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304" r:id="rId10"/>
    <p:sldId id="267" r:id="rId11"/>
    <p:sldId id="270" r:id="rId12"/>
    <p:sldId id="271" r:id="rId13"/>
    <p:sldId id="268" r:id="rId14"/>
    <p:sldId id="265" r:id="rId15"/>
    <p:sldId id="269" r:id="rId16"/>
    <p:sldId id="272" r:id="rId17"/>
    <p:sldId id="273" r:id="rId18"/>
    <p:sldId id="274" r:id="rId19"/>
    <p:sldId id="308" r:id="rId20"/>
    <p:sldId id="276" r:id="rId21"/>
    <p:sldId id="275" r:id="rId22"/>
    <p:sldId id="294" r:id="rId23"/>
    <p:sldId id="295" r:id="rId24"/>
    <p:sldId id="296" r:id="rId25"/>
    <p:sldId id="307" r:id="rId26"/>
    <p:sldId id="277" r:id="rId27"/>
    <p:sldId id="278" r:id="rId28"/>
    <p:sldId id="300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01" r:id="rId37"/>
    <p:sldId id="302" r:id="rId38"/>
    <p:sldId id="303" r:id="rId39"/>
    <p:sldId id="286" r:id="rId40"/>
    <p:sldId id="287" r:id="rId41"/>
    <p:sldId id="288" r:id="rId42"/>
    <p:sldId id="306" r:id="rId43"/>
    <p:sldId id="305" r:id="rId44"/>
    <p:sldId id="289" r:id="rId45"/>
    <p:sldId id="290" r:id="rId46"/>
    <p:sldId id="291" r:id="rId47"/>
    <p:sldId id="292" r:id="rId48"/>
    <p:sldId id="293" r:id="rId49"/>
    <p:sldId id="297" r:id="rId50"/>
    <p:sldId id="298" r:id="rId51"/>
    <p:sldId id="299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DC86-CAE5-4010-AC32-BD16D2C67329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CD8F-4EB0-42ED-BD36-FF05C6CD9DB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CCD8F-4EB0-42ED-BD36-FF05C6CD9DB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327C-02DF-4EC2-B941-F15A48F65566}" type="datetimeFigureOut">
              <a:rPr lang="pl-PL" smtClean="0"/>
              <a:pPr/>
              <a:t>2018-06-03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4466-25F9-4417-B8C1-CC2AB19073F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>
            <a:noAutofit/>
          </a:bodyPr>
          <a:lstStyle/>
          <a:p>
            <a:r>
              <a:rPr lang="pl-PL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Łucznictwo</a:t>
            </a:r>
            <a:endParaRPr lang="pl-PL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86446" y="5357826"/>
            <a:ext cx="3043214" cy="828684"/>
          </a:xfrm>
        </p:spPr>
        <p:txBody>
          <a:bodyPr/>
          <a:lstStyle/>
          <a:p>
            <a:pPr algn="l"/>
            <a:r>
              <a:rPr lang="pl-PL" dirty="0" smtClean="0"/>
              <a:t>Artem Nowicki</a:t>
            </a:r>
            <a:endParaRPr lang="pl-PL" dirty="0"/>
          </a:p>
        </p:txBody>
      </p:sp>
      <p:pic>
        <p:nvPicPr>
          <p:cNvPr id="39938" name="Picture 2" descr="Znalezione obrazy dla zapytania modern archery b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3357586" cy="4541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Odległości halowe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tarczy 20 cm strzelają na hali wszystkie kategorie wiekowe, nie wliczając w to dzieci, na odległość 18 m.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djęcie użytkownika Leśnik Poznań - łucznictw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djęcie użytkownika Leśnik Poznań - łucznictw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Tarcze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7158" y="135729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Różne warianty tarczy mogą mieć średnicę 122, 80, 60 i 40 cm oraz 20cm.</a:t>
            </a:r>
            <a:endParaRPr lang="pl-PL" sz="2800" dirty="0"/>
          </a:p>
        </p:txBody>
      </p:sp>
      <p:pic>
        <p:nvPicPr>
          <p:cNvPr id="21506" name="Picture 2" descr="Znalezione obrazy dla zapytania tarcze łucznic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286"/>
            <a:ext cx="3500462" cy="3500462"/>
          </a:xfrm>
          <a:prstGeom prst="rect">
            <a:avLst/>
          </a:prstGeom>
          <a:noFill/>
        </p:spPr>
      </p:pic>
      <p:pic>
        <p:nvPicPr>
          <p:cNvPr id="21508" name="Picture 4" descr="Znalezione obrazy dla zapytania tarcze łucznicze 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5500726" cy="412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Łuk olimpijski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 descr="_44957119_archery_466x2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8143932" cy="4893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8ca138282637b4d000fb64f69afc38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22016"/>
            <a:ext cx="4572032" cy="66675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łuku olimpijskiego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Majdan </a:t>
            </a:r>
          </a:p>
          <a:p>
            <a:r>
              <a:rPr lang="pl-PL" dirty="0" smtClean="0"/>
              <a:t>Ramiona </a:t>
            </a:r>
          </a:p>
          <a:p>
            <a:r>
              <a:rPr lang="pl-PL" dirty="0" smtClean="0"/>
              <a:t>Cięciwa</a:t>
            </a:r>
          </a:p>
          <a:p>
            <a:r>
              <a:rPr lang="pl-PL" dirty="0" smtClean="0"/>
              <a:t>Stabilizatory</a:t>
            </a:r>
          </a:p>
          <a:p>
            <a:r>
              <a:rPr lang="pl-PL" dirty="0" smtClean="0"/>
              <a:t>Celownik</a:t>
            </a:r>
          </a:p>
          <a:p>
            <a:r>
              <a:rPr lang="pl-PL" dirty="0" err="1" smtClean="0"/>
              <a:t>Kliker</a:t>
            </a:r>
            <a:endParaRPr lang="pl-PL" dirty="0" smtClean="0"/>
          </a:p>
          <a:p>
            <a:r>
              <a:rPr lang="pl-PL" dirty="0" err="1" smtClean="0"/>
              <a:t>Button</a:t>
            </a:r>
            <a:r>
              <a:rPr lang="pl-PL" dirty="0" smtClean="0"/>
              <a:t> </a:t>
            </a:r>
          </a:p>
          <a:p>
            <a:r>
              <a:rPr lang="pl-PL" dirty="0" smtClean="0"/>
              <a:t>Podstawka 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Majdan</a:t>
            </a:r>
            <a:endParaRPr lang="pl-PL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AutoShape 2" descr="Znalezione obrazy dla zapytania majdany łuku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6" name="Picture 4" descr="Znalezione obrazy dla zapytania majdany łu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857520" cy="2857520"/>
          </a:xfrm>
          <a:prstGeom prst="rect">
            <a:avLst/>
          </a:prstGeom>
          <a:noFill/>
        </p:spPr>
      </p:pic>
      <p:pic>
        <p:nvPicPr>
          <p:cNvPr id="28678" name="Picture 6" descr="Znalezione obrazy dla zapytania majdany łu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148143" cy="4148144"/>
          </a:xfrm>
          <a:prstGeom prst="rect">
            <a:avLst/>
          </a:prstGeom>
          <a:noFill/>
        </p:spPr>
      </p:pic>
      <p:pic>
        <p:nvPicPr>
          <p:cNvPr id="28680" name="Picture 8" descr="Znalezione obrazy dla zapytania majdany łuk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496"/>
            <a:ext cx="3571900" cy="3571900"/>
          </a:xfrm>
          <a:prstGeom prst="rect">
            <a:avLst/>
          </a:prstGeom>
          <a:noFill/>
        </p:spPr>
      </p:pic>
      <p:pic>
        <p:nvPicPr>
          <p:cNvPr id="35842" name="Picture 2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500570"/>
            <a:ext cx="1857388" cy="1857389"/>
          </a:xfrm>
          <a:prstGeom prst="rect">
            <a:avLst/>
          </a:prstGeom>
          <a:noFill/>
        </p:spPr>
      </p:pic>
      <p:pic>
        <p:nvPicPr>
          <p:cNvPr id="35844" name="Picture 4" descr="Znalezione obrazy dla zapytania mk arche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86058"/>
            <a:ext cx="3057525" cy="847725"/>
          </a:xfrm>
          <a:prstGeom prst="rect">
            <a:avLst/>
          </a:prstGeom>
          <a:noFill/>
        </p:spPr>
      </p:pic>
      <p:pic>
        <p:nvPicPr>
          <p:cNvPr id="35846" name="Picture 6" descr="Znalezione obrazy dla zapytania samick arche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214290"/>
            <a:ext cx="1643074" cy="1643074"/>
          </a:xfrm>
          <a:prstGeom prst="rect">
            <a:avLst/>
          </a:prstGeom>
          <a:noFill/>
        </p:spPr>
      </p:pic>
      <p:pic>
        <p:nvPicPr>
          <p:cNvPr id="35848" name="Picture 8" descr="Podobny obra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1571612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9124" y="571480"/>
            <a:ext cx="392909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Ramiona</a:t>
            </a:r>
            <a:endParaRPr lang="pl-PL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Znalezione obrazy dla zapytania ramiona łu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339169" cy="5357850"/>
          </a:xfrm>
          <a:prstGeom prst="rect">
            <a:avLst/>
          </a:prstGeom>
          <a:noFill/>
        </p:spPr>
      </p:pic>
      <p:pic>
        <p:nvPicPr>
          <p:cNvPr id="30724" name="Picture 4" descr="Znalezione obrazy dla zapytania ramiona łu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85926"/>
            <a:ext cx="4860835" cy="28575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857620" y="5000636"/>
            <a:ext cx="36694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Mocowania:</a:t>
            </a:r>
          </a:p>
          <a:p>
            <a:r>
              <a:rPr lang="pl-PL" sz="3600" dirty="0" err="1" smtClean="0"/>
              <a:t>Hoyt</a:t>
            </a:r>
            <a:r>
              <a:rPr lang="pl-PL" sz="3600" dirty="0" smtClean="0"/>
              <a:t> </a:t>
            </a:r>
            <a:r>
              <a:rPr lang="pl-PL" sz="3600" dirty="0" err="1" smtClean="0"/>
              <a:t>Formula</a:t>
            </a:r>
            <a:r>
              <a:rPr lang="pl-PL" sz="3600" dirty="0" smtClean="0"/>
              <a:t> i ILF </a:t>
            </a:r>
            <a:endParaRPr lang="pl-PL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ARO_SUPPORT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9550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785794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Łuk</a:t>
            </a:r>
            <a:r>
              <a:rPr lang="pl-PL" sz="2800" dirty="0" smtClean="0"/>
              <a:t> – jedna z najstarszych broni miotających, znana ludzkości od co najmniej 15.000 tys. lat </a:t>
            </a:r>
            <a:r>
              <a:rPr lang="pl-PL" sz="2800" dirty="0" err="1" smtClean="0"/>
              <a:t>p.n.e</a:t>
            </a:r>
            <a:r>
              <a:rPr lang="pl-PL" sz="2800" dirty="0" smtClean="0"/>
              <a:t> (Robert P. </a:t>
            </a:r>
            <a:r>
              <a:rPr lang="pl-PL" sz="2800" dirty="0" err="1" smtClean="0"/>
              <a:t>Elmer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pic>
        <p:nvPicPr>
          <p:cNvPr id="7" name="Obraz 6" descr="cropped-heade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9144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 naturalne cięciw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8596" y="1443841"/>
            <a:ext cx="835824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Jeśli chodzi o materiały naturalne: </a:t>
            </a:r>
          </a:p>
          <a:p>
            <a:endParaRPr lang="pl-PL" sz="2400" dirty="0"/>
          </a:p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1)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Jedwab</a:t>
            </a:r>
            <a:r>
              <a:rPr lang="pl-PL" sz="2400" dirty="0" smtClean="0"/>
              <a:t> - lekki, mocny, ale nie wiem czy mało rozciągliwy. W czasie drugiej wojny światowej robiono z niego spadochrony, a później pierwsze kamizelki kuloodporne. </a:t>
            </a:r>
            <a:br>
              <a:rPr lang="pl-PL" sz="2400" dirty="0" smtClean="0"/>
            </a:br>
            <a:r>
              <a:rPr lang="pl-PL" sz="2400" dirty="0" smtClean="0"/>
              <a:t>2)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Jelita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baranie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2400" dirty="0" smtClean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4)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5)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Konopie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6)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Bawełna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2400" dirty="0" smtClean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7)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Rzemienie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skórzane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l-PL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Cięciwa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Wykonana z materiału, który nie ma prawa się</a:t>
            </a:r>
          </a:p>
          <a:p>
            <a:pPr>
              <a:buNone/>
            </a:pPr>
            <a:r>
              <a:rPr lang="pl-PL" dirty="0" smtClean="0"/>
              <a:t>rozciągać.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57158" y="2786058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materiałów syntetycznych: </a:t>
            </a:r>
          </a:p>
          <a:p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Polietylen Spectra 2000, 1000 lub 900 </a:t>
            </a:r>
            <a:r>
              <a:rPr lang="pl-PL" sz="2400" dirty="0" smtClean="0"/>
              <a:t>- najmniej rozciągliwe znane włókno (największy moduł sprężystości).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Polietylen </a:t>
            </a:r>
            <a:r>
              <a:rPr lang="pl-P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Dynema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- najnowocześniejsze kamizelki kuloodporne.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Włókna </a:t>
            </a:r>
            <a:r>
              <a:rPr lang="pl-P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aramidowe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Kevlar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(lub </a:t>
            </a:r>
            <a:r>
              <a:rPr lang="pl-PL" sz="2400" dirty="0" err="1" smtClean="0"/>
              <a:t>Vectran</a:t>
            </a:r>
            <a:r>
              <a:rPr lang="pl-PL" sz="2400" dirty="0" smtClean="0"/>
              <a:t>, </a:t>
            </a:r>
            <a:r>
              <a:rPr lang="pl-PL" sz="2400" dirty="0" err="1" smtClean="0"/>
              <a:t>Tvaron</a:t>
            </a:r>
            <a:r>
              <a:rPr lang="pl-PL" sz="2400" dirty="0" smtClean="0"/>
              <a:t> itp.) - popularne kamizelki kuloodporne. Jest trochę kruchy, ale może imitować </a:t>
            </a:r>
            <a:r>
              <a:rPr lang="pl-PL" sz="2400" dirty="0" smtClean="0"/>
              <a:t>konopie,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Dacron</a:t>
            </a:r>
            <a:r>
              <a:rPr lang="pl-PL" sz="2400" dirty="0" smtClean="0"/>
              <a:t> </a:t>
            </a:r>
            <a:r>
              <a:rPr lang="pl-PL" sz="2400" dirty="0" smtClean="0"/>
              <a:t>– nici dentystyczne,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Stabilizatory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 descr="Znalezione obrazy dla zapytania bow recurve stabiliz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362325" cy="3362326"/>
          </a:xfrm>
          <a:prstGeom prst="rect">
            <a:avLst/>
          </a:prstGeom>
          <a:noFill/>
        </p:spPr>
      </p:pic>
      <p:pic>
        <p:nvPicPr>
          <p:cNvPr id="51204" name="Picture 4" descr="Znalezione obrazy dla zapytania bow recurve stabilizers win&amp;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142984"/>
            <a:ext cx="5429288" cy="2714644"/>
          </a:xfrm>
          <a:prstGeom prst="rect">
            <a:avLst/>
          </a:prstGeom>
          <a:noFill/>
        </p:spPr>
      </p:pic>
      <p:pic>
        <p:nvPicPr>
          <p:cNvPr id="51206" name="Picture 6" descr="Znalezione obrazy dla zapytania win&amp;win HMC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5340" y="3357562"/>
            <a:ext cx="2070972" cy="3151091"/>
          </a:xfrm>
          <a:prstGeom prst="rect">
            <a:avLst/>
          </a:prstGeom>
          <a:noFill/>
        </p:spPr>
      </p:pic>
      <p:pic>
        <p:nvPicPr>
          <p:cNvPr id="51208" name="Picture 8" descr="Znalezione obrazy dla zapytania beiter stabiliz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5643602" cy="1936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Znalezione obrazy dla zapytania olympics arch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585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94438" cy="5905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ARO_SUPPORT_2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60"/>
            <a:ext cx="9144000" cy="5775960"/>
          </a:xfrm>
          <a:prstGeom prst="rect">
            <a:avLst/>
          </a:prstGeom>
        </p:spPr>
      </p:pic>
      <p:pic>
        <p:nvPicPr>
          <p:cNvPr id="62466" name="Picture 2" descr="STRATEGY &amp;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4143404" cy="863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4900618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Celownik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Znalezione obrazy dla zapytania celowniki łu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071834" cy="3071834"/>
          </a:xfrm>
          <a:prstGeom prst="rect">
            <a:avLst/>
          </a:prstGeom>
          <a:noFill/>
        </p:spPr>
      </p:pic>
      <p:pic>
        <p:nvPicPr>
          <p:cNvPr id="31748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552950" cy="3076575"/>
          </a:xfrm>
          <a:prstGeom prst="rect">
            <a:avLst/>
          </a:prstGeom>
          <a:noFill/>
        </p:spPr>
      </p:pic>
      <p:pic>
        <p:nvPicPr>
          <p:cNvPr id="31750" name="Picture 6" descr="Znalezione obrazy dla zapytania shibuya fiber op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3362325" cy="3362326"/>
          </a:xfrm>
          <a:prstGeom prst="rect">
            <a:avLst/>
          </a:prstGeom>
          <a:noFill/>
        </p:spPr>
      </p:pic>
      <p:pic>
        <p:nvPicPr>
          <p:cNvPr id="26626" name="Picture 2" descr="image ULTIMAⅡｰR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3474640" cy="1571636"/>
          </a:xfrm>
          <a:prstGeom prst="rect">
            <a:avLst/>
          </a:prstGeom>
          <a:noFill/>
        </p:spPr>
      </p:pic>
      <p:pic>
        <p:nvPicPr>
          <p:cNvPr id="26628" name="Picture 4" descr="imag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572008"/>
            <a:ext cx="1821669" cy="1214446"/>
          </a:xfrm>
          <a:prstGeom prst="rect">
            <a:avLst/>
          </a:prstGeom>
          <a:noFill/>
        </p:spPr>
      </p:pic>
      <p:pic>
        <p:nvPicPr>
          <p:cNvPr id="26630" name="Picture 6" descr="image op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286388"/>
            <a:ext cx="3500462" cy="1008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Kliker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Zadaniem jest określenie siły naciągu.</a:t>
            </a:r>
            <a:endParaRPr lang="pl-PL" dirty="0"/>
          </a:p>
        </p:txBody>
      </p:sp>
      <p:pic>
        <p:nvPicPr>
          <p:cNvPr id="34818" name="Picture 2" descr="Znalezione obrazy dla zapytania kliker ł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000527" cy="4000528"/>
          </a:xfrm>
          <a:prstGeom prst="rect">
            <a:avLst/>
          </a:prstGeom>
          <a:noFill/>
        </p:spPr>
      </p:pic>
      <p:pic>
        <p:nvPicPr>
          <p:cNvPr id="34820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357430"/>
            <a:ext cx="2258076" cy="4000528"/>
          </a:xfrm>
          <a:prstGeom prst="rect">
            <a:avLst/>
          </a:prstGeom>
          <a:noFill/>
        </p:spPr>
      </p:pic>
      <p:pic>
        <p:nvPicPr>
          <p:cNvPr id="34822" name="Picture 6" descr="Znalezione obrazy dla zapytania bow click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428868"/>
            <a:ext cx="307830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xx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14414" y="1285860"/>
            <a:ext cx="7072362" cy="526960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0034" y="357166"/>
            <a:ext cx="8053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Źle dobrana długość strzały i maksymalnego naciągu</a:t>
            </a:r>
            <a:r>
              <a:rPr lang="pl-PL" sz="2000" b="1" dirty="0" smtClean="0">
                <a:solidFill>
                  <a:srgbClr val="002060"/>
                </a:solidFill>
              </a:rPr>
              <a:t>. </a:t>
            </a:r>
            <a:endParaRPr lang="pl-PL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Wypycha delikatnie strzałę na bok w zależności </a:t>
            </a:r>
          </a:p>
          <a:p>
            <a:pPr>
              <a:buNone/>
            </a:pPr>
            <a:r>
              <a:rPr lang="pl-PL" dirty="0" smtClean="0"/>
              <a:t>od spinu strzały. Twardości promienia strzały.  </a:t>
            </a:r>
            <a:endParaRPr lang="pl-PL" dirty="0"/>
          </a:p>
        </p:txBody>
      </p:sp>
      <p:pic>
        <p:nvPicPr>
          <p:cNvPr id="35842" name="Picture 2" descr="Znalezione obrazy dla zapytania button recurve b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3362325" cy="3362326"/>
          </a:xfrm>
          <a:prstGeom prst="rect">
            <a:avLst/>
          </a:prstGeom>
          <a:noFill/>
        </p:spPr>
      </p:pic>
      <p:pic>
        <p:nvPicPr>
          <p:cNvPr id="35844" name="Picture 4" descr="Znalezione obrazy dla zapytania button recurve b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3786214" cy="3493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łuków</a:t>
            </a:r>
            <a:endParaRPr lang="pl-PL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1472" y="135729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Łuki możemy na chwilę obecną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podzielić na trzy główne kategorie: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8596" y="321468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/>
              <a:t>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łuki drewniane, tradycyjne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łuki ‘</a:t>
            </a:r>
            <a:r>
              <a:rPr lang="pl-PL" sz="3200" b="1" dirty="0" err="1" smtClean="0"/>
              <a:t>recurve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bow</a:t>
            </a:r>
            <a:r>
              <a:rPr lang="pl-PL" sz="3200" dirty="0" smtClean="0"/>
              <a:t>’ / klasyczne / sportowe / </a:t>
            </a:r>
            <a:r>
              <a:rPr lang="pl-PL" sz="3200" dirty="0" err="1" smtClean="0"/>
              <a:t>olimpijkie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łuki bloczkowe </a:t>
            </a:r>
            <a:r>
              <a:rPr lang="pl-PL" sz="3200" dirty="0" smtClean="0"/>
              <a:t>– ‘</a:t>
            </a:r>
            <a:r>
              <a:rPr lang="pl-PL" sz="3200" b="1" dirty="0" err="1" smtClean="0"/>
              <a:t>compound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b</a:t>
            </a:r>
            <a:r>
              <a:rPr lang="pl-PL" sz="3200" b="1" dirty="0" err="1" smtClean="0"/>
              <a:t>ow</a:t>
            </a:r>
            <a:r>
              <a:rPr lang="pl-PL" sz="3200" b="1" dirty="0" smtClean="0"/>
              <a:t>’</a:t>
            </a:r>
            <a:endParaRPr lang="pl-PL" sz="3200" b="1" dirty="0" smtClean="0"/>
          </a:p>
          <a:p>
            <a:pPr>
              <a:buFont typeface="Arial" pitchFamily="34" charset="0"/>
              <a:buChar char="•"/>
            </a:pP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27865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Podstawka strzały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Znalezione obrazy dla zapytania recurve bow but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00174"/>
            <a:ext cx="5066523" cy="3571900"/>
          </a:xfrm>
          <a:prstGeom prst="rect">
            <a:avLst/>
          </a:prstGeom>
          <a:noFill/>
        </p:spPr>
      </p:pic>
      <p:pic>
        <p:nvPicPr>
          <p:cNvPr id="37892" name="Picture 4" descr="Podstawka pod strzałę Arizona Free Fly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Strzały</a:t>
            </a:r>
            <a:endParaRPr lang="pl-PL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29"/>
          </a:xfrm>
        </p:spPr>
        <p:txBody>
          <a:bodyPr>
            <a:noAutofit/>
          </a:bodyPr>
          <a:lstStyle/>
          <a:p>
            <a:r>
              <a:rPr lang="pl-PL" sz="4400" dirty="0" smtClean="0"/>
              <a:t>Aluminiowe - Alu</a:t>
            </a:r>
          </a:p>
          <a:p>
            <a:r>
              <a:rPr lang="pl-PL" sz="4400" dirty="0" err="1"/>
              <a:t>c</a:t>
            </a:r>
            <a:r>
              <a:rPr lang="pl-PL" sz="4400" dirty="0" err="1" smtClean="0"/>
              <a:t>arbon</a:t>
            </a:r>
            <a:endParaRPr lang="pl-PL" sz="4400" dirty="0" smtClean="0"/>
          </a:p>
          <a:p>
            <a:r>
              <a:rPr lang="pl-PL" sz="4400" dirty="0" err="1" smtClean="0"/>
              <a:t>alu</a:t>
            </a:r>
            <a:r>
              <a:rPr lang="pl-PL" sz="4400" dirty="0" smtClean="0"/>
              <a:t>/</a:t>
            </a:r>
            <a:r>
              <a:rPr lang="pl-PL" sz="4400" dirty="0" err="1"/>
              <a:t>c</a:t>
            </a:r>
            <a:r>
              <a:rPr lang="pl-PL" sz="4400" dirty="0" err="1" smtClean="0"/>
              <a:t>arbon</a:t>
            </a:r>
            <a:endParaRPr lang="pl-PL" sz="4400" dirty="0" smtClean="0"/>
          </a:p>
          <a:p>
            <a:r>
              <a:rPr lang="pl-PL" sz="4400" dirty="0"/>
              <a:t>d</a:t>
            </a:r>
            <a:r>
              <a:rPr lang="pl-PL" sz="4400" dirty="0" smtClean="0"/>
              <a:t>rewniane</a:t>
            </a:r>
          </a:p>
          <a:p>
            <a:r>
              <a:rPr lang="pl-PL" sz="4400" dirty="0" smtClean="0"/>
              <a:t>włókno szklane</a:t>
            </a:r>
            <a:endParaRPr lang="pl-PL" sz="4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Groty - tarczowe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Znalezione obrazy dla zapytania groty tarcz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357298"/>
            <a:ext cx="3857652" cy="2568095"/>
          </a:xfrm>
          <a:prstGeom prst="rect">
            <a:avLst/>
          </a:prstGeom>
          <a:noFill/>
        </p:spPr>
      </p:pic>
      <p:pic>
        <p:nvPicPr>
          <p:cNvPr id="38916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142984"/>
            <a:ext cx="2857520" cy="2857520"/>
          </a:xfrm>
          <a:prstGeom prst="rect">
            <a:avLst/>
          </a:prstGeom>
          <a:noFill/>
        </p:spPr>
      </p:pic>
      <p:pic>
        <p:nvPicPr>
          <p:cNvPr id="38918" name="Picture 6" descr="Znalezione obrazy dla zapytania groty tarczow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2595564" cy="2595564"/>
          </a:xfrm>
          <a:prstGeom prst="rect">
            <a:avLst/>
          </a:prstGeom>
          <a:noFill/>
        </p:spPr>
      </p:pic>
      <p:pic>
        <p:nvPicPr>
          <p:cNvPr id="38920" name="Picture 8" descr="Znalezione obrazy dla zapytania groty tarczow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143248"/>
            <a:ext cx="2105025" cy="3362326"/>
          </a:xfrm>
          <a:prstGeom prst="rect">
            <a:avLst/>
          </a:prstGeom>
          <a:noFill/>
        </p:spPr>
      </p:pic>
      <p:pic>
        <p:nvPicPr>
          <p:cNvPr id="11266" name="Picture 2" descr="Znalezione obrazy dla zapytania groty tarczow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357562"/>
            <a:ext cx="2928958" cy="292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Znalezione obrazy dla zapytania groty myśliwsk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7652" cy="2891192"/>
          </a:xfrm>
          <a:prstGeom prst="rect">
            <a:avLst/>
          </a:prstGeom>
          <a:noFill/>
        </p:spPr>
      </p:pic>
      <p:pic>
        <p:nvPicPr>
          <p:cNvPr id="40964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8"/>
            <a:ext cx="2357454" cy="2433279"/>
          </a:xfrm>
          <a:prstGeom prst="rect">
            <a:avLst/>
          </a:prstGeom>
          <a:noFill/>
        </p:spPr>
      </p:pic>
      <p:pic>
        <p:nvPicPr>
          <p:cNvPr id="40966" name="Picture 6" descr="Znalezione obrazy dla zapytania groty myśliwsk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2509841" cy="2786082"/>
          </a:xfrm>
          <a:prstGeom prst="rect">
            <a:avLst/>
          </a:prstGeom>
          <a:noFill/>
        </p:spPr>
      </p:pic>
      <p:pic>
        <p:nvPicPr>
          <p:cNvPr id="40968" name="Picture 8" descr="Znalezione obrazy dla zapytania groty myśliwsk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00306"/>
            <a:ext cx="2500330" cy="2500330"/>
          </a:xfrm>
          <a:prstGeom prst="rect">
            <a:avLst/>
          </a:prstGeom>
          <a:noFill/>
        </p:spPr>
      </p:pic>
      <p:pic>
        <p:nvPicPr>
          <p:cNvPr id="40970" name="Picture 10" descr="Znalezione obrazy dla zapytania groty myśliwsk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928934"/>
            <a:ext cx="2714644" cy="1867874"/>
          </a:xfrm>
          <a:prstGeom prst="rect">
            <a:avLst/>
          </a:prstGeom>
          <a:noFill/>
        </p:spPr>
      </p:pic>
      <p:pic>
        <p:nvPicPr>
          <p:cNvPr id="40972" name="Picture 12" descr="Znalezione obrazy dla zapytania groty myśliwski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643314"/>
            <a:ext cx="2862283" cy="2862284"/>
          </a:xfrm>
          <a:prstGeom prst="rect">
            <a:avLst/>
          </a:prstGeom>
          <a:noFill/>
        </p:spPr>
      </p:pic>
      <p:pic>
        <p:nvPicPr>
          <p:cNvPr id="40974" name="Picture 14" descr="Znalezione obrazy dla zapytania groty myśliwsk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572008"/>
            <a:ext cx="2071701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Znalezione obrazy dla zapytania lotki łu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4486275" cy="336232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Lotki Łuku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Znalezione obrazy dla zapytania lotki łu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552950" cy="1400175"/>
          </a:xfrm>
          <a:prstGeom prst="rect">
            <a:avLst/>
          </a:prstGeom>
          <a:noFill/>
        </p:spPr>
      </p:pic>
      <p:pic>
        <p:nvPicPr>
          <p:cNvPr id="41990" name="Picture 6" descr="Znalezione obrazy dla zapytania lotki łuk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857364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857224" y="213740"/>
            <a:ext cx="7215238" cy="641971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7501249" cy="555052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03" y="2143116"/>
            <a:ext cx="8580497" cy="40644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00100" y="42860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napina się łuku bez strzały! </a:t>
            </a:r>
            <a:r>
              <a:rPr lang="pl-PL" sz="2400" dirty="0" smtClean="0"/>
              <a:t>Puszczenie cięciwy może uszkodzić cały łuk. </a:t>
            </a:r>
          </a:p>
          <a:p>
            <a:r>
              <a:rPr lang="pl-PL" sz="2400" dirty="0" smtClean="0"/>
              <a:t>Cena majdanu ok. 3000,-  +  ramiona ok. 2500,-</a:t>
            </a:r>
          </a:p>
          <a:p>
            <a:r>
              <a:rPr lang="pl-PL" sz="2400" dirty="0" smtClean="0"/>
              <a:t>W łuku bloczkowym trochę więcej. </a:t>
            </a:r>
            <a:endParaRPr lang="pl-PL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Znalezione obrazy dla zapytania bow fis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00240"/>
            <a:ext cx="3933829" cy="3933830"/>
          </a:xfrm>
          <a:prstGeom prst="rect">
            <a:avLst/>
          </a:prstGeom>
          <a:noFill/>
        </p:spPr>
      </p:pic>
      <p:pic>
        <p:nvPicPr>
          <p:cNvPr id="43010" name="Picture 2" descr="Znalezione obrazy dla zapytania bow fish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5167700" cy="364333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000364" y="428604"/>
            <a:ext cx="2533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bowfishing</a:t>
            </a:r>
            <a:endParaRPr lang="pl-P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Znalezione obrazy dla zapytania bowfis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00174"/>
            <a:ext cx="2928958" cy="1709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Łuki drewniane"/>
          <p:cNvSpPr>
            <a:spLocks noChangeAspect="1" noChangeArrowheads="1"/>
          </p:cNvSpPr>
          <p:nvPr/>
        </p:nvSpPr>
        <p:spPr bwMode="auto">
          <a:xfrm>
            <a:off x="155575" y="-2286000"/>
            <a:ext cx="857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Łuki drewni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486835" cy="4714908"/>
          </a:xfrm>
          <a:prstGeom prst="rect">
            <a:avLst/>
          </a:prstGeom>
          <a:noFill/>
        </p:spPr>
      </p:pic>
      <p:pic>
        <p:nvPicPr>
          <p:cNvPr id="4" name="Obraz 3" descr="authorized-dealer_c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85728"/>
            <a:ext cx="1907013" cy="1857388"/>
          </a:xfrm>
          <a:prstGeom prst="rect">
            <a:avLst/>
          </a:prstGeom>
        </p:spPr>
      </p:pic>
      <p:pic>
        <p:nvPicPr>
          <p:cNvPr id="50178" name="Picture 2" descr="Podobny ob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2957599" cy="1571612"/>
          </a:xfrm>
          <a:prstGeom prst="rect">
            <a:avLst/>
          </a:prstGeom>
          <a:noFill/>
        </p:spPr>
      </p:pic>
      <p:pic>
        <p:nvPicPr>
          <p:cNvPr id="50180" name="Picture 4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99085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archery-dist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Polowanie</a:t>
            </a:r>
            <a:endParaRPr lang="pl-PL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1472" y="1643050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Łuk jako narzędzie do polowania dopuszczony jest do użytku tylko w trzynastu krajach Europy:</a:t>
            </a:r>
          </a:p>
          <a:p>
            <a:endParaRPr lang="pl-PL" sz="2800" dirty="0" smtClean="0"/>
          </a:p>
          <a:p>
            <a:r>
              <a:rPr lang="pl-PL" sz="2800" dirty="0" err="1" smtClean="0"/>
              <a:t>Alandy</a:t>
            </a:r>
            <a:r>
              <a:rPr lang="pl-PL" sz="2800" dirty="0" smtClean="0"/>
              <a:t>, Chorwacja, Dania, Finlandia, Francja, Węgry, Włochy</a:t>
            </a:r>
            <a:r>
              <a:rPr lang="pl-PL" sz="2800" dirty="0" smtClean="0"/>
              <a:t>, Łotwa</a:t>
            </a:r>
            <a:r>
              <a:rPr lang="pl-PL" sz="2800" dirty="0" smtClean="0"/>
              <a:t>, Portugalia, Serbia, Słowenia, Hiszpania, Turcja.</a:t>
            </a:r>
          </a:p>
          <a:p>
            <a:endParaRPr lang="pl-PL" sz="2800" dirty="0"/>
          </a:p>
          <a:p>
            <a:r>
              <a:rPr lang="pl-PL" sz="2800" dirty="0" smtClean="0"/>
              <a:t>Używa się łuków bloczkowych o dużej sile naciągu </a:t>
            </a:r>
          </a:p>
          <a:p>
            <a:r>
              <a:rPr lang="pl-PL" sz="2800" dirty="0" smtClean="0"/>
              <a:t>min. 60 </a:t>
            </a:r>
            <a:r>
              <a:rPr lang="pl-PL" sz="2800" dirty="0" err="1" smtClean="0"/>
              <a:t>lbs</a:t>
            </a:r>
            <a:r>
              <a:rPr lang="pl-PL" sz="2800" dirty="0" smtClean="0"/>
              <a:t> czyli ok. 27 kg i więcej.</a:t>
            </a:r>
            <a:endParaRPr lang="pl-PL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0"/>
            <a:ext cx="47036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214942" y="21429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Polowanie z łukiem na piżmowoły.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5143504" y="1357298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Mathews</a:t>
            </a:r>
            <a:r>
              <a:rPr lang="pl-PL" sz="2400" dirty="0" smtClean="0"/>
              <a:t> </a:t>
            </a:r>
            <a:r>
              <a:rPr lang="pl-PL" sz="2400" dirty="0" err="1" smtClean="0"/>
              <a:t>Chill’R</a:t>
            </a:r>
            <a:r>
              <a:rPr lang="pl-PL" sz="2400" dirty="0" smtClean="0"/>
              <a:t> z celownikiem</a:t>
            </a:r>
          </a:p>
          <a:p>
            <a:r>
              <a:rPr lang="pl-PL" sz="2400" dirty="0" smtClean="0"/>
              <a:t>G5 i kołczanem </a:t>
            </a:r>
            <a:r>
              <a:rPr lang="pl-PL" sz="2400" dirty="0" err="1" smtClean="0"/>
              <a:t>Trophy</a:t>
            </a:r>
            <a:r>
              <a:rPr lang="pl-PL" sz="2400" dirty="0" smtClean="0"/>
              <a:t> </a:t>
            </a:r>
            <a:r>
              <a:rPr lang="pl-PL" sz="2400" dirty="0" err="1" smtClean="0"/>
              <a:t>Ridge</a:t>
            </a:r>
            <a:r>
              <a:rPr lang="pl-PL" sz="2400" dirty="0" smtClean="0"/>
              <a:t>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i </a:t>
            </a:r>
            <a:r>
              <a:rPr lang="pl-PL" sz="2400" dirty="0" smtClean="0"/>
              <a:t>starszy</a:t>
            </a:r>
          </a:p>
          <a:p>
            <a:r>
              <a:rPr lang="pl-PL" sz="2400" dirty="0" err="1" smtClean="0"/>
              <a:t>Bowtech</a:t>
            </a:r>
            <a:r>
              <a:rPr lang="pl-PL" sz="2400" dirty="0" smtClean="0"/>
              <a:t> </a:t>
            </a:r>
            <a:r>
              <a:rPr lang="pl-PL" sz="2400" dirty="0" err="1" smtClean="0"/>
              <a:t>Incanety</a:t>
            </a:r>
            <a:r>
              <a:rPr lang="pl-PL" sz="2400" dirty="0" smtClean="0"/>
              <a:t> CPX z celownikiem</a:t>
            </a:r>
          </a:p>
          <a:p>
            <a:r>
              <a:rPr lang="pl-PL" sz="2400" dirty="0" err="1" smtClean="0"/>
              <a:t>Extreme</a:t>
            </a:r>
            <a:r>
              <a:rPr lang="pl-PL" sz="2400" dirty="0" smtClean="0"/>
              <a:t> </a:t>
            </a:r>
            <a:r>
              <a:rPr lang="pl-PL" sz="2400" dirty="0" err="1" smtClean="0"/>
              <a:t>Archery</a:t>
            </a:r>
            <a:r>
              <a:rPr lang="pl-PL" sz="2400" dirty="0" smtClean="0"/>
              <a:t>.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Oba </a:t>
            </a:r>
            <a:r>
              <a:rPr lang="pl-PL" sz="2400" dirty="0" smtClean="0"/>
              <a:t>łuki</a:t>
            </a:r>
          </a:p>
          <a:p>
            <a:r>
              <a:rPr lang="pl-PL" sz="2400" dirty="0" smtClean="0"/>
              <a:t>miały siłę naciągu do 70 </a:t>
            </a:r>
            <a:r>
              <a:rPr lang="pl-PL" sz="2400" dirty="0" smtClean="0"/>
              <a:t>funtów ok. 35 </a:t>
            </a:r>
            <a:r>
              <a:rPr lang="pl-PL" sz="2400" dirty="0" err="1" smtClean="0"/>
              <a:t>kg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Strzał z łuku i karabinu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Łuk bloczkowy ze strzałą oraz grotem typu  hunter przebija kamizelkę kuloodporną, </a:t>
            </a:r>
          </a:p>
          <a:p>
            <a:endParaRPr lang="pl-PL" dirty="0" smtClean="0"/>
          </a:p>
          <a:p>
            <a:r>
              <a:rPr lang="pl-PL" dirty="0" smtClean="0"/>
              <a:t>Strzała taka rozcina wszystko na swojej drodze, a kula miażdży.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543425" cy="3362326"/>
          </a:xfrm>
          <a:prstGeom prst="rect">
            <a:avLst/>
          </a:prstGeom>
          <a:noFill/>
        </p:spPr>
      </p:pic>
      <p:pic>
        <p:nvPicPr>
          <p:cNvPr id="44036" name="Picture 4" descr="Znalezione obrazy dla zapytania łuk bloczkowy 60 l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71810"/>
            <a:ext cx="5138160" cy="3429024"/>
          </a:xfrm>
          <a:prstGeom prst="rect">
            <a:avLst/>
          </a:prstGeom>
          <a:noFill/>
        </p:spPr>
      </p:pic>
      <p:pic>
        <p:nvPicPr>
          <p:cNvPr id="44038" name="Picture 6" descr="Znalezione obrazy dla zapytania new technology  b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-1"/>
            <a:ext cx="4410073" cy="29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01122" cy="6254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Znalezione obrazy dla zapytania łuk bloczkowy myśliwski strzel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70659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Znalezione obrazy dla zapytania oneida b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66"/>
            <a:ext cx="3262065" cy="5786478"/>
          </a:xfrm>
          <a:prstGeom prst="rect">
            <a:avLst/>
          </a:prstGeom>
          <a:noFill/>
        </p:spPr>
      </p:pic>
      <p:pic>
        <p:nvPicPr>
          <p:cNvPr id="49154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6285478" cy="428628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85728"/>
            <a:ext cx="2571768" cy="12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58861" cy="3747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Celowanie</a:t>
            </a:r>
            <a:endParaRPr lang="pl-PL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Celownik podąża za strzałą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Znalezione obrazy dla zapytania traditional bow ai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786346" cy="3947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Łuk typu re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8726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Znalezione obrazy dla zapytania traditional bow ai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196288" cy="4578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Znalezione obrazy dla zapytania traditional archery bow ai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43932" cy="5434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Łuk bloczk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7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96" y="57148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Zgodnie z regulaminem FITA (</a:t>
            </a:r>
            <a:r>
              <a:rPr lang="fr-FR" sz="2400" dirty="0" smtClean="0"/>
              <a:t>Fédération Internationale de Tir a L'Arc</a:t>
            </a:r>
            <a:r>
              <a:rPr lang="pl-PL" sz="2400" dirty="0" smtClean="0"/>
              <a:t>), zawody odbywają się w następujących dyscyplinach: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sz="2800" dirty="0" smtClean="0"/>
              <a:t>Łucznictwo na torach otwartych</a:t>
            </a:r>
          </a:p>
          <a:p>
            <a:r>
              <a:rPr lang="pl-PL" sz="2800" dirty="0" smtClean="0"/>
              <a:t>Łucznictwo halowe</a:t>
            </a:r>
          </a:p>
          <a:p>
            <a:r>
              <a:rPr lang="pl-PL" sz="2800" dirty="0" smtClean="0"/>
              <a:t>Łucznictwo polowe</a:t>
            </a:r>
          </a:p>
          <a:p>
            <a:r>
              <a:rPr lang="pl-PL" sz="2800" dirty="0" smtClean="0"/>
              <a:t>Łucznictwo niepełnosprawnych</a:t>
            </a:r>
          </a:p>
          <a:p>
            <a:r>
              <a:rPr lang="pl-PL" sz="2800" dirty="0" smtClean="0"/>
              <a:t>Łucznictwo biegowe</a:t>
            </a:r>
          </a:p>
          <a:p>
            <a:r>
              <a:rPr lang="pl-PL" sz="2800" dirty="0" smtClean="0"/>
              <a:t>Łucznictwo – do celu na odległość (</a:t>
            </a:r>
            <a:r>
              <a:rPr lang="pl-PL" sz="2800" dirty="0" err="1" smtClean="0"/>
              <a:t>clout</a:t>
            </a:r>
            <a:r>
              <a:rPr lang="pl-PL" sz="2800" dirty="0" smtClean="0"/>
              <a:t>- </a:t>
            </a:r>
            <a:r>
              <a:rPr lang="pl-PL" sz="2800" dirty="0" err="1" smtClean="0"/>
              <a:t>archery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Łucznictwo – strzelanie na odległość</a:t>
            </a:r>
          </a:p>
          <a:p>
            <a:r>
              <a:rPr lang="pl-PL" sz="2800" dirty="0" smtClean="0"/>
              <a:t>Łuczniczy biathlon</a:t>
            </a:r>
          </a:p>
          <a:p>
            <a:r>
              <a:rPr lang="pl-PL" sz="2800" dirty="0" smtClean="0"/>
              <a:t>Łucznictwo 3D</a:t>
            </a:r>
            <a:endParaRPr lang="pl-PL" sz="2800" dirty="0"/>
          </a:p>
        </p:txBody>
      </p:sp>
      <p:pic>
        <p:nvPicPr>
          <p:cNvPr id="37890" name="Picture 2" descr="Znalezione obrazy dla zapytania FITA arch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2571768" cy="259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Łucznicto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sportowe i olimpijskie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5786" y="1714488"/>
            <a:ext cx="745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Łuki bloczkowe nie jest w programie Igrzysk Olimpijskich.</a:t>
            </a: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5786" y="2428868"/>
            <a:ext cx="50265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Mężczyźni strzelają na odległości:</a:t>
            </a:r>
          </a:p>
          <a:p>
            <a:r>
              <a:rPr lang="nn-NO" sz="2800" dirty="0" smtClean="0"/>
              <a:t>90 m, 70 m, 50 m i 30 m.</a:t>
            </a:r>
            <a:endParaRPr lang="pl-PL" sz="2800" dirty="0" smtClean="0"/>
          </a:p>
          <a:p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85786" y="3500438"/>
            <a:ext cx="3464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Kobiety na odległości:</a:t>
            </a:r>
          </a:p>
          <a:p>
            <a:r>
              <a:rPr lang="nn-NO" sz="2800" dirty="0" smtClean="0"/>
              <a:t>70</a:t>
            </a:r>
            <a:r>
              <a:rPr lang="pl-PL" sz="2800" dirty="0" smtClean="0"/>
              <a:t>m</a:t>
            </a:r>
            <a:r>
              <a:rPr lang="nn-NO" sz="2800" dirty="0" smtClean="0"/>
              <a:t>, 60</a:t>
            </a:r>
            <a:r>
              <a:rPr lang="pl-PL" sz="2800" dirty="0" smtClean="0"/>
              <a:t>m</a:t>
            </a:r>
            <a:r>
              <a:rPr lang="nn-NO" sz="2800" dirty="0" smtClean="0"/>
              <a:t>, 50</a:t>
            </a:r>
            <a:r>
              <a:rPr lang="pl-PL" sz="2800" dirty="0" smtClean="0"/>
              <a:t>m</a:t>
            </a:r>
            <a:r>
              <a:rPr lang="nn-NO" sz="2800" dirty="0" smtClean="0"/>
              <a:t> i 30 m</a:t>
            </a:r>
            <a:endParaRPr lang="pl-PL" sz="2800" dirty="0"/>
          </a:p>
        </p:txBody>
      </p:sp>
      <p:sp>
        <p:nvSpPr>
          <p:cNvPr id="8" name="Prostokąt 7"/>
          <p:cNvSpPr/>
          <p:nvPr/>
        </p:nvSpPr>
        <p:spPr>
          <a:xfrm>
            <a:off x="428596" y="4714884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Drake Harry - </a:t>
            </a:r>
            <a:r>
              <a:rPr lang="pl-PL" sz="2800" dirty="0" smtClean="0"/>
              <a:t>który 2.10.1980 r. strzelił z łuku typu </a:t>
            </a:r>
            <a:r>
              <a:rPr lang="pl-PL" sz="2800" dirty="0" err="1" smtClean="0"/>
              <a:t>recurve</a:t>
            </a:r>
            <a:r>
              <a:rPr lang="pl-PL" sz="2800" dirty="0" smtClean="0"/>
              <a:t> o naciągu zaledwie </a:t>
            </a:r>
            <a:r>
              <a:rPr lang="pl-PL" sz="2800" b="1" dirty="0" smtClean="0">
                <a:solidFill>
                  <a:srgbClr val="FF0000"/>
                </a:solidFill>
              </a:rPr>
              <a:t>25 kg </a:t>
            </a:r>
            <a:r>
              <a:rPr lang="pl-PL" sz="2800" dirty="0" smtClean="0"/>
              <a:t>(55,1lb) na odległość </a:t>
            </a:r>
            <a:r>
              <a:rPr lang="pl-PL" sz="2800" b="1" dirty="0" smtClean="0">
                <a:solidFill>
                  <a:srgbClr val="FF0000"/>
                </a:solidFill>
              </a:rPr>
              <a:t>949 m.</a:t>
            </a:r>
            <a:endParaRPr lang="pl-P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96" y="78579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Zdobywca </a:t>
            </a:r>
            <a:r>
              <a:rPr lang="pl-PL" sz="2400" dirty="0" smtClean="0"/>
              <a:t>Azji </a:t>
            </a:r>
            <a:r>
              <a:rPr lang="pl-PL" sz="2400" b="1" dirty="0" err="1" smtClean="0">
                <a:solidFill>
                  <a:srgbClr val="FF0000"/>
                </a:solidFill>
              </a:rPr>
              <a:t>Dżingis</a:t>
            </a:r>
            <a:r>
              <a:rPr lang="pl-PL" sz="2400" b="1" dirty="0" smtClean="0">
                <a:solidFill>
                  <a:srgbClr val="FF0000"/>
                </a:solidFill>
              </a:rPr>
              <a:t> Chan </a:t>
            </a:r>
            <a:r>
              <a:rPr lang="pl-PL" sz="2400" dirty="0" smtClean="0"/>
              <a:t>(1155-1227) wymagał, ażeby każdy z jego wojowników, strzelał z łuku na 50 arszynów (71 m) i dalej.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571472" y="221455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W </a:t>
            </a:r>
            <a:r>
              <a:rPr lang="pl-PL" sz="2400" dirty="0" smtClean="0"/>
              <a:t>średniowiecznej Anglii nie werbowano ludzi nie potrafiących wystrzelić 10 strzał na minutę do celu oddalonego o 200 m, a wielkiego jak koń, łuki miały też potężne siły 160 </a:t>
            </a:r>
            <a:r>
              <a:rPr lang="pl-PL" sz="2400" dirty="0" err="1" smtClean="0"/>
              <a:t>lbs</a:t>
            </a:r>
            <a:r>
              <a:rPr lang="pl-PL" sz="2400" dirty="0" smtClean="0"/>
              <a:t> to ok. 80kg w ręce. 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571472" y="414338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i="1" dirty="0" smtClean="0"/>
              <a:t> 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Aleksander 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Wielki </a:t>
            </a:r>
            <a:r>
              <a:rPr lang="pl-PL" sz="2400" i="1" dirty="0" smtClean="0"/>
              <a:t>– wymagał by łucznik z 70m trafiał w człowieka na koniu</a:t>
            </a:r>
            <a:r>
              <a:rPr lang="pl-PL" i="1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631</Words>
  <Application>Microsoft Office PowerPoint</Application>
  <PresentationFormat>Pokaz na ekranie (4:3)</PresentationFormat>
  <Paragraphs>106</Paragraphs>
  <Slides>51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2" baseType="lpstr">
      <vt:lpstr>Motyw pakietu Office</vt:lpstr>
      <vt:lpstr>Łucznictwo</vt:lpstr>
      <vt:lpstr>Slajd 2</vt:lpstr>
      <vt:lpstr>Podział łuków</vt:lpstr>
      <vt:lpstr>Slajd 4</vt:lpstr>
      <vt:lpstr>Slajd 5</vt:lpstr>
      <vt:lpstr>Slajd 6</vt:lpstr>
      <vt:lpstr>Slajd 7</vt:lpstr>
      <vt:lpstr>Łucznicto sportowe i olimpijskie</vt:lpstr>
      <vt:lpstr>Slajd 9</vt:lpstr>
      <vt:lpstr>Odległości halowe</vt:lpstr>
      <vt:lpstr>Slajd 11</vt:lpstr>
      <vt:lpstr>Slajd 12</vt:lpstr>
      <vt:lpstr>Tarcze</vt:lpstr>
      <vt:lpstr>Łuk olimpijski</vt:lpstr>
      <vt:lpstr>Slajd 15</vt:lpstr>
      <vt:lpstr>Budowa łuku olimpijskiego</vt:lpstr>
      <vt:lpstr>Majdan</vt:lpstr>
      <vt:lpstr>Ramiona</vt:lpstr>
      <vt:lpstr>Slajd 19</vt:lpstr>
      <vt:lpstr>Materiały naturalne cięciw</vt:lpstr>
      <vt:lpstr>Cięciwa</vt:lpstr>
      <vt:lpstr>Stabilizatory</vt:lpstr>
      <vt:lpstr>Slajd 23</vt:lpstr>
      <vt:lpstr>Slajd 24</vt:lpstr>
      <vt:lpstr>Slajd 25</vt:lpstr>
      <vt:lpstr>Celownik</vt:lpstr>
      <vt:lpstr>Kliker</vt:lpstr>
      <vt:lpstr>Slajd 28</vt:lpstr>
      <vt:lpstr>Button</vt:lpstr>
      <vt:lpstr>Slajd 30</vt:lpstr>
      <vt:lpstr>Podstawka strzały</vt:lpstr>
      <vt:lpstr>Strzały</vt:lpstr>
      <vt:lpstr>Groty - tarczowe</vt:lpstr>
      <vt:lpstr>Slajd 34</vt:lpstr>
      <vt:lpstr>Lotki Łuku</vt:lpstr>
      <vt:lpstr>Slajd 36</vt:lpstr>
      <vt:lpstr>Slajd 37</vt:lpstr>
      <vt:lpstr>Slajd 38</vt:lpstr>
      <vt:lpstr>Slajd 39</vt:lpstr>
      <vt:lpstr>Slajd 40</vt:lpstr>
      <vt:lpstr>Polowanie</vt:lpstr>
      <vt:lpstr>Slajd 42</vt:lpstr>
      <vt:lpstr>Strzał z łuku i karabinu</vt:lpstr>
      <vt:lpstr>Slajd 44</vt:lpstr>
      <vt:lpstr>Slajd 45</vt:lpstr>
      <vt:lpstr>Slajd 46</vt:lpstr>
      <vt:lpstr>Slajd 47</vt:lpstr>
      <vt:lpstr>Slajd 48</vt:lpstr>
      <vt:lpstr>Celowanie</vt:lpstr>
      <vt:lpstr>Slajd 50</vt:lpstr>
      <vt:lpstr>Slajd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Łucznictwo</dc:title>
  <dc:creator>Artem</dc:creator>
  <cp:lastModifiedBy>Artem</cp:lastModifiedBy>
  <cp:revision>105</cp:revision>
  <dcterms:created xsi:type="dcterms:W3CDTF">2018-05-22T16:25:35Z</dcterms:created>
  <dcterms:modified xsi:type="dcterms:W3CDTF">2018-06-03T17:12:20Z</dcterms:modified>
</cp:coreProperties>
</file>