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slides/slide153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88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44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</p:sldIdLst>
  <p:sldSz cx="9144000" cy="6858000" type="screen4x3"/>
  <p:notesSz cx="7102475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3914A1DD-D6A2-4A27-B202-D07F6A598D24}" type="datetimeFigureOut">
              <a:rPr lang="pl-PL" smtClean="0"/>
              <a:pPr/>
              <a:t>2020-11-04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23ACCB37-2334-48D3-9208-DB9CC77E139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CCB37-2334-48D3-9208-DB9CC77E1394}" type="slidenum">
              <a:rPr lang="pl-PL" smtClean="0"/>
              <a:pPr/>
              <a:t>77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C2AC-4112-442E-847B-B2B48B83416C}" type="datetimeFigureOut">
              <a:rPr lang="pl-PL" smtClean="0"/>
              <a:pPr/>
              <a:t>2020-11-04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473E-8074-4467-AC19-0E5CC50E7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C2AC-4112-442E-847B-B2B48B83416C}" type="datetimeFigureOut">
              <a:rPr lang="pl-PL" smtClean="0"/>
              <a:pPr/>
              <a:t>2020-11-04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473E-8074-4467-AC19-0E5CC50E7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C2AC-4112-442E-847B-B2B48B83416C}" type="datetimeFigureOut">
              <a:rPr lang="pl-PL" smtClean="0"/>
              <a:pPr/>
              <a:t>2020-11-04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473E-8074-4467-AC19-0E5CC50E7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C2AC-4112-442E-847B-B2B48B83416C}" type="datetimeFigureOut">
              <a:rPr lang="pl-PL" smtClean="0"/>
              <a:pPr/>
              <a:t>2020-11-04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473E-8074-4467-AC19-0E5CC50E7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C2AC-4112-442E-847B-B2B48B83416C}" type="datetimeFigureOut">
              <a:rPr lang="pl-PL" smtClean="0"/>
              <a:pPr/>
              <a:t>2020-11-04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473E-8074-4467-AC19-0E5CC50E7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C2AC-4112-442E-847B-B2B48B83416C}" type="datetimeFigureOut">
              <a:rPr lang="pl-PL" smtClean="0"/>
              <a:pPr/>
              <a:t>2020-11-04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473E-8074-4467-AC19-0E5CC50E7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C2AC-4112-442E-847B-B2B48B83416C}" type="datetimeFigureOut">
              <a:rPr lang="pl-PL" smtClean="0"/>
              <a:pPr/>
              <a:t>2020-11-04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473E-8074-4467-AC19-0E5CC50E7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C2AC-4112-442E-847B-B2B48B83416C}" type="datetimeFigureOut">
              <a:rPr lang="pl-PL" smtClean="0"/>
              <a:pPr/>
              <a:t>2020-11-04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473E-8074-4467-AC19-0E5CC50E7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C2AC-4112-442E-847B-B2B48B83416C}" type="datetimeFigureOut">
              <a:rPr lang="pl-PL" smtClean="0"/>
              <a:pPr/>
              <a:t>2020-11-04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473E-8074-4467-AC19-0E5CC50E7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C2AC-4112-442E-847B-B2B48B83416C}" type="datetimeFigureOut">
              <a:rPr lang="pl-PL" smtClean="0"/>
              <a:pPr/>
              <a:t>2020-11-04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473E-8074-4467-AC19-0E5CC50E7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4C2AC-4112-442E-847B-B2B48B83416C}" type="datetimeFigureOut">
              <a:rPr lang="pl-PL" smtClean="0"/>
              <a:pPr/>
              <a:t>2020-11-04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9473E-8074-4467-AC19-0E5CC50E7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4C2AC-4112-442E-847B-B2B48B83416C}" type="datetimeFigureOut">
              <a:rPr lang="pl-PL" smtClean="0"/>
              <a:pPr/>
              <a:t>2020-11-04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9473E-8074-4467-AC19-0E5CC50E792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0" y="5000636"/>
            <a:ext cx="4000528" cy="1328750"/>
          </a:xfrm>
        </p:spPr>
        <p:txBody>
          <a:bodyPr/>
          <a:lstStyle/>
          <a:p>
            <a:pPr algn="l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Opracował:</a:t>
            </a:r>
          </a:p>
          <a:p>
            <a:pPr algn="l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Artem Nowicki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www.112it.pl/gfx/windows_server_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265436" cy="4085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42976" y="428605"/>
            <a:ext cx="70723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Server </a:t>
            </a:r>
            <a:r>
              <a:rPr lang="pl-PL" sz="2400" dirty="0" err="1" smtClean="0"/>
              <a:t>Core</a:t>
            </a:r>
            <a:r>
              <a:rPr lang="pl-PL" sz="2400" dirty="0" smtClean="0"/>
              <a:t> to bardzo okrojona wersja systemu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Server 2016</a:t>
            </a:r>
            <a:r>
              <a:rPr lang="pl-PL" sz="2400" dirty="0" smtClean="0"/>
              <a:t>, pozbawiona trybu graficznego oraz wielu komponentów i usług.</a:t>
            </a:r>
            <a:br>
              <a:rPr lang="pl-PL" sz="2400" dirty="0" smtClean="0"/>
            </a:br>
            <a:endParaRPr lang="pl-PL" sz="2400" dirty="0" smtClean="0"/>
          </a:p>
          <a:p>
            <a:r>
              <a:rPr lang="pl-PL" sz="2400" dirty="0" smtClean="0"/>
              <a:t>Może pełnić rolę serwera plików, kontrolera domeny, serwera DHCP oraz DNS.</a:t>
            </a:r>
            <a:br>
              <a:rPr lang="pl-PL" sz="2400" dirty="0" smtClean="0"/>
            </a:br>
            <a:endParaRPr lang="pl-PL" sz="2400" dirty="0" smtClean="0"/>
          </a:p>
          <a:p>
            <a:r>
              <a:rPr lang="pl-PL" sz="2400" dirty="0" smtClean="0"/>
              <a:t>Mniej niepotrzebnych komponentów w systemie to mniej potencjalnych luk w zabezpieczeniach oraz łat, którymi trzeba byłoby je załatać. </a:t>
            </a:r>
          </a:p>
          <a:p>
            <a:endParaRPr lang="pl-PL" sz="2400" dirty="0"/>
          </a:p>
          <a:p>
            <a:r>
              <a:rPr lang="pl-PL" sz="2400" dirty="0" smtClean="0"/>
              <a:t>Mniej działających jednocześnie usług, z których się nie korzysta to również lepsza wydajność oraz większa bezawaryjność.</a:t>
            </a:r>
            <a:br>
              <a:rPr lang="pl-PL" sz="2400" dirty="0" smtClean="0"/>
            </a:br>
            <a:endParaRPr lang="pl-PL" sz="2400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776288"/>
            <a:ext cx="74580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as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766762"/>
            <a:ext cx="7400925" cy="5324475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500042"/>
            <a:ext cx="471855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4071934" y="1500174"/>
            <a:ext cx="450059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Maksymalne hasło może mieć co najmniej 14 znaków – oznacza to, że może mieć więcej znaków. </a:t>
            </a:r>
          </a:p>
          <a:p>
            <a:endParaRPr lang="pl-PL" sz="2400" dirty="0" smtClean="0"/>
          </a:p>
          <a:p>
            <a:r>
              <a:rPr lang="pl-PL" sz="2000" dirty="0" smtClean="0"/>
              <a:t>Gdy wybierzemy 0 pojawia się, że hasło nie jest wymagane. </a:t>
            </a:r>
          </a:p>
          <a:p>
            <a:endParaRPr lang="pl-PL" sz="2000" dirty="0" smtClean="0"/>
          </a:p>
          <a:p>
            <a:r>
              <a:rPr lang="pl-PL" sz="2000" dirty="0" smtClean="0"/>
              <a:t>Czasami zasady haseł zostają wprowadzone od razu, zdarza się jednak konieczność oczekiwania aż system przetworzy reguły. </a:t>
            </a:r>
            <a:endParaRPr lang="pl-PL" sz="2000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 AD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AD mamy 2 rodzaje użytkowników:</a:t>
            </a:r>
          </a:p>
          <a:p>
            <a:pPr>
              <a:buFontTx/>
              <a:buChar char="-"/>
            </a:pPr>
            <a:r>
              <a:rPr lang="pl-PL" dirty="0" smtClean="0"/>
              <a:t>Użytkownik</a:t>
            </a:r>
          </a:p>
          <a:p>
            <a:pPr>
              <a:buFontTx/>
              <a:buChar char="-"/>
            </a:pPr>
            <a:r>
              <a:rPr lang="pl-PL" dirty="0" err="1" smtClean="0"/>
              <a:t>InetOrgPerson</a:t>
            </a: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Użytkownik jest rozumiany w domenie</a:t>
            </a:r>
          </a:p>
          <a:p>
            <a:pPr>
              <a:buNone/>
            </a:pPr>
            <a:r>
              <a:rPr lang="pl-PL" dirty="0" smtClean="0"/>
              <a:t>Windows. </a:t>
            </a:r>
            <a:endParaRPr lang="pl-PL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InetOrgPerson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85786" y="1357298"/>
            <a:ext cx="77153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Klasa obiektów </a:t>
            </a:r>
            <a:r>
              <a:rPr lang="pl-PL" sz="2800" b="1" dirty="0" err="1" smtClean="0"/>
              <a:t>InetOrgPerson</a:t>
            </a:r>
            <a:r>
              <a:rPr lang="pl-PL" sz="2800" dirty="0" smtClean="0"/>
              <a:t> jest używana do reprezentowania osób w organizacji w niektórych usługach katalogowych protokołu LDAP (</a:t>
            </a:r>
            <a:r>
              <a:rPr lang="pl-PL" sz="2800" dirty="0" err="1" smtClean="0"/>
              <a:t>Lightweight</a:t>
            </a:r>
            <a:r>
              <a:rPr lang="pl-PL" sz="2800" dirty="0" smtClean="0"/>
              <a:t> </a:t>
            </a:r>
            <a:r>
              <a:rPr lang="pl-PL" sz="2800" dirty="0" err="1" smtClean="0"/>
              <a:t>Directory</a:t>
            </a:r>
            <a:r>
              <a:rPr lang="pl-PL" sz="2800" dirty="0" smtClean="0"/>
              <a:t> Access </a:t>
            </a:r>
            <a:r>
              <a:rPr lang="pl-PL" sz="2800" dirty="0" err="1" smtClean="0"/>
              <a:t>Protocol</a:t>
            </a:r>
            <a:r>
              <a:rPr lang="pl-PL" sz="2800" dirty="0" smtClean="0"/>
              <a:t>) i X. 500 firm innych niż Microsoft. Dzięki obsłudze klasy obiektów </a:t>
            </a:r>
            <a:r>
              <a:rPr lang="pl-PL" sz="2800" b="1" dirty="0" err="1" smtClean="0"/>
              <a:t>InetOrgPerson</a:t>
            </a:r>
            <a:r>
              <a:rPr lang="pl-PL" sz="2800" dirty="0" smtClean="0"/>
              <a:t> migracja z innych katalogów LDAP do usług AD DS jest wydajniejsza.</a:t>
            </a:r>
          </a:p>
          <a:p>
            <a:endParaRPr lang="pl-PL" sz="2800" dirty="0" smtClean="0"/>
          </a:p>
          <a:p>
            <a:r>
              <a:rPr lang="pl-PL" sz="2800" dirty="0" smtClean="0"/>
              <a:t>Oznacza to, że </a:t>
            </a:r>
            <a:r>
              <a:rPr lang="pl-PL" sz="2800" dirty="0" err="1" smtClean="0"/>
              <a:t>InetOrgPerson</a:t>
            </a:r>
            <a:r>
              <a:rPr lang="pl-PL" sz="2800" dirty="0" smtClean="0"/>
              <a:t> jest lepiej interpretowany przez systemy rodziny Linux oraz Linux podobne.</a:t>
            </a:r>
            <a:endParaRPr lang="pl-PL" sz="2800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Serwer IIS</a:t>
            </a:r>
            <a:endParaRPr lang="pl-P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Jest serwerem wbudowanym w większość systemów Microsoft. </a:t>
            </a:r>
          </a:p>
          <a:p>
            <a:r>
              <a:rPr lang="pl-PL" dirty="0" smtClean="0"/>
              <a:t>W wielu systemach znajduje się w: programy i funkcje -&gt; Włącz lub wyłącz funkcje. </a:t>
            </a:r>
          </a:p>
          <a:p>
            <a:r>
              <a:rPr lang="pl-PL" dirty="0" smtClean="0"/>
              <a:t>Po instalacji w systemach klienckich trafia on do Narzędzia administracyjne w Panel Sterowania. </a:t>
            </a:r>
            <a:endParaRPr lang="pl-PL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38" y="1133475"/>
            <a:ext cx="73247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Instalacja i konfiguracja IIS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IIS nie jest bardzo skomplikowanym programem, ale posiada sporo funkcji. </a:t>
            </a:r>
          </a:p>
          <a:p>
            <a:r>
              <a:rPr lang="pl-PL" dirty="0" smtClean="0"/>
              <a:t>Może współpracować z serwerem FTP oraz serwerem wydruku;</a:t>
            </a:r>
          </a:p>
          <a:p>
            <a:r>
              <a:rPr lang="pl-PL" dirty="0" smtClean="0"/>
              <a:t>Wydrukami możemy sterować przez stronę </a:t>
            </a:r>
            <a:r>
              <a:rPr lang="pl-PL" dirty="0" err="1" smtClean="0"/>
              <a:t>www</a:t>
            </a:r>
            <a:r>
              <a:rPr lang="pl-PL" dirty="0" smtClean="0"/>
              <a:t>;</a:t>
            </a:r>
          </a:p>
          <a:p>
            <a:r>
              <a:rPr lang="pl-PL" dirty="0" smtClean="0"/>
              <a:t>Serwer IIS raczej nie pracuje w Internecie a w Intranecie. </a:t>
            </a:r>
            <a:endParaRPr lang="pl-PL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 Intranet?</a:t>
            </a:r>
            <a:endParaRPr lang="pl-PL" dirty="0"/>
          </a:p>
        </p:txBody>
      </p:sp>
      <p:sp>
        <p:nvSpPr>
          <p:cNvPr id="112642" name="AutoShape 2" descr="https://www.businessinvestor.us/wp-content/uploads/2019/01/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928802"/>
            <a:ext cx="8143932" cy="4620002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Rola IIS + funkcja</a:t>
            </a:r>
            <a:endParaRPr lang="pl-PL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4589797" cy="478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85926"/>
            <a:ext cx="4643470" cy="127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00100" y="857232"/>
            <a:ext cx="74295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Wersja bez interfejsu graficznego posiada </a:t>
            </a:r>
            <a:r>
              <a:rPr lang="pl-P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PowerShell</a:t>
            </a: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pl-PL" sz="3200" dirty="0"/>
          </a:p>
          <a:p>
            <a:endParaRPr lang="pl-PL" sz="3200" dirty="0" smtClean="0"/>
          </a:p>
          <a:p>
            <a:r>
              <a:rPr lang="pl-PL" sz="3200" dirty="0" err="1" smtClean="0"/>
              <a:t>PowerShell</a:t>
            </a:r>
            <a:r>
              <a:rPr lang="pl-PL" sz="3200" dirty="0" smtClean="0"/>
              <a:t> jest zintegrowany z .NET Framework i dostarcza środowisko do wykonywania zadań administracyjnych wykonywanych poleceniami</a:t>
            </a:r>
            <a:endParaRPr lang="pl-PL" sz="320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Serwer FTP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4767284" cy="502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6961553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082686" cy="58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IIS w Narzędziach serwera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 descr="m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85926"/>
            <a:ext cx="7223722" cy="2371737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IIS</a:t>
            </a:r>
            <a:endParaRPr lang="pl-PL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847725"/>
            <a:ext cx="78200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349053" cy="451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071546"/>
            <a:ext cx="7370405" cy="4525963"/>
          </a:xfr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432479" cy="444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942975"/>
            <a:ext cx="5867400" cy="49720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42"/>
            <a:ext cx="7466985" cy="5614891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Obsługa plików na egzaminie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00100" y="1428736"/>
            <a:ext cx="72866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Na egzaminie pojawia opcja dodania do obsługi innego pliku niż standardowy: </a:t>
            </a:r>
            <a:r>
              <a:rPr lang="pl-PL" sz="2800" dirty="0" err="1" smtClean="0"/>
              <a:t>index.htm</a:t>
            </a:r>
            <a:r>
              <a:rPr lang="pl-PL" sz="2800" dirty="0" smtClean="0"/>
              <a:t> lub </a:t>
            </a:r>
            <a:r>
              <a:rPr lang="pl-PL" sz="2800" dirty="0" err="1" smtClean="0"/>
              <a:t>index.html</a:t>
            </a:r>
            <a:r>
              <a:rPr lang="pl-PL" sz="2800" dirty="0" smtClean="0"/>
              <a:t>. </a:t>
            </a:r>
          </a:p>
          <a:p>
            <a:endParaRPr lang="pl-PL" sz="2800" dirty="0" smtClean="0"/>
          </a:p>
          <a:p>
            <a:r>
              <a:rPr lang="pl-PL" sz="2800" dirty="0" smtClean="0"/>
              <a:t>Robimy to w dokumentach domyślnych dodając inną nazwę pliku np. </a:t>
            </a:r>
            <a:r>
              <a:rPr lang="pl-PL" sz="2800" dirty="0" err="1" smtClean="0"/>
              <a:t>plik_www.html</a:t>
            </a:r>
            <a:endParaRPr lang="pl-PL" sz="2800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MIME typy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142976" y="1357298"/>
            <a:ext cx="7000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Typy te pozwalają filtrować pliki, które mamy w Internecie. Gdy na filtrze MIME wyłączymy np. </a:t>
            </a:r>
            <a:r>
              <a:rPr lang="pl-PL" sz="2400" dirty="0" err="1" smtClean="0"/>
              <a:t>jpg</a:t>
            </a:r>
            <a:r>
              <a:rPr lang="pl-PL" sz="2400" dirty="0" smtClean="0"/>
              <a:t>, </a:t>
            </a:r>
            <a:r>
              <a:rPr lang="pl-PL" sz="2400" dirty="0" err="1" smtClean="0"/>
              <a:t>bmp</a:t>
            </a:r>
            <a:r>
              <a:rPr lang="pl-PL" sz="2400" dirty="0" smtClean="0"/>
              <a:t>, </a:t>
            </a:r>
            <a:r>
              <a:rPr lang="pl-PL" sz="2400" dirty="0" err="1" smtClean="0"/>
              <a:t>tiff</a:t>
            </a:r>
            <a:r>
              <a:rPr lang="pl-PL" sz="2400" dirty="0" smtClean="0"/>
              <a:t>, </a:t>
            </a:r>
            <a:r>
              <a:rPr lang="pl-PL" sz="2400" dirty="0" err="1" smtClean="0"/>
              <a:t>gif</a:t>
            </a:r>
            <a:r>
              <a:rPr lang="pl-PL" sz="2400" dirty="0" smtClean="0"/>
              <a:t>  - to tych plików nie zobaczymy na stronach </a:t>
            </a:r>
            <a:r>
              <a:rPr lang="pl-PL" sz="2400" dirty="0" err="1" smtClean="0"/>
              <a:t>www</a:t>
            </a:r>
            <a:r>
              <a:rPr lang="pl-PL" sz="2400" dirty="0" smtClean="0"/>
              <a:t> w naszej sieci. </a:t>
            </a:r>
          </a:p>
          <a:p>
            <a:endParaRPr lang="pl-PL" sz="2400" dirty="0" smtClean="0"/>
          </a:p>
          <a:p>
            <a:r>
              <a:rPr lang="pl-PL" sz="2400" dirty="0" smtClean="0"/>
              <a:t>Może pojawić się zadanie by dodać do obsługi stron plik np. </a:t>
            </a:r>
            <a:r>
              <a:rPr lang="pl-PL" sz="2400" dirty="0" err="1" smtClean="0"/>
              <a:t>abc.abc</a:t>
            </a:r>
            <a:r>
              <a:rPr lang="pl-PL" sz="2400" dirty="0" smtClean="0"/>
              <a:t>. </a:t>
            </a:r>
          </a:p>
          <a:p>
            <a:r>
              <a:rPr lang="pl-PL" sz="2400" dirty="0" smtClean="0"/>
              <a:t>Należy taki plik najpierw dodać do domyślnych dokumentów a dalej do typów MIME. </a:t>
            </a:r>
          </a:p>
          <a:p>
            <a:endParaRPr lang="pl-PL" sz="2400" dirty="0" smtClean="0"/>
          </a:p>
          <a:p>
            <a:r>
              <a:rPr lang="pl-PL" sz="2400" dirty="0" smtClean="0"/>
              <a:t>Dodajemy zatem rozszerzenie i do jakiego typu go zaliczamy. </a:t>
            </a:r>
            <a:endParaRPr lang="pl-PL" sz="2400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5930792" cy="49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DHCP Serwer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Serwer DHCP ma za zadanie „rozsyłać” adresy IP do komputerów klienckich w celu konfiguracji TCP/IP. </a:t>
            </a:r>
          </a:p>
          <a:p>
            <a:r>
              <a:rPr lang="pl-PL" dirty="0" smtClean="0"/>
              <a:t>Zwykle by skonfigurować host jest wymagany:</a:t>
            </a:r>
          </a:p>
          <a:p>
            <a:pPr>
              <a:buNone/>
            </a:pPr>
            <a:r>
              <a:rPr lang="pl-PL" dirty="0" smtClean="0"/>
              <a:t>- adres IP</a:t>
            </a:r>
          </a:p>
          <a:p>
            <a:pPr>
              <a:buNone/>
            </a:pPr>
            <a:r>
              <a:rPr lang="pl-PL" dirty="0" smtClean="0"/>
              <a:t>- maska sieci</a:t>
            </a:r>
          </a:p>
          <a:p>
            <a:pPr>
              <a:buNone/>
            </a:pPr>
            <a:r>
              <a:rPr lang="pl-PL" dirty="0" smtClean="0"/>
              <a:t>- brama domyślna</a:t>
            </a:r>
            <a:endParaRPr lang="pl-PL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Opcje serwera DHCP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Serwer DHCP może przesyłać razem z konfiguracją IP opcje. Mogą to być:</a:t>
            </a:r>
          </a:p>
          <a:p>
            <a:pPr>
              <a:buFontTx/>
              <a:buChar char="-"/>
            </a:pPr>
            <a:r>
              <a:rPr lang="pl-PL" dirty="0" smtClean="0"/>
              <a:t>Adresy DNS</a:t>
            </a:r>
          </a:p>
          <a:p>
            <a:pPr>
              <a:buFontTx/>
              <a:buChar char="-"/>
            </a:pPr>
            <a:r>
              <a:rPr lang="pl-PL" dirty="0" smtClean="0"/>
              <a:t>Adresy serwerów NTP</a:t>
            </a:r>
          </a:p>
          <a:p>
            <a:pPr>
              <a:buFontTx/>
              <a:buChar char="-"/>
            </a:pPr>
            <a:r>
              <a:rPr lang="pl-PL" dirty="0" smtClean="0"/>
              <a:t>Przesunięcia czasu;</a:t>
            </a:r>
          </a:p>
          <a:p>
            <a:pPr>
              <a:buFontTx/>
              <a:buChar char="-"/>
            </a:pPr>
            <a:r>
              <a:rPr lang="pl-PL" dirty="0" err="1" smtClean="0"/>
              <a:t>Sufixy</a:t>
            </a:r>
            <a:r>
              <a:rPr lang="pl-PL" dirty="0" smtClean="0"/>
              <a:t> domeny 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Serwer DHCP a AD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 poprawnego działania domeny warto zainstalować DHCP serwer</a:t>
            </a:r>
          </a:p>
          <a:p>
            <a:r>
              <a:rPr lang="pl-PL" dirty="0" smtClean="0"/>
              <a:t>Umożliwia on rozesłanie informacji o domenie i zaadresowanie komputerów </a:t>
            </a:r>
          </a:p>
          <a:p>
            <a:endParaRPr lang="pl-PL" dirty="0" smtClean="0"/>
          </a:p>
          <a:p>
            <a:r>
              <a:rPr lang="pl-PL" dirty="0" smtClean="0"/>
              <a:t>Przy DHCP nie ma mowy o pomyłkach w adresowaniu</a:t>
            </a:r>
            <a:endParaRPr lang="pl-PL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Instalacja i konfiguracja DHCP</a:t>
            </a:r>
            <a:endParaRPr lang="pl-PL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4815227" cy="47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276701" cy="507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150" y="642918"/>
            <a:ext cx="678817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18" y="714356"/>
            <a:ext cx="6573891" cy="531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7652871" cy="5691823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795338"/>
            <a:ext cx="72009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2138" y="1162050"/>
            <a:ext cx="54197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Grupy zabezpieczeń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By serwer DHCP działał bez problemu </a:t>
            </a:r>
            <a:r>
              <a:rPr lang="pl-PL" dirty="0" smtClean="0"/>
              <a:t>należy </a:t>
            </a:r>
            <a:r>
              <a:rPr lang="pl-PL" dirty="0" smtClean="0"/>
              <a:t>potwierdzić grupy zabezpieczeń, </a:t>
            </a:r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44527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14356"/>
            <a:ext cx="5441468" cy="555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61450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4786314" y="2571744"/>
            <a:ext cx="37357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Wszystkie zadania to:</a:t>
            </a:r>
          </a:p>
          <a:p>
            <a:r>
              <a:rPr lang="pl-PL" sz="2400" dirty="0" smtClean="0"/>
              <a:t>Start </a:t>
            </a:r>
          </a:p>
          <a:p>
            <a:r>
              <a:rPr lang="pl-PL" sz="2400" dirty="0" smtClean="0"/>
              <a:t>Restart </a:t>
            </a:r>
          </a:p>
          <a:p>
            <a:r>
              <a:rPr lang="pl-PL" sz="2400" dirty="0" smtClean="0"/>
              <a:t>Itd.</a:t>
            </a:r>
          </a:p>
          <a:p>
            <a:endParaRPr lang="pl-PL" sz="2400" dirty="0" smtClean="0"/>
          </a:p>
          <a:p>
            <a:r>
              <a:rPr lang="pl-PL" sz="2400" dirty="0" smtClean="0"/>
              <a:t>Pomysł zaczerpnięty z Linux/</a:t>
            </a:r>
          </a:p>
          <a:p>
            <a:r>
              <a:rPr lang="pl-PL" sz="2400" dirty="0" smtClean="0"/>
              <a:t>UNIX</a:t>
            </a:r>
            <a:endParaRPr lang="pl-PL" sz="2400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08426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Opis ww. okna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Statystyka</a:t>
            </a:r>
            <a:r>
              <a:rPr lang="pl-PL" dirty="0" smtClean="0"/>
              <a:t> – pozwala określić ilość użytych z puli adresów IP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Nowy zakres </a:t>
            </a:r>
            <a:r>
              <a:rPr lang="pl-PL" dirty="0" smtClean="0"/>
              <a:t>– określa zakres IP, który serwer będzie rozsyłał po sieci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Zakres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Zakres powinien posiadać swoją nazwę, można go opisać </a:t>
            </a:r>
          </a:p>
          <a:p>
            <a:endParaRPr lang="pl-PL" dirty="0" smtClean="0"/>
          </a:p>
          <a:p>
            <a:r>
              <a:rPr lang="pl-PL" dirty="0" smtClean="0"/>
              <a:t>Zakres dotyczy określonej karty sieciowej </a:t>
            </a:r>
          </a:p>
          <a:p>
            <a:endParaRPr lang="pl-PL" dirty="0" smtClean="0"/>
          </a:p>
          <a:p>
            <a:r>
              <a:rPr lang="pl-PL" dirty="0" smtClean="0"/>
              <a:t>Może być on aktywny przez określony czas nazywany: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czasem dzierżaw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630611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14356"/>
            <a:ext cx="7427937" cy="5608381"/>
          </a:xfrm>
          <a:prstGeom prst="rect">
            <a:avLst/>
          </a:prstGeom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937" y="571480"/>
            <a:ext cx="685012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839942" cy="575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Czas dzierżaw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134121" cy="508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83645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808" y="571481"/>
            <a:ext cx="6759339" cy="556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90945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548932" cy="533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20" y="642918"/>
            <a:ext cx="6662828" cy="549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74199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2071670" y="642918"/>
            <a:ext cx="4802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dirty="0" smtClean="0"/>
              <a:t>Zakres adresów IP</a:t>
            </a:r>
            <a:endParaRPr lang="pl-PL" sz="4800" b="1" dirty="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3786214" cy="373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az 4" descr="dhc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5" y="2500306"/>
            <a:ext cx="4143404" cy="38518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8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28" y="563385"/>
            <a:ext cx="7763361" cy="4865879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Adresy MAC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pl-PL" dirty="0" smtClean="0"/>
              <a:t>Adres MAC fizycznie identyfikuje komputer.</a:t>
            </a:r>
          </a:p>
          <a:p>
            <a:r>
              <a:rPr lang="pl-PL" dirty="0" smtClean="0"/>
              <a:t>Pojawia się on w systemie wcześniej niż adres IP</a:t>
            </a:r>
          </a:p>
          <a:p>
            <a:r>
              <a:rPr lang="pl-PL" dirty="0" smtClean="0"/>
              <a:t>Pozwala on na przydział dla komputera konkretnego wybranego adresu IP</a:t>
            </a:r>
          </a:p>
          <a:p>
            <a:r>
              <a:rPr lang="pl-PL" dirty="0" smtClean="0"/>
              <a:t>Za pomocą adresu MAC można zablokować konkretny komputer by nie uzyskał on adresu IP.</a:t>
            </a:r>
            <a:endParaRPr lang="pl-PL"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Wykluczenia IP</a:t>
            </a:r>
            <a:endParaRPr lang="pl-PL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215238" cy="367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928662" y="5143512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Z puli adresów IP mona wykluczyć adresy IP. Nie będą one rozsyłane.</a:t>
            </a:r>
            <a:endParaRPr lang="pl-PL" sz="2400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Pule DHCP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Jeden serwer może rozesłać tyle puli DHCP ile będzie miał interfejsów sieciowych z odpowiednio skonfigurowanymi adresami IP</a:t>
            </a:r>
          </a:p>
          <a:p>
            <a:endParaRPr lang="pl-PL" dirty="0" smtClean="0"/>
          </a:p>
          <a:p>
            <a:r>
              <a:rPr lang="pl-PL" dirty="0" smtClean="0"/>
              <a:t>Każda pula z DHCP musi być zgodna z adresem IP na kartach sieciowych</a:t>
            </a:r>
            <a:endParaRPr lang="pl-PL" dirty="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hcp2_pu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928670"/>
            <a:ext cx="7500990" cy="4862049"/>
          </a:xfrm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Polecenia na kliencie CMD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&gt;</a:t>
            </a:r>
            <a:r>
              <a:rPr lang="pl-PL" dirty="0" err="1" smtClean="0"/>
              <a:t>ipconfig</a:t>
            </a:r>
            <a:r>
              <a:rPr lang="pl-PL" dirty="0" smtClean="0"/>
              <a:t> </a:t>
            </a:r>
            <a:r>
              <a:rPr lang="pl-PL" dirty="0" err="1" smtClean="0"/>
              <a:t>/al</a:t>
            </a:r>
            <a:r>
              <a:rPr lang="pl-PL" dirty="0" smtClean="0"/>
              <a:t>l  - pokazuje całą konfigurację wszystkich kart sieciowych</a:t>
            </a:r>
          </a:p>
          <a:p>
            <a:pPr>
              <a:buNone/>
            </a:pPr>
            <a:endParaRPr lang="pl-PL" dirty="0" smtClean="0"/>
          </a:p>
          <a:p>
            <a:pPr>
              <a:buFont typeface="Wingdings"/>
              <a:buChar char="Ø"/>
            </a:pPr>
            <a:r>
              <a:rPr lang="pl-PL" dirty="0" err="1" smtClean="0"/>
              <a:t>Ipconfig</a:t>
            </a:r>
            <a:r>
              <a:rPr lang="pl-PL" dirty="0" smtClean="0"/>
              <a:t> – podstawowe informacje dot. Interfejsów</a:t>
            </a:r>
          </a:p>
          <a:p>
            <a:pPr>
              <a:buFont typeface="Wingdings"/>
              <a:buChar char="Ø"/>
            </a:pPr>
            <a:endParaRPr lang="pl-PL" dirty="0" smtClean="0"/>
          </a:p>
          <a:p>
            <a:pPr>
              <a:buFont typeface="Wingdings"/>
              <a:buChar char="Ø"/>
            </a:pPr>
            <a:r>
              <a:rPr lang="pl-PL" dirty="0" err="1" smtClean="0"/>
              <a:t>Ipconfig</a:t>
            </a:r>
            <a:r>
              <a:rPr lang="pl-PL" dirty="0" smtClean="0"/>
              <a:t> /</a:t>
            </a:r>
            <a:r>
              <a:rPr lang="pl-PL" dirty="0" err="1" smtClean="0"/>
              <a:t>renew</a:t>
            </a:r>
            <a:r>
              <a:rPr lang="pl-PL" dirty="0" smtClean="0"/>
              <a:t> – odnawia adresy IP na interfejsach</a:t>
            </a:r>
            <a:endParaRPr lang="pl-PL" dirty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Polecenia na kliencie CMD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&gt; </a:t>
            </a:r>
            <a:r>
              <a:rPr lang="pl-PL" dirty="0" err="1" smtClean="0"/>
              <a:t>Ipconfig</a:t>
            </a:r>
            <a:r>
              <a:rPr lang="pl-PL" dirty="0" smtClean="0"/>
              <a:t> /</a:t>
            </a:r>
            <a:r>
              <a:rPr lang="pl-PL" dirty="0" err="1" smtClean="0"/>
              <a:t>release</a:t>
            </a:r>
            <a:r>
              <a:rPr lang="pl-PL" dirty="0" smtClean="0"/>
              <a:t>  - zwolnienie wszystkich adresów IP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642918"/>
            <a:ext cx="7149734" cy="43388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1143008"/>
          </a:xfrm>
        </p:spPr>
        <p:txBody>
          <a:bodyPr>
            <a:normAutofit/>
          </a:bodyPr>
          <a:lstStyle/>
          <a:p>
            <a:r>
              <a:rPr lang="pl-PL" sz="5400" dirty="0" smtClean="0"/>
              <a:t>Serwer bez domeny i AD</a:t>
            </a:r>
            <a:endParaRPr lang="pl-PL" sz="5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928662" y="1857364"/>
            <a:ext cx="75009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Serwer bez DNS i </a:t>
            </a:r>
            <a:r>
              <a:rPr lang="pl-PL" sz="2400" dirty="0" err="1" smtClean="0"/>
              <a:t>Active</a:t>
            </a:r>
            <a:r>
              <a:rPr lang="pl-PL" sz="2400" dirty="0" smtClean="0"/>
              <a:t> </a:t>
            </a:r>
            <a:r>
              <a:rPr lang="pl-PL" sz="2400" dirty="0" err="1" smtClean="0"/>
              <a:t>Directory</a:t>
            </a:r>
            <a:r>
              <a:rPr lang="pl-PL" sz="2400" dirty="0" smtClean="0"/>
              <a:t> zachowuje się jak każdy komputer pracujący w grupie roboczej. </a:t>
            </a:r>
          </a:p>
          <a:p>
            <a:endParaRPr lang="pl-PL" sz="2400" dirty="0"/>
          </a:p>
          <a:p>
            <a:r>
              <a:rPr lang="pl-PL" sz="2400" dirty="0" smtClean="0"/>
              <a:t>Ma użytkowników lokalnych, którzy mogą się logować w takim systemie jak brat czy siostra na waszych komputerach. </a:t>
            </a:r>
          </a:p>
          <a:p>
            <a:endParaRPr lang="pl-PL" sz="2400" dirty="0"/>
          </a:p>
          <a:p>
            <a:endParaRPr lang="pl-PL" sz="2400" dirty="0" smtClean="0"/>
          </a:p>
          <a:p>
            <a:r>
              <a:rPr lang="pl-PL" sz="2400" dirty="0" smtClean="0"/>
              <a:t>Serwer może pełnić inne funkcje np. być serwerem DHCP (czyli rozsyła adresy IP po sieci).</a:t>
            </a:r>
            <a:endParaRPr lang="pl-PL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6009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1532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Wersje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764332" cy="439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Podstawowe czynności po instalacji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Przydział adresu IP;</a:t>
            </a:r>
          </a:p>
          <a:p>
            <a:r>
              <a:rPr lang="pl-PL" dirty="0" smtClean="0"/>
              <a:t>Zmiana nazwy komputera;</a:t>
            </a:r>
          </a:p>
          <a:p>
            <a:r>
              <a:rPr lang="pl-PL" dirty="0" smtClean="0"/>
              <a:t>Ustawienia Firewall</a:t>
            </a:r>
          </a:p>
          <a:p>
            <a:r>
              <a:rPr lang="pl-PL" dirty="0" smtClean="0"/>
              <a:t>Zarządzanie zdalne</a:t>
            </a: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on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57232"/>
            <a:ext cx="7830260" cy="32133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Konf</a:t>
            </a:r>
            <a:r>
              <a:rPr lang="pl-PL" dirty="0" smtClean="0"/>
              <a:t>. TCP/IP</a:t>
            </a:r>
            <a:endParaRPr lang="pl-PL" dirty="0"/>
          </a:p>
        </p:txBody>
      </p:sp>
      <p:pic>
        <p:nvPicPr>
          <p:cNvPr id="4" name="Obraz 3" descr="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357298"/>
            <a:ext cx="6756893" cy="483394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Firewall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66849"/>
            <a:ext cx="7215238" cy="432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Zmiana nazwy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4433905" cy="512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5622866" cy="624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Nazwa wymusza restart</a:t>
            </a: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6024587" cy="500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 konfiguracji</a:t>
            </a:r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328532" cy="354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Menu Start</a:t>
            </a:r>
            <a:endParaRPr lang="pl-P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60198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narzedz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28735"/>
            <a:ext cx="7429552" cy="47194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414733" cy="459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Użytkownicy i grupy lokalne</a:t>
            </a:r>
            <a:endParaRPr lang="pl-P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500857" cy="46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 </a:t>
            </a:r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Directory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85786" y="171448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Przed instalacją AD użytkownicy mogą być tylko lokalni. Są zwykłymi użytkownikami komputera. </a:t>
            </a:r>
            <a:endParaRPr lang="pl-PL" sz="24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829" y="2857497"/>
            <a:ext cx="7657824" cy="190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225" y="357166"/>
            <a:ext cx="643583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767537" cy="520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2857488" y="428604"/>
            <a:ext cx="3590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Użytkownik lokalny </a:t>
            </a:r>
            <a:endParaRPr lang="pl-P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1785927"/>
            <a:ext cx="7358115" cy="400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i funkcje</a:t>
            </a:r>
            <a:endParaRPr lang="pl-PL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888381" cy="464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286677" cy="21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1500166" y="500042"/>
            <a:ext cx="6298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Dodawanie ról i funkcji wymaga</a:t>
            </a:r>
            <a:endParaRPr lang="pl-PL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757238"/>
            <a:ext cx="75057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747713"/>
            <a:ext cx="74866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Role</a:t>
            </a:r>
            <a:endParaRPr lang="pl-PL" dirty="0"/>
          </a:p>
        </p:txBody>
      </p:sp>
      <p:pic>
        <p:nvPicPr>
          <p:cNvPr id="5" name="Obraz 4" descr="ro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285860"/>
            <a:ext cx="4714908" cy="52952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677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00108"/>
            <a:ext cx="66770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Role co oznaczają?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1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Na egzaminach mogą wystąpić powyższe role:</a:t>
            </a:r>
          </a:p>
          <a:p>
            <a:pPr>
              <a:buFontTx/>
              <a:buChar char="-"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Dostęp zdalny </a:t>
            </a:r>
            <a:r>
              <a:rPr lang="pl-PL" dirty="0" smtClean="0"/>
              <a:t>– każdy rozumie, ale nie każdy wie, że jest tu </a:t>
            </a:r>
            <a:r>
              <a:rPr lang="pl-PL" dirty="0" err="1" smtClean="0"/>
              <a:t>routing</a:t>
            </a:r>
            <a:r>
              <a:rPr lang="pl-PL" dirty="0" smtClean="0"/>
              <a:t>, serwer </a:t>
            </a:r>
            <a:r>
              <a:rPr lang="pl-PL" dirty="0" err="1" smtClean="0"/>
              <a:t>proxy</a:t>
            </a:r>
            <a:r>
              <a:rPr lang="pl-PL" dirty="0" smtClean="0"/>
              <a:t> </a:t>
            </a:r>
            <a:r>
              <a:rPr lang="pl-PL" dirty="0" err="1" smtClean="0"/>
              <a:t>www</a:t>
            </a:r>
            <a:r>
              <a:rPr lang="pl-PL" dirty="0" smtClean="0"/>
              <a:t>;</a:t>
            </a:r>
          </a:p>
          <a:p>
            <a:pPr>
              <a:buFontTx/>
              <a:buChar char="-"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DNS</a:t>
            </a:r>
            <a:r>
              <a:rPr lang="pl-PL" dirty="0" smtClean="0"/>
              <a:t> – zamiana nazwy komputera na IP oraz IP na nazwę;</a:t>
            </a:r>
          </a:p>
          <a:p>
            <a:pPr>
              <a:buFontTx/>
              <a:buChar char="-"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DHCP</a:t>
            </a:r>
            <a:r>
              <a:rPr lang="pl-PL" dirty="0" smtClean="0"/>
              <a:t> – przydział IP komputerom klienckim przez serwer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4214842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Serwer sieci </a:t>
            </a:r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(IIS) </a:t>
            </a:r>
            <a:r>
              <a:rPr lang="pl-PL" dirty="0" smtClean="0"/>
              <a:t>– usługa </a:t>
            </a:r>
            <a:r>
              <a:rPr lang="pl-PL" dirty="0" err="1" smtClean="0"/>
              <a:t>www</a:t>
            </a:r>
            <a:r>
              <a:rPr lang="pl-PL" dirty="0" smtClean="0"/>
              <a:t> oraz FTP (najczęściej dla sieci Intranet).</a:t>
            </a:r>
          </a:p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Usługi domenowe </a:t>
            </a:r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Directory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smtClean="0"/>
              <a:t>– usługa drzewiasta organizująca elementy sieci (użytkowników, komputery, drukarki itd.)</a:t>
            </a:r>
          </a:p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Usługi zasad sieciowych i dostępu sieciowego </a:t>
            </a:r>
            <a:r>
              <a:rPr lang="pl-PL" dirty="0" smtClean="0"/>
              <a:t>– zapewnia bezpieczeństwo w sieci</a:t>
            </a:r>
            <a:endParaRPr lang="pl-PL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Instalacja ról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Za każdym razem gdy mowa o:</a:t>
            </a:r>
          </a:p>
          <a:p>
            <a:r>
              <a:rPr lang="pl-PL" dirty="0" smtClean="0"/>
              <a:t>Serwerze DNS</a:t>
            </a:r>
          </a:p>
          <a:p>
            <a:r>
              <a:rPr lang="pl-PL" dirty="0" smtClean="0"/>
              <a:t>Kontrolerze domeny </a:t>
            </a:r>
          </a:p>
          <a:p>
            <a:r>
              <a:rPr lang="pl-PL" dirty="0" smtClean="0"/>
              <a:t>Funkcji kontrolera domeny 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Instalujemy w pierwszej kolejności rolę: DNS</a:t>
            </a:r>
          </a:p>
          <a:p>
            <a:pPr>
              <a:buNone/>
            </a:pPr>
            <a:r>
              <a:rPr lang="pl-PL" dirty="0" smtClean="0"/>
              <a:t>Dalej usługi </a:t>
            </a:r>
            <a:r>
              <a:rPr lang="pl-PL" dirty="0" err="1" smtClean="0"/>
              <a:t>Active</a:t>
            </a:r>
            <a:r>
              <a:rPr lang="pl-PL" dirty="0" smtClean="0"/>
              <a:t> </a:t>
            </a:r>
            <a:r>
              <a:rPr lang="pl-PL" dirty="0" err="1" smtClean="0"/>
              <a:t>Directory</a:t>
            </a:r>
            <a:endParaRPr lang="pl-PL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Usługa DNS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Usługa DNS w małych firmach no i u nas na egzaminie wymaga jedynie konfiguracji tzw. do przodu</a:t>
            </a:r>
          </a:p>
          <a:p>
            <a:endParaRPr lang="pl-PL" dirty="0" smtClean="0"/>
          </a:p>
          <a:p>
            <a:r>
              <a:rPr lang="pl-PL" dirty="0" smtClean="0"/>
              <a:t>DNS można konfigurować ręcznie – wymaga to jednak wiedzy o rekordach DNS;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715303" cy="543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Funkcje pomijamy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934230" cy="455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327512"/>
            <a:ext cx="7715304" cy="611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727" y="500042"/>
            <a:ext cx="7634527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25792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28604"/>
            <a:ext cx="4610117" cy="591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857224" y="571480"/>
            <a:ext cx="3016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narzędziach mamy DNS</a:t>
            </a:r>
            <a:endParaRPr lang="pl-P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pl-PL" sz="7200" dirty="0" smtClean="0"/>
              <a:t>INSTALACJA</a:t>
            </a:r>
            <a:endParaRPr lang="pl-PL" sz="7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Widok na rolę DNS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534998" cy="192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1142977" y="3929066"/>
            <a:ext cx="7215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Mamy tu strefę wyszukiwania do przodu i to starczy w małych firmach. </a:t>
            </a:r>
            <a:endParaRPr lang="pl-PL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696083" cy="490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1500166" y="500042"/>
            <a:ext cx="5981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Instalujemy domenowe usługi </a:t>
            </a:r>
            <a:r>
              <a:rPr lang="pl-PL" sz="2400" dirty="0" err="1" smtClean="0"/>
              <a:t>Active</a:t>
            </a:r>
            <a:r>
              <a:rPr lang="pl-PL" sz="2400" dirty="0" smtClean="0"/>
              <a:t> </a:t>
            </a:r>
            <a:r>
              <a:rPr lang="pl-PL" sz="2400" dirty="0" err="1" smtClean="0"/>
              <a:t>Directory</a:t>
            </a:r>
            <a:endParaRPr lang="pl-PL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714512"/>
          </a:xfrm>
        </p:spPr>
        <p:txBody>
          <a:bodyPr>
            <a:noAutofit/>
          </a:bodyPr>
          <a:lstStyle/>
          <a:p>
            <a:r>
              <a:rPr lang="pl-PL" sz="6000" b="1" dirty="0" smtClean="0">
                <a:solidFill>
                  <a:srgbClr val="002060"/>
                </a:solidFill>
              </a:rPr>
              <a:t>Usługi domenowe </a:t>
            </a:r>
            <a:br>
              <a:rPr lang="pl-PL" sz="6000" b="1" dirty="0" smtClean="0">
                <a:solidFill>
                  <a:srgbClr val="002060"/>
                </a:solidFill>
              </a:rPr>
            </a:br>
            <a:r>
              <a:rPr lang="pl-PL" sz="6000" b="1" dirty="0" err="1" smtClean="0">
                <a:solidFill>
                  <a:srgbClr val="002060"/>
                </a:solidFill>
              </a:rPr>
              <a:t>Active</a:t>
            </a:r>
            <a:r>
              <a:rPr lang="pl-PL" sz="6000" b="1" dirty="0" smtClean="0">
                <a:solidFill>
                  <a:srgbClr val="002060"/>
                </a:solidFill>
              </a:rPr>
              <a:t> </a:t>
            </a:r>
            <a:r>
              <a:rPr lang="pl-PL" sz="6000" b="1" dirty="0" err="1" smtClean="0">
                <a:solidFill>
                  <a:srgbClr val="002060"/>
                </a:solidFill>
              </a:rPr>
              <a:t>Directory</a:t>
            </a:r>
            <a:endParaRPr lang="pl-PL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</a:rPr>
              <a:t>Zarządzanie grupą</a:t>
            </a:r>
            <a:endParaRPr lang="pl-PL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6717315" cy="148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1071538" y="3857628"/>
            <a:ext cx="5429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To jest ważna funkcja usługi domenowej </a:t>
            </a:r>
            <a:r>
              <a:rPr lang="pl-PL" sz="2400" dirty="0" err="1" smtClean="0"/>
              <a:t>Active</a:t>
            </a:r>
            <a:r>
              <a:rPr lang="pl-PL" sz="2400" dirty="0" smtClean="0"/>
              <a:t> </a:t>
            </a:r>
            <a:r>
              <a:rPr lang="pl-PL" sz="2400" dirty="0" err="1" smtClean="0"/>
              <a:t>Directory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000125"/>
            <a:ext cx="73437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39453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92751"/>
            <a:ext cx="7500990" cy="581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UWAGA!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Konfigurujemy </a:t>
            </a:r>
            <a:r>
              <a:rPr lang="pl-PL" dirty="0" err="1" smtClean="0"/>
              <a:t>Active</a:t>
            </a:r>
            <a:r>
              <a:rPr lang="pl-PL" dirty="0" smtClean="0"/>
              <a:t> </a:t>
            </a:r>
            <a:r>
              <a:rPr lang="pl-PL" dirty="0" err="1" smtClean="0"/>
              <a:t>Directory</a:t>
            </a:r>
            <a:r>
              <a:rPr lang="pl-PL" dirty="0" smtClean="0"/>
              <a:t>;</a:t>
            </a:r>
          </a:p>
          <a:p>
            <a:r>
              <a:rPr lang="pl-PL" dirty="0" smtClean="0"/>
              <a:t>Tworzymy nowy las; </a:t>
            </a:r>
            <a:endParaRPr lang="pl-PL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530" y="428604"/>
            <a:ext cx="5915989" cy="58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7051951" cy="381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7528984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1014413"/>
            <a:ext cx="70675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7000924" cy="57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98526"/>
            <a:ext cx="7305110" cy="595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Technical</a:t>
            </a:r>
            <a:r>
              <a:rPr lang="pl-PL" dirty="0" smtClean="0"/>
              <a:t> </a:t>
            </a:r>
            <a:r>
              <a:rPr lang="pl-PL" dirty="0" err="1" smtClean="0"/>
              <a:t>Preview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14348" y="1500174"/>
            <a:ext cx="7715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W wersji zapoznawczej </a:t>
            </a:r>
            <a:r>
              <a:rPr lang="pl-PL" sz="2800" dirty="0" err="1" smtClean="0"/>
              <a:t>Technical</a:t>
            </a:r>
            <a:r>
              <a:rPr lang="pl-PL" sz="2800" dirty="0" smtClean="0"/>
              <a:t> </a:t>
            </a:r>
            <a:r>
              <a:rPr lang="pl-PL" sz="2800" dirty="0" err="1" smtClean="0"/>
              <a:t>Preview</a:t>
            </a:r>
            <a:r>
              <a:rPr lang="pl-PL" sz="2800" dirty="0" smtClean="0"/>
              <a:t> wprowadzono nowe funkcje, nad którymi pracuje firma Microsoft. </a:t>
            </a:r>
          </a:p>
          <a:p>
            <a:endParaRPr lang="pl-PL" sz="2800" dirty="0" smtClean="0"/>
          </a:p>
          <a:p>
            <a:r>
              <a:rPr lang="pl-PL" sz="2800" dirty="0" smtClean="0"/>
              <a:t>Wprowadza nowe funkcje, które nie znajdują się jeszcze w bieżącej gałęzi </a:t>
            </a:r>
            <a:r>
              <a:rPr lang="pl-PL" sz="2800" dirty="0" err="1" smtClean="0"/>
              <a:t>Configuration</a:t>
            </a:r>
            <a:r>
              <a:rPr lang="pl-PL" sz="2800" dirty="0" smtClean="0"/>
              <a:t> Manager. Te funkcje mogą zostać ostatecznie dołączone do aktualizacji bieżącej gałęzi. </a:t>
            </a:r>
            <a:endParaRPr lang="pl-PL" sz="28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28662" y="928670"/>
            <a:ext cx="74295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Wersja zapoznawcza </a:t>
            </a:r>
            <a:r>
              <a:rPr lang="pl-PL" sz="2400" dirty="0" err="1" smtClean="0"/>
              <a:t>Technical</a:t>
            </a:r>
            <a:r>
              <a:rPr lang="pl-PL" sz="2400" dirty="0" smtClean="0"/>
              <a:t> </a:t>
            </a:r>
            <a:r>
              <a:rPr lang="pl-PL" sz="2400" dirty="0" err="1" smtClean="0"/>
              <a:t>Preview</a:t>
            </a:r>
            <a:r>
              <a:rPr lang="pl-PL" sz="2400" dirty="0" smtClean="0"/>
              <a:t> jest licencjonowana do użycia tylko w środowisku laboratoryjnym. </a:t>
            </a:r>
          </a:p>
          <a:p>
            <a:endParaRPr lang="pl-PL" sz="2400" dirty="0" smtClean="0"/>
          </a:p>
          <a:p>
            <a:r>
              <a:rPr lang="pl-PL" sz="2400" dirty="0" smtClean="0"/>
              <a:t>Firma Microsoft może nie świadczyć usług pomocy technicznej, a niektóre funkcje mogą nie być dostępne w wersji zapoznawczej </a:t>
            </a:r>
            <a:r>
              <a:rPr lang="pl-PL" sz="2400" dirty="0" err="1" smtClean="0"/>
              <a:t>Technical</a:t>
            </a:r>
            <a:r>
              <a:rPr lang="pl-PL" sz="2400" dirty="0" smtClean="0"/>
              <a:t> </a:t>
            </a:r>
            <a:r>
              <a:rPr lang="pl-PL" sz="2400" dirty="0" err="1" smtClean="0"/>
              <a:t>Preview</a:t>
            </a:r>
            <a:r>
              <a:rPr lang="pl-PL" sz="2400" dirty="0" smtClean="0"/>
              <a:t>. </a:t>
            </a:r>
          </a:p>
          <a:p>
            <a:endParaRPr lang="pl-PL" sz="2400" dirty="0" smtClean="0"/>
          </a:p>
          <a:p>
            <a:r>
              <a:rPr lang="pl-PL" sz="2400" dirty="0" smtClean="0"/>
              <a:t>Ponadto oprogramowanie w wersji zapoznawczej </a:t>
            </a:r>
            <a:r>
              <a:rPr lang="pl-PL" sz="2400" dirty="0" err="1" smtClean="0"/>
              <a:t>Technical</a:t>
            </a:r>
            <a:r>
              <a:rPr lang="pl-PL" sz="2400" dirty="0" smtClean="0"/>
              <a:t> </a:t>
            </a:r>
            <a:r>
              <a:rPr lang="pl-PL" sz="2400" dirty="0" err="1" smtClean="0"/>
              <a:t>Preview</a:t>
            </a:r>
            <a:r>
              <a:rPr lang="pl-PL" sz="2400" dirty="0" smtClean="0"/>
              <a:t> może mieć ograniczone lub inne standardy zabezpieczeń, ochrony prywatności, dostępności, </a:t>
            </a:r>
            <a:r>
              <a:rPr lang="pl-PL" sz="2400" dirty="0" err="1" smtClean="0"/>
              <a:t>dostępności</a:t>
            </a:r>
            <a:r>
              <a:rPr lang="pl-PL" sz="2400" dirty="0" smtClean="0"/>
              <a:t> i niezawodności względem oprogramowania udostępnianego komercyjnie.</a:t>
            </a:r>
            <a:endParaRPr lang="pl-PL" sz="24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68379"/>
            <a:ext cx="7286675" cy="592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507696"/>
            <a:ext cx="7065811" cy="577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514" y="357166"/>
            <a:ext cx="7383824" cy="606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571" y="357166"/>
            <a:ext cx="710526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98" y="714356"/>
            <a:ext cx="7750954" cy="540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71480"/>
            <a:ext cx="7740939" cy="5715039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Mamy już </a:t>
            </a:r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Directory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357962" cy="44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Mamy domenę</a:t>
            </a:r>
            <a:endParaRPr lang="pl-P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32790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u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02" y="357165"/>
            <a:ext cx="4784651" cy="6055401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us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57166"/>
            <a:ext cx="5066511" cy="6064839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Directory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Usługi katalogowe, które organizują składniki sieci: użytkowników, drukarki, komputery, kontakty, foldery itd. </a:t>
            </a:r>
          </a:p>
          <a:p>
            <a:endParaRPr lang="pl-PL" dirty="0" smtClean="0"/>
          </a:p>
          <a:p>
            <a:r>
              <a:rPr lang="pl-PL" dirty="0" smtClean="0"/>
              <a:t>W celu organizacji i zarządzania wprowadzono katalog – kontener nazywany: </a:t>
            </a:r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organizacyjna.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590078" cy="441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Jednostka organizacyjna - OU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organizacyjna </a:t>
            </a:r>
            <a:r>
              <a:rPr lang="pl-PL" i="1" dirty="0" smtClean="0"/>
              <a:t>(</a:t>
            </a:r>
            <a:r>
              <a:rPr lang="pl-PL" i="1" dirty="0" err="1" smtClean="0"/>
              <a:t>organization</a:t>
            </a:r>
            <a:r>
              <a:rPr lang="pl-PL" i="1" dirty="0" smtClean="0"/>
              <a:t> unit - OU)</a:t>
            </a:r>
            <a:r>
              <a:rPr lang="pl-PL" dirty="0" smtClean="0"/>
              <a:t> to kontener usługi katalogowej, w którym można umieszczać inne obiekty (użytkownicy, grupy, komputery, OU).</a:t>
            </a:r>
            <a:endParaRPr lang="pl-PL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lh3.googleusercontent.com/proxy/7XqwrrR5xdViHB96rvaIAdVF8WaU48-9c0q6K2NHANYScgQRrGn8l9kUZqIZeDaRUkohDOrnx2hUsElAzYDeKKpOKccvivJ4zZHaRYp-BWHyfhq6TtxaSwyfkmrz25V-LVE0F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357298"/>
            <a:ext cx="6203400" cy="4676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Jednostki organizacyjne 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Przykłady:</a:t>
            </a:r>
          </a:p>
          <a:p>
            <a:r>
              <a:rPr lang="pl-PL" dirty="0" smtClean="0"/>
              <a:t>technicy</a:t>
            </a:r>
          </a:p>
          <a:p>
            <a:r>
              <a:rPr lang="pl-PL" dirty="0" err="1" smtClean="0"/>
              <a:t>dzial_techniczny</a:t>
            </a:r>
            <a:endParaRPr lang="pl-PL" dirty="0" smtClean="0"/>
          </a:p>
          <a:p>
            <a:r>
              <a:rPr lang="pl-PL" dirty="0" smtClean="0"/>
              <a:t>polska -&gt; wielkopolska -&gt; </a:t>
            </a:r>
            <a:r>
              <a:rPr lang="pl-PL" dirty="0" err="1" smtClean="0"/>
              <a:t>poznan</a:t>
            </a:r>
            <a:endParaRPr lang="pl-PL" dirty="0" smtClean="0"/>
          </a:p>
          <a:p>
            <a:r>
              <a:rPr lang="pl-PL" dirty="0" err="1" smtClean="0"/>
              <a:t>poznan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Jednostki organizują elementy sieci, które</a:t>
            </a:r>
          </a:p>
          <a:p>
            <a:pPr>
              <a:buNone/>
            </a:pPr>
            <a:r>
              <a:rPr lang="pl-PL" dirty="0" smtClean="0"/>
              <a:t>znajdują się w określonym miejscu.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886" y="571480"/>
            <a:ext cx="663412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7814631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5643602" cy="472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1000100" y="5572140"/>
            <a:ext cx="710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Użytkownik lokalny dodany jest do AD staje się użytkownikiem domeny. 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Użytkownik w jednostce organizacyjnej</a:t>
            </a:r>
            <a:endParaRPr lang="pl-PL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75333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Jednostka organizacyjna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Standardowo nie można usunąć jednostki organizacyjnej, nie może tego robić nawet administrator. </a:t>
            </a:r>
            <a:endParaRPr lang="pl-PL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6629702" cy="583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Użytkownik</a:t>
            </a:r>
            <a:endParaRPr lang="pl-PL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40576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14422"/>
            <a:ext cx="4071966" cy="515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Tworzenie zapytań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/>
          <a:lstStyle/>
          <a:p>
            <a:r>
              <a:rPr lang="pl-PL" dirty="0" smtClean="0"/>
              <a:t>Można wyobrazić sobie tysiące elementów umieszczonych w AD by odszukać użytkowników po ich cechach wprowadzono zapytania. </a:t>
            </a:r>
            <a:endParaRPr lang="pl-PL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14752"/>
            <a:ext cx="60769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74991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19200"/>
            <a:ext cx="83534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Tworzenie zapytania</a:t>
            </a:r>
            <a:endParaRPr lang="pl-PL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65152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Zapytanie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673353" cy="344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16" y="500042"/>
            <a:ext cx="7751470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Powiązania AD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1600200"/>
            <a:ext cx="8001056" cy="4525963"/>
          </a:xfrm>
        </p:spPr>
        <p:txBody>
          <a:bodyPr/>
          <a:lstStyle/>
          <a:p>
            <a:r>
              <a:rPr lang="pl-PL" dirty="0" err="1" smtClean="0"/>
              <a:t>Active</a:t>
            </a:r>
            <a:r>
              <a:rPr lang="pl-PL" dirty="0" smtClean="0"/>
              <a:t> </a:t>
            </a:r>
            <a:r>
              <a:rPr lang="pl-PL" dirty="0" err="1" smtClean="0"/>
              <a:t>Directory</a:t>
            </a:r>
            <a:r>
              <a:rPr lang="pl-PL" dirty="0" smtClean="0"/>
              <a:t> powiązane jest z [</a:t>
            </a:r>
            <a:r>
              <a:rPr lang="pl-PL" dirty="0" err="1" smtClean="0"/>
              <a:t>zarządzniem</a:t>
            </a:r>
            <a:r>
              <a:rPr lang="pl-PL" dirty="0" smtClean="0"/>
              <a:t> zasadami grupy ]. </a:t>
            </a:r>
          </a:p>
          <a:p>
            <a:endParaRPr lang="pl-PL" dirty="0" smtClean="0"/>
          </a:p>
          <a:p>
            <a:r>
              <a:rPr lang="pl-PL" dirty="0" smtClean="0"/>
              <a:t>Zarządzanie zasadami grupy umożliwia określenie zasad bezpieczeństwa oraz konfigurowanie komputerów klienckich. </a:t>
            </a:r>
            <a:endParaRPr lang="pl-PL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Zasady grupy</a:t>
            </a:r>
            <a:endParaRPr lang="pl-PL" dirty="0"/>
          </a:p>
        </p:txBody>
      </p:sp>
      <p:pic>
        <p:nvPicPr>
          <p:cNvPr id="4" name="Obraz 3" descr="g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357298"/>
            <a:ext cx="5405740" cy="5105421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Tworzenie zasad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5786478" cy="408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714348" y="1214422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Po kliknięciu prawym klawiszem na zasadach grupy -&gt; Edytuj otrzymamy dostęp do zarządzania komputerami oraz użytkownikami OU </a:t>
            </a:r>
            <a:endParaRPr lang="pl-PL" sz="200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762000"/>
            <a:ext cx="74961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462438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4000496" y="1500174"/>
            <a:ext cx="4214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Tutaj można określać zasady dot. Konfiguracji systemu operacyjnego. </a:t>
            </a:r>
          </a:p>
          <a:p>
            <a:endParaRPr lang="pl-PL" sz="2000" dirty="0" smtClean="0"/>
          </a:p>
          <a:p>
            <a:pPr>
              <a:buFontTx/>
              <a:buChar char="-"/>
            </a:pPr>
            <a:r>
              <a:rPr lang="pl-PL" sz="2000" dirty="0" smtClean="0"/>
              <a:t>Zabraniamy dostępu do panelu sterowania</a:t>
            </a:r>
          </a:p>
          <a:p>
            <a:pPr>
              <a:buFontTx/>
              <a:buChar char="-"/>
            </a:pPr>
            <a:r>
              <a:rPr lang="pl-PL" sz="2000" dirty="0" smtClean="0"/>
              <a:t> określamy wygląd Menu Start </a:t>
            </a:r>
          </a:p>
          <a:p>
            <a:pPr>
              <a:buFontTx/>
              <a:buChar char="-"/>
            </a:pPr>
            <a:r>
              <a:rPr lang="pl-PL" sz="2000" dirty="0" smtClean="0"/>
              <a:t> ustawiamy parametry pulpitu </a:t>
            </a:r>
            <a:endParaRPr lang="pl-PL" sz="2000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Edytor zarządzania zasadami grupy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Jest to cwana przystawka, która umożliwia zarządzanie setkami użytkowników umieszczonych w danej jednostce organizacyjnej OU. </a:t>
            </a:r>
          </a:p>
          <a:p>
            <a:endParaRPr lang="pl-PL" dirty="0" smtClean="0"/>
          </a:p>
          <a:p>
            <a:r>
              <a:rPr lang="pl-PL" dirty="0" smtClean="0"/>
              <a:t>Reguły, które określimy będą widoczne dla wszystkich komputerów i użytkowników w domenie. </a:t>
            </a:r>
            <a:endParaRPr lang="pl-PL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zarządzanie zasad grupy – </a:t>
            </a:r>
            <a:r>
              <a:rPr lang="pl-PL" dirty="0" err="1" smtClean="0"/>
              <a:t>cd</a:t>
            </a:r>
            <a:r>
              <a:rPr lang="pl-PL" dirty="0" smtClean="0"/>
              <a:t>.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Zarządzanie grupą umożliwia też określenie zasad dotyczących haseł w domenie i innych parametrów bezpieczeństwa. </a:t>
            </a:r>
          </a:p>
          <a:p>
            <a:endParaRPr lang="pl-PL" dirty="0" smtClean="0"/>
          </a:p>
          <a:p>
            <a:r>
              <a:rPr lang="pl-PL" dirty="0" smtClean="0"/>
              <a:t>Domyślnie długość hasła w domenie można zobaczyć w zasadach zabezpieczeń lokalnych – ale nie da się ich edytować ze względu na bezpieczeństwo domeny. </a:t>
            </a:r>
            <a:endParaRPr lang="pl-PL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428604"/>
            <a:ext cx="6745055" cy="2214578"/>
          </a:xfrm>
          <a:prstGeom prst="rect">
            <a:avLst/>
          </a:prstGeom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7286676" cy="307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Zadania egzaminacyjne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 egzaminie może pojawić się punkt zmiany hasła w domenie. Są dwie wersje:</a:t>
            </a:r>
          </a:p>
          <a:p>
            <a:pPr>
              <a:buFontTx/>
              <a:buChar char="-"/>
            </a:pPr>
            <a:r>
              <a:rPr lang="pl-PL" dirty="0" smtClean="0"/>
              <a:t>Wydłużenie hasła np. do 8 znaków </a:t>
            </a:r>
          </a:p>
          <a:p>
            <a:pPr>
              <a:buFontTx/>
              <a:buChar char="-"/>
            </a:pPr>
            <a:r>
              <a:rPr lang="pl-PL" dirty="0" smtClean="0"/>
              <a:t>Skracanie hasła np. do 4 znaków </a:t>
            </a:r>
          </a:p>
          <a:p>
            <a:pPr>
              <a:buFontTx/>
              <a:buChar char="-"/>
            </a:pPr>
            <a:r>
              <a:rPr lang="pl-PL" dirty="0" smtClean="0"/>
              <a:t>Wyłączenie złożoności </a:t>
            </a:r>
            <a:endParaRPr lang="pl-PL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778762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1453</Words>
  <Application>Microsoft Office PowerPoint</Application>
  <PresentationFormat>Pokaz na ekranie (4:3)</PresentationFormat>
  <Paragraphs>228</Paragraphs>
  <Slides>155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155</vt:i4>
      </vt:variant>
    </vt:vector>
  </HeadingPairs>
  <TitlesOfParts>
    <vt:vector size="156" baseType="lpstr">
      <vt:lpstr>Motyw pakietu Office</vt:lpstr>
      <vt:lpstr>Slajd 1</vt:lpstr>
      <vt:lpstr>Wersje</vt:lpstr>
      <vt:lpstr>Slajd 3</vt:lpstr>
      <vt:lpstr>Slajd 4</vt:lpstr>
      <vt:lpstr>INSTALACJA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Serwer bez domeny i AD</vt:lpstr>
      <vt:lpstr>Slajd 18</vt:lpstr>
      <vt:lpstr>Slajd 19</vt:lpstr>
      <vt:lpstr>Podstawowe czynności po instalacji</vt:lpstr>
      <vt:lpstr>Slajd 21</vt:lpstr>
      <vt:lpstr>Konf. TCP/IP</vt:lpstr>
      <vt:lpstr>Firewall</vt:lpstr>
      <vt:lpstr>Zmiana nazwy</vt:lpstr>
      <vt:lpstr>Slajd 25</vt:lpstr>
      <vt:lpstr>Nazwa wymusza restart</vt:lpstr>
      <vt:lpstr>Po konfiguracji</vt:lpstr>
      <vt:lpstr>Menu Start</vt:lpstr>
      <vt:lpstr>Slajd 29</vt:lpstr>
      <vt:lpstr>Użytkownicy i grupy lokalne</vt:lpstr>
      <vt:lpstr>Przed Active Directory</vt:lpstr>
      <vt:lpstr>Slajd 32</vt:lpstr>
      <vt:lpstr>Slajd 33</vt:lpstr>
      <vt:lpstr>Slajd 34</vt:lpstr>
      <vt:lpstr>Role i funkcje</vt:lpstr>
      <vt:lpstr>Slajd 36</vt:lpstr>
      <vt:lpstr>Slajd 37</vt:lpstr>
      <vt:lpstr>Slajd 38</vt:lpstr>
      <vt:lpstr>Role</vt:lpstr>
      <vt:lpstr>Role co oznaczają?</vt:lpstr>
      <vt:lpstr>Slajd 41</vt:lpstr>
      <vt:lpstr>Instalacja ról</vt:lpstr>
      <vt:lpstr>Usługa DNS</vt:lpstr>
      <vt:lpstr>Slajd 44</vt:lpstr>
      <vt:lpstr>Funkcje pomijamy</vt:lpstr>
      <vt:lpstr>Slajd 46</vt:lpstr>
      <vt:lpstr>Slajd 47</vt:lpstr>
      <vt:lpstr>Slajd 48</vt:lpstr>
      <vt:lpstr>Slajd 49</vt:lpstr>
      <vt:lpstr>Widok na rolę DNS</vt:lpstr>
      <vt:lpstr>Slajd 51</vt:lpstr>
      <vt:lpstr>Usługi domenowe  Active Directory</vt:lpstr>
      <vt:lpstr>Zarządzanie grupą</vt:lpstr>
      <vt:lpstr>Slajd 54</vt:lpstr>
      <vt:lpstr>Slajd 55</vt:lpstr>
      <vt:lpstr>Slajd 56</vt:lpstr>
      <vt:lpstr>UWAGA!</vt:lpstr>
      <vt:lpstr>Slajd 58</vt:lpstr>
      <vt:lpstr>Slajd 59</vt:lpstr>
      <vt:lpstr>Slajd 60</vt:lpstr>
      <vt:lpstr>Slajd 61</vt:lpstr>
      <vt:lpstr>Slajd 62</vt:lpstr>
      <vt:lpstr>Technical Preview</vt:lpstr>
      <vt:lpstr>Slajd 64</vt:lpstr>
      <vt:lpstr>Slajd 65</vt:lpstr>
      <vt:lpstr>Slajd 66</vt:lpstr>
      <vt:lpstr>Slajd 67</vt:lpstr>
      <vt:lpstr>Slajd 68</vt:lpstr>
      <vt:lpstr>Slajd 69</vt:lpstr>
      <vt:lpstr>Mamy już Active Directory</vt:lpstr>
      <vt:lpstr>Mamy domenę</vt:lpstr>
      <vt:lpstr>Slajd 72</vt:lpstr>
      <vt:lpstr>Slajd 73</vt:lpstr>
      <vt:lpstr>Active Directory</vt:lpstr>
      <vt:lpstr>Slajd 75</vt:lpstr>
      <vt:lpstr>Jednostka organizacyjna - OU</vt:lpstr>
      <vt:lpstr>Slajd 77</vt:lpstr>
      <vt:lpstr>Jednostki organizacyjne </vt:lpstr>
      <vt:lpstr>Slajd 79</vt:lpstr>
      <vt:lpstr>Slajd 80</vt:lpstr>
      <vt:lpstr>Użytkownik w jednostce organizacyjnej</vt:lpstr>
      <vt:lpstr>Jednostka organizacyjna </vt:lpstr>
      <vt:lpstr>Slajd 83</vt:lpstr>
      <vt:lpstr>Użytkownik</vt:lpstr>
      <vt:lpstr>Tworzenie zapytań  </vt:lpstr>
      <vt:lpstr>Slajd 86</vt:lpstr>
      <vt:lpstr>Slajd 87</vt:lpstr>
      <vt:lpstr>Tworzenie zapytania</vt:lpstr>
      <vt:lpstr>Zapytanie</vt:lpstr>
      <vt:lpstr>Powiązania AD</vt:lpstr>
      <vt:lpstr>Zasady grupy</vt:lpstr>
      <vt:lpstr>Tworzenie zasad</vt:lpstr>
      <vt:lpstr>Slajd 93</vt:lpstr>
      <vt:lpstr>Slajd 94</vt:lpstr>
      <vt:lpstr>Edytor zarządzania zasadami grupy</vt:lpstr>
      <vt:lpstr>zarządzanie zasad grupy – cd. 1</vt:lpstr>
      <vt:lpstr>Slajd 97</vt:lpstr>
      <vt:lpstr>Zadania egzaminacyjne</vt:lpstr>
      <vt:lpstr>Slajd 99</vt:lpstr>
      <vt:lpstr>Slajd 100</vt:lpstr>
      <vt:lpstr>Slajd 101</vt:lpstr>
      <vt:lpstr>Slajd 102</vt:lpstr>
      <vt:lpstr>Podsumowanie AD</vt:lpstr>
      <vt:lpstr>InetOrgPerson</vt:lpstr>
      <vt:lpstr>Serwer IIS</vt:lpstr>
      <vt:lpstr>Slajd 106</vt:lpstr>
      <vt:lpstr>Instalacja i konfiguracja IIS</vt:lpstr>
      <vt:lpstr>Co to jest Intranet?</vt:lpstr>
      <vt:lpstr>Rola IIS + funkcja</vt:lpstr>
      <vt:lpstr>Serwer FTP</vt:lpstr>
      <vt:lpstr>Slajd 111</vt:lpstr>
      <vt:lpstr>Slajd 112</vt:lpstr>
      <vt:lpstr>IIS w Narzędziach serwera</vt:lpstr>
      <vt:lpstr>IIS</vt:lpstr>
      <vt:lpstr>Slajd 115</vt:lpstr>
      <vt:lpstr>Slajd 116</vt:lpstr>
      <vt:lpstr>Slajd 117</vt:lpstr>
      <vt:lpstr>Slajd 118</vt:lpstr>
      <vt:lpstr>Slajd 119</vt:lpstr>
      <vt:lpstr>Obsługa plików na egzaminie</vt:lpstr>
      <vt:lpstr>MIME typy</vt:lpstr>
      <vt:lpstr>Slajd 122</vt:lpstr>
      <vt:lpstr>DHCP Serwer</vt:lpstr>
      <vt:lpstr>Opcje serwera DHCP</vt:lpstr>
      <vt:lpstr>Serwer DHCP a AD</vt:lpstr>
      <vt:lpstr>Instalacja i konfiguracja DHCP</vt:lpstr>
      <vt:lpstr>Slajd 127</vt:lpstr>
      <vt:lpstr>Slajd 128</vt:lpstr>
      <vt:lpstr>Slajd 129</vt:lpstr>
      <vt:lpstr>Slajd 130</vt:lpstr>
      <vt:lpstr>Slajd 131</vt:lpstr>
      <vt:lpstr>Grupy zabezpieczeń</vt:lpstr>
      <vt:lpstr>Slajd 133</vt:lpstr>
      <vt:lpstr>Slajd 134</vt:lpstr>
      <vt:lpstr>Slajd 135</vt:lpstr>
      <vt:lpstr>Slajd 136</vt:lpstr>
      <vt:lpstr>Opis ww. okna</vt:lpstr>
      <vt:lpstr>Zakres </vt:lpstr>
      <vt:lpstr>Slajd 139</vt:lpstr>
      <vt:lpstr>Slajd 140</vt:lpstr>
      <vt:lpstr>Slajd 141</vt:lpstr>
      <vt:lpstr>Czas dzierżaw</vt:lpstr>
      <vt:lpstr>Slajd 143</vt:lpstr>
      <vt:lpstr>Slajd 144</vt:lpstr>
      <vt:lpstr>Slajd 145</vt:lpstr>
      <vt:lpstr>Slajd 146</vt:lpstr>
      <vt:lpstr>Slajd 147</vt:lpstr>
      <vt:lpstr>Slajd 148</vt:lpstr>
      <vt:lpstr>Slajd 149</vt:lpstr>
      <vt:lpstr>Adresy MAC</vt:lpstr>
      <vt:lpstr>Wykluczenia IP</vt:lpstr>
      <vt:lpstr>Pule DHCP</vt:lpstr>
      <vt:lpstr>Slajd 153</vt:lpstr>
      <vt:lpstr>Polecenia na kliencie CMD</vt:lpstr>
      <vt:lpstr>Polecenia na kliencie CMD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Artem</dc:creator>
  <cp:lastModifiedBy>Artem</cp:lastModifiedBy>
  <cp:revision>112</cp:revision>
  <dcterms:created xsi:type="dcterms:W3CDTF">2020-10-30T14:25:22Z</dcterms:created>
  <dcterms:modified xsi:type="dcterms:W3CDTF">2020-11-04T17:23:07Z</dcterms:modified>
</cp:coreProperties>
</file>