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258" r:id="rId3"/>
    <p:sldId id="355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346" r:id="rId16"/>
    <p:sldId id="354" r:id="rId17"/>
    <p:sldId id="271" r:id="rId18"/>
    <p:sldId id="272" r:id="rId19"/>
    <p:sldId id="261" r:id="rId20"/>
    <p:sldId id="257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340" r:id="rId36"/>
    <p:sldId id="288" r:id="rId37"/>
    <p:sldId id="289" r:id="rId38"/>
    <p:sldId id="290" r:id="rId39"/>
    <p:sldId id="291" r:id="rId40"/>
    <p:sldId id="342" r:id="rId41"/>
    <p:sldId id="343" r:id="rId42"/>
    <p:sldId id="344" r:id="rId43"/>
    <p:sldId id="345" r:id="rId44"/>
    <p:sldId id="292" r:id="rId45"/>
    <p:sldId id="295" r:id="rId46"/>
    <p:sldId id="296" r:id="rId47"/>
    <p:sldId id="336" r:id="rId48"/>
    <p:sldId id="297" r:id="rId49"/>
    <p:sldId id="298" r:id="rId50"/>
    <p:sldId id="299" r:id="rId51"/>
    <p:sldId id="300" r:id="rId52"/>
    <p:sldId id="293" r:id="rId53"/>
    <p:sldId id="294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41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37" r:id="rId90"/>
    <p:sldId id="338" r:id="rId91"/>
    <p:sldId id="339" r:id="rId92"/>
    <p:sldId id="348" r:id="rId93"/>
    <p:sldId id="347" r:id="rId94"/>
    <p:sldId id="349" r:id="rId95"/>
    <p:sldId id="350" r:id="rId96"/>
    <p:sldId id="351" r:id="rId97"/>
    <p:sldId id="352" r:id="rId98"/>
    <p:sldId id="353" r:id="rId9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5EE5C-44FC-42D9-906B-4064C33A5D5D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AE912-7D4E-49B2-8ED5-FA71D6ADF67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72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0BB2A-E17B-4474-9D32-EE6D504F9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D63ACE-330F-4B40-A0C0-4D9D353AE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7B77C3-63EA-4629-ABD1-CFC61E20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636C94-FBAC-425D-B67C-D479257A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4F844A-D124-44F8-A999-CD61F66F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88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F2D2E0-21EB-44E5-9F32-775DEB3B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8AF312D-FAC3-48B7-A23A-CE9B384C9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692699-D77B-4DB6-9886-3BAF61EE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230B73-16A3-4EF0-9B51-5EB0E993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61B20B-F418-4E4F-89CA-C895FAF9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95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1694E96-7BA7-4E9F-BE8F-DFBB663B4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767E3DD-03B9-4D40-A43C-B1845818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C4FCC2-9388-4A7F-BCB5-EA83FB76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E4A409-04A4-43A8-92E5-73C5F35E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54CD28-73D5-44FD-BB9E-CCD78068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1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0505C-0D86-458B-AA58-224AEDE7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BC417B-0C35-4A95-8411-8C60F5F0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73D755-BF89-498B-AB2F-F4FE6B57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A1DE92-0544-43CC-BB8F-FB87D34C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946B5B-789D-4238-B52E-FA71F8AA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69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9747A-7B10-4382-8DBB-9B9E9CB3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1F91F7-0147-4981-93D2-4BC93ED4A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895A54-CB4D-4733-971D-DB040CD8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563745-E47F-4144-B634-C7D404CF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C89687-3093-4CD3-AB10-2C42AF98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67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44418-F473-4510-943D-5C6E7586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3071E7-6987-41BE-8498-D56637792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DFB16E-1E4A-44B2-BEE2-E41F8236E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130BC8-D289-4851-977A-B13AE0AE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ED677F-F5A6-4CCB-88E2-92E376ED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DF5C64-2B13-4218-BA34-513B237C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281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737EAA-0A2E-4E6A-8C9F-5E849776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F1863F-7E47-4F88-80E9-14D1E439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5C57DD-01EF-43F5-9263-C047A50C7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C474F6-4A63-4149-8629-AF621F1C9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4F40AE4-8785-4DA3-8788-834F58FFB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6C740FF-F47E-48C8-8475-7BC0035D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7F05E50-6DC4-496A-B8AC-1AEDC41B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26F8674-2A63-43EC-A359-672B651E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48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DF6CA7-4032-4960-BA06-6C557A51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9C6CAA0-2B07-4D4A-A5E0-5A7C9413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490C4F9-E75A-474C-A998-07628B4A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30843DF-8E8B-4BC6-A68F-A92BE739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88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B0F03CC-F792-4DD0-89E2-BFD41B7A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238B39-C058-416B-96D4-4136F9C4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EAE358-FE75-4194-B35A-CFE56CBA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06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BB550-C88F-4E97-8A1B-0EC1E126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2A0432-7938-4B31-B4D1-53198045F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7011EF-CC69-4FD6-983D-7A6849661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187C2A9-EAC3-4FC6-8210-BC58FE4E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B53F5C-A22A-470B-9519-EFE63019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5AAC11-7E6D-48E2-BA9F-F3B4CEFC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074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E33B48-7601-43C7-906C-E0F50E9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260C8D7-CED4-4693-A8FE-A7F860FD5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F317E5-9A67-4DBD-973E-7540D856C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D11EE4-E1D3-410D-9C9A-613CF95C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31C683-BFA2-436C-B70E-A5B67C22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2BE4DF-A93B-4590-B64F-F4C518A8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3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427FF4B-4719-41A6-AFE6-AD8D85E9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C60EEA-4828-4767-9007-022301208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5431B6-8B91-4C9B-B330-9BD213336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8DB8D-52C1-4B59-85AD-9DBDB455C5C9}" type="datetimeFigureOut">
              <a:rPr lang="pl-PL" smtClean="0"/>
              <a:pPr/>
              <a:t>2024.02.01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1DE26F-EB7B-4519-95AF-45F96F4D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D366AB-A9C2-43F3-A249-CE5F94C1A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91D1-CC49-47A2-9BCF-2758495103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30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B12D2A-6BD5-462D-8F29-E6249664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4313"/>
            <a:ext cx="9144000" cy="3829878"/>
          </a:xfrm>
        </p:spPr>
        <p:txBody>
          <a:bodyPr>
            <a:normAutofit/>
          </a:bodyPr>
          <a:lstStyle/>
          <a:p>
            <a:r>
              <a:rPr lang="pl-PL" sz="1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br>
              <a:rPr lang="pl-PL" sz="12500" dirty="0"/>
            </a:br>
            <a:r>
              <a:rPr lang="pl-PL" sz="1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88598E-EF01-44E2-96A5-89A49B6B9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817" y="4766872"/>
            <a:ext cx="6520070" cy="1405328"/>
          </a:xfrm>
        </p:spPr>
        <p:txBody>
          <a:bodyPr>
            <a:noAutofit/>
          </a:bodyPr>
          <a:lstStyle/>
          <a:p>
            <a:pPr algn="r"/>
            <a:r>
              <a:rPr lang="pl-PL" sz="3600" dirty="0"/>
              <a:t>Opracował:</a:t>
            </a:r>
          </a:p>
          <a:p>
            <a:pPr algn="r"/>
            <a:r>
              <a:rPr lang="pl-PL" sz="3600" dirty="0"/>
              <a:t>Artem Nowicki</a:t>
            </a:r>
          </a:p>
        </p:txBody>
      </p:sp>
      <p:pic>
        <p:nvPicPr>
          <p:cNvPr id="1026" name="Picture 2" descr="Wi-fi – Wikipedia, wolna encyklopedia">
            <a:extLst>
              <a:ext uri="{FF2B5EF4-FFF2-40B4-BE49-F238E27FC236}">
                <a16:creationId xmlns:a16="http://schemas.microsoft.com/office/drawing/2014/main" id="{84DC340C-3D46-4B80-AD13-AB13CDA8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2" y="641902"/>
            <a:ext cx="27813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1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7D9FF-8642-46EC-8EE3-D5AFD430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FHSS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FB472C1-A340-4794-9654-184E72AAB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64" y="1382861"/>
            <a:ext cx="1172817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Minimalny przeskok częstotliwości wynosi sześć kanałów. Jeżeli sekwencja bazowa wynosi np.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częstotliwość transmisji sekwencji bazowej wynosi wówczas: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4" descr="{\displaystyle b[i]=0,1,2,\dots ,54,\dots ,78,}">
            <a:extLst>
              <a:ext uri="{FF2B5EF4-FFF2-40B4-BE49-F238E27FC236}">
                <a16:creationId xmlns:a16="http://schemas.microsoft.com/office/drawing/2014/main" id="{F7E2F20B-1974-4A03-9EF4-053A4BD500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3641" y="2093153"/>
            <a:ext cx="29320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CA6F0554-69DC-4DC4-8651-4E217012E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641" y="2444931"/>
            <a:ext cx="5339799" cy="553515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B72DEF80-BB40-44F3-A0A6-F64775154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64" y="3851580"/>
            <a:ext cx="3744366" cy="5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0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615683-3EA0-4628-BE84-BCBA6B53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OFDM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0DCD75-1D8D-41FC-AD60-F8FBD8D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OFDM</a:t>
            </a:r>
            <a:r>
              <a:rPr lang="pl-PL" dirty="0"/>
              <a:t> (ang. </a:t>
            </a:r>
            <a:r>
              <a:rPr lang="pl-PL" i="1" dirty="0" err="1"/>
              <a:t>Orthogonal</a:t>
            </a:r>
            <a:r>
              <a:rPr lang="pl-PL" i="1" dirty="0"/>
              <a:t> </a:t>
            </a:r>
            <a:r>
              <a:rPr lang="pl-PL" i="1" dirty="0" err="1"/>
              <a:t>Frequency-Division</a:t>
            </a:r>
            <a:r>
              <a:rPr lang="pl-PL" i="1" dirty="0"/>
              <a:t> </a:t>
            </a:r>
            <a:r>
              <a:rPr lang="pl-PL" i="1" dirty="0" err="1"/>
              <a:t>Multiplexing</a:t>
            </a:r>
            <a:r>
              <a:rPr lang="pl-PL" dirty="0"/>
              <a:t>, wielodostęp z ortogonalnym podziałem częstotliwości) – metoda zwielokrotnienia w dziedzinie częstotliwości polegająca na jednoczesnej transmisji wielu strumieni danych na ortogonalnych częstotliwościach nośnych.</a:t>
            </a:r>
          </a:p>
        </p:txBody>
      </p:sp>
    </p:spTree>
    <p:extLst>
      <p:ext uri="{BB962C8B-B14F-4D97-AF65-F5344CB8AC3E}">
        <p14:creationId xmlns:p14="http://schemas.microsoft.com/office/powerpoint/2010/main" val="136093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B12047-B5F4-489C-92C5-50244985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rgbClr val="FF0000"/>
                </a:solidFill>
              </a:rPr>
              <a:t>Wielodrogowość</a:t>
            </a:r>
            <a:r>
              <a:rPr lang="pl-PL" b="1" dirty="0">
                <a:solidFill>
                  <a:srgbClr val="FF0000"/>
                </a:solidFill>
              </a:rPr>
              <a:t> WI-FI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C78A04-994A-4045-9C9F-AFE44F1FE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Zwiększanie przepływności transmisji danych napotyka na barierę w postaci zjawiska </a:t>
            </a:r>
            <a:r>
              <a:rPr lang="pl-PL" dirty="0" err="1"/>
              <a:t>wielodrogowości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Polega ono na tym, że sygnał radiowy dociera do odbiornika w kilku kopiach, które są wzajemnie przesunięte w czasie. </a:t>
            </a:r>
          </a:p>
          <a:p>
            <a:pPr marL="0" indent="0">
              <a:buNone/>
            </a:pPr>
            <a:r>
              <a:rPr lang="pl-PL" dirty="0"/>
              <a:t>Jeżeli opóźnienia te są rzędu czasu trwania pojedynczego symbolu lub dłuższe, to odbiornik demoduluje jednocześnie kilka różnych bitów, zamiast oczekiwanego pojedynczego, co uniemożliwia lub znacznie utrudnia poprawne odtworzenie danych.</a:t>
            </a:r>
          </a:p>
        </p:txBody>
      </p:sp>
    </p:spTree>
    <p:extLst>
      <p:ext uri="{BB962C8B-B14F-4D97-AF65-F5344CB8AC3E}">
        <p14:creationId xmlns:p14="http://schemas.microsoft.com/office/powerpoint/2010/main" val="354737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77C55B-0295-43C2-85CD-ACF8372B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Modulacja OFDM jest sposobem na uniknięcie tego problemu. Zamiast jednej szybkiej transmisji przesyła się wiele wolnych strumieni danych, które są przez to mniej narażone na uszkodzenie w wyniku </a:t>
            </a:r>
            <a:r>
              <a:rPr lang="pl-PL" dirty="0" err="1"/>
              <a:t>wielodrogowości</a:t>
            </a:r>
            <a:r>
              <a:rPr lang="pl-PL" dirty="0"/>
              <a:t>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OFDM jest oparta na metodzie współdzielenia pasma z podziałem w częstotliwości (FDM, z ang. </a:t>
            </a:r>
            <a:r>
              <a:rPr lang="pl-PL" i="1" dirty="0" err="1"/>
              <a:t>frequency</a:t>
            </a:r>
            <a:r>
              <a:rPr lang="pl-PL" i="1" dirty="0"/>
              <a:t> </a:t>
            </a:r>
            <a:r>
              <a:rPr lang="pl-PL" i="1" dirty="0" err="1"/>
              <a:t>division</a:t>
            </a:r>
            <a:r>
              <a:rPr lang="pl-PL" i="1" dirty="0"/>
              <a:t> </a:t>
            </a:r>
            <a:r>
              <a:rPr lang="pl-PL" i="1" dirty="0" err="1"/>
              <a:t>multiplexing</a:t>
            </a:r>
            <a:r>
              <a:rPr lang="pl-PL" dirty="0"/>
              <a:t>) i transmisje odbywają się na oddzielnych podnośnych (ang. </a:t>
            </a:r>
            <a:r>
              <a:rPr lang="pl-PL" i="1" dirty="0" err="1"/>
              <a:t>subcarriers</a:t>
            </a:r>
            <a:r>
              <a:rPr lang="pl-PL" dirty="0"/>
              <a:t>).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Najczęściej stosowanymi modulacjami podnośnych w OFDM są modulacje fazowe (PSK) oraz amplitudowo-fazowe (QAM). Odległości poszczególnych podnośnych dobrane są tak, aby wyeliminować wzajemne zakłócenia. </a:t>
            </a:r>
          </a:p>
        </p:txBody>
      </p:sp>
    </p:spTree>
    <p:extLst>
      <p:ext uri="{BB962C8B-B14F-4D97-AF65-F5344CB8AC3E}">
        <p14:creationId xmlns:p14="http://schemas.microsoft.com/office/powerpoint/2010/main" val="176255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96DE8-098F-4896-AE13-930F5BAA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Wykorzystanie OFDM</a:t>
            </a:r>
            <a:endParaRPr lang="pl-PL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DE3026E-AC31-40E8-85EF-BEAD54788E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813" y="1690688"/>
            <a:ext cx="10298373" cy="453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</a:rPr>
              <a:t>ADSL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pl-PL" altLang="pl-PL" dirty="0">
                <a:latin typeface="Arial" panose="020B0604020202020204" pitchFamily="34" charset="0"/>
              </a:rPr>
              <a:t>VDSL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szerokopasmowy dostęp do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internetu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przez sieć     telefoniczną (łącza miedziane),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sieci bezprzewodowe </a:t>
            </a:r>
            <a:r>
              <a:rPr lang="pl-PL" altLang="pl-PL" dirty="0">
                <a:latin typeface="Arial" panose="020B0604020202020204" pitchFamily="34" charset="0"/>
              </a:rPr>
              <a:t>IEEE 802.11a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oraz 802.11g,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systemy telewizji cyfrowej </a:t>
            </a:r>
            <a:r>
              <a:rPr lang="pl-PL" altLang="pl-PL" dirty="0">
                <a:latin typeface="Arial" panose="020B0604020202020204" pitchFamily="34" charset="0"/>
              </a:rPr>
              <a:t>DVB-T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altLang="pl-PL" dirty="0">
                <a:latin typeface="Arial" panose="020B0604020202020204" pitchFamily="34" charset="0"/>
              </a:rPr>
              <a:t>DVB-T2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altLang="pl-PL" dirty="0">
                <a:latin typeface="Arial" panose="020B0604020202020204" pitchFamily="34" charset="0"/>
              </a:rPr>
              <a:t>DVB-H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altLang="pl-PL" dirty="0">
                <a:latin typeface="Arial" panose="020B0604020202020204" pitchFamily="34" charset="0"/>
              </a:rPr>
              <a:t>T-DMB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 </a:t>
            </a:r>
            <a:r>
              <a:rPr lang="pl-PL" altLang="pl-PL" dirty="0">
                <a:latin typeface="Arial" panose="020B0604020202020204" pitchFamily="34" charset="0"/>
              </a:rPr>
              <a:t>ISDB-T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standard The IEEE 802.16 lub </a:t>
            </a:r>
            <a:r>
              <a:rPr lang="pl-PL" altLang="pl-PL" dirty="0" err="1">
                <a:latin typeface="Arial" panose="020B0604020202020204" pitchFamily="34" charset="0"/>
              </a:rPr>
              <a:t>WiMax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Wireless MAN standard,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standard telefonii komórkowej </a:t>
            </a:r>
            <a:r>
              <a:rPr lang="pl-PL" altLang="pl-PL" dirty="0">
                <a:latin typeface="Arial" panose="020B0604020202020204" pitchFamily="34" charset="0"/>
              </a:rPr>
              <a:t>LTE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98193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s://elektronikab2b.pl/i/images/8/2/4/dz0xODAwJmg9ODAw_src_44824-anteny_do_aplikacji_iot_tabel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881" y="419724"/>
            <a:ext cx="11112067" cy="4937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4A45BC7-6EE6-4F02-9DDD-567D2DED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500062"/>
            <a:ext cx="81915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20A06A-1E81-4D63-AA3F-23012061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Częstotliwości pracy WI-FI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E08D70-38DC-4FE5-B24F-A77EC4790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Sieć </a:t>
            </a:r>
            <a:r>
              <a:rPr lang="pl-PL" dirty="0" err="1"/>
              <a:t>wi-fi</a:t>
            </a:r>
            <a:r>
              <a:rPr lang="pl-PL" dirty="0"/>
              <a:t> działa w paśmie częstotliwości od 2400 do 2485 MHz (2,4 GHz) lub 4915 do 5825 MHz (5 GHz).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FD9257-6E6C-4782-BCE0-9462BB485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02376"/>
            <a:ext cx="4828571" cy="3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20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3734F80-8A5C-4A9A-BEF6-237E11978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59" y="0"/>
            <a:ext cx="7590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6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449B82-D6F7-4751-9D0C-375ACB0F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Modulacje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B63A6A1-DDF3-48C6-B1B3-7038E50E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57" y="1822380"/>
            <a:ext cx="8459054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5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EDA716-9929-4438-9E9F-74BC6F4D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Opis standardu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EAC7A1-B555-48A7-8F56-008018E6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Zestaw standardów stworzonych do budowy bezprzewodowych sieci komputerowych. Szczególnym zastosowaniem </a:t>
            </a:r>
            <a:r>
              <a:rPr lang="pl-PL" dirty="0" err="1"/>
              <a:t>wi-fi</a:t>
            </a:r>
            <a:r>
              <a:rPr lang="pl-PL" dirty="0"/>
              <a:t> jest budowanie sieci lokalnych (LAN) opartych na komunikacji radiowej, czyli 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WLAN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„Wi-Fi” jest znakiem towarowym </a:t>
            </a:r>
            <a:r>
              <a:rPr lang="pl-PL" b="1" dirty="0"/>
              <a:t>Wi-Fi Alliance</a:t>
            </a:r>
            <a:r>
              <a:rPr lang="pl-PL" dirty="0"/>
              <a:t> dla certyfikowanych produktów opartych na standardach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802.11</a:t>
            </a:r>
            <a:r>
              <a:rPr lang="pl-PL" dirty="0"/>
              <a:t>. Ten certyfikat gwarantuje interoperacyjność pomiędzy różnymi urządzeniami bezprzewodowymi. </a:t>
            </a:r>
          </a:p>
        </p:txBody>
      </p:sp>
    </p:spTree>
    <p:extLst>
      <p:ext uri="{BB962C8B-B14F-4D97-AF65-F5344CB8AC3E}">
        <p14:creationId xmlns:p14="http://schemas.microsoft.com/office/powerpoint/2010/main" val="41055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3488DF-EA41-4DA7-BD71-CF0D2142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/>
              <a:t>Standardy WI-FI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444AD1D-697B-4F2F-A1F9-3E4C7F6B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2543175"/>
            <a:ext cx="11595652" cy="33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3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DC58AF-D742-4AC3-8041-2508132E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Bezpieczeństwo </a:t>
            </a:r>
            <a:r>
              <a:rPr lang="pl-PL" b="1" dirty="0" err="1"/>
              <a:t>wi-fi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CBD0C8-C95E-41FD-A8E3-A7891F53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uwierzytelniania – identyfikacja i weryfikacja autentyczności informacji przesyłanych przez użytkownika, który łączy się z siecią (IEEE 802.1X)</a:t>
            </a:r>
          </a:p>
          <a:p>
            <a:endParaRPr lang="pl-PL" dirty="0"/>
          </a:p>
          <a:p>
            <a:r>
              <a:rPr lang="pl-PL" dirty="0"/>
              <a:t>protokół WEP (ang. </a:t>
            </a:r>
            <a:r>
              <a:rPr lang="pl-PL" i="1" dirty="0" err="1"/>
              <a:t>Wired</a:t>
            </a:r>
            <a:r>
              <a:rPr lang="pl-PL" i="1" dirty="0"/>
              <a:t> </a:t>
            </a:r>
            <a:r>
              <a:rPr lang="pl-PL" i="1" dirty="0" err="1"/>
              <a:t>Equivalent</a:t>
            </a:r>
            <a:r>
              <a:rPr lang="pl-PL" i="1" dirty="0"/>
              <a:t> </a:t>
            </a:r>
            <a:r>
              <a:rPr lang="pl-PL" i="1" dirty="0" err="1"/>
              <a:t>Privacy</a:t>
            </a:r>
            <a:r>
              <a:rPr lang="pl-PL" dirty="0"/>
              <a:t>) – działa na zasadzie współdzielonego klucza szyfrującego o długości 40 do 104 bitów i 24-bitowym wektorze inicjującym. WEP jest aktualnie bardzo złym zabezpieczeniem, które nie chroni nas przed włamaniami z zewnątrz. W średnio obciążonej sieci klucze WEP można złamać w 90% przypadków, poniżej 1 godziny pasywnego nasłuchiwania pakietów.</a:t>
            </a:r>
          </a:p>
        </p:txBody>
      </p:sp>
    </p:spTree>
    <p:extLst>
      <p:ext uri="{BB962C8B-B14F-4D97-AF65-F5344CB8AC3E}">
        <p14:creationId xmlns:p14="http://schemas.microsoft.com/office/powerpoint/2010/main" val="241449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1749F3C3-37E1-448B-933D-9464154EF61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2084" y="544740"/>
            <a:ext cx="11507832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protokoły </a:t>
            </a:r>
            <a:r>
              <a:rPr lang="pl-PL" altLang="pl-PL" sz="2400" dirty="0">
                <a:latin typeface="Arial" panose="020B0604020202020204" pitchFamily="34" charset="0"/>
              </a:rPr>
              <a:t>WPA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pl-PL" altLang="pl-PL" sz="2400" dirty="0">
                <a:latin typeface="Arial" panose="020B0604020202020204" pitchFamily="34" charset="0"/>
              </a:rPr>
              <a:t>WPA2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nowe, dużo bardziej bezpieczne mechanizmy szyfrowania przesyłanych danych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autoryzacja – zgoda lub brak zgody na żądaną usługę przez uwierzytelnionego użytkownika. Zabezpieczenie to jest wykonane przez </a:t>
            </a:r>
            <a:r>
              <a:rPr lang="pl-PL" altLang="pl-PL" sz="2400" dirty="0">
                <a:latin typeface="Arial" panose="020B0604020202020204" pitchFamily="34" charset="0"/>
              </a:rPr>
              <a:t>punkt dostępu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lub serwer dostępu.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rejestracja raportów – rejestr akcji użytkownika związanych z dostępem do sieci. Kontrola raportów pozwala na szybką reakcję administratorów na niepokojące zdarzenia w sieci. </a:t>
            </a:r>
          </a:p>
        </p:txBody>
      </p:sp>
    </p:spTree>
    <p:extLst>
      <p:ext uri="{BB962C8B-B14F-4D97-AF65-F5344CB8AC3E}">
        <p14:creationId xmlns:p14="http://schemas.microsoft.com/office/powerpoint/2010/main" val="3284276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92BE0F-5D30-44E1-8EE7-035D882F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Kanały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B7284C-7B4A-4292-811D-E6C33017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30948" cy="448627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Router poza wykorzystywaniem częstotliwości </a:t>
            </a:r>
            <a:r>
              <a:rPr lang="pl-PL" b="1" dirty="0"/>
              <a:t>2,4 GHz</a:t>
            </a:r>
            <a:r>
              <a:rPr lang="pl-PL" dirty="0"/>
              <a:t> dla sieci</a:t>
            </a:r>
            <a:r>
              <a:rPr lang="pl-PL" b="1" dirty="0"/>
              <a:t> 802.11n</a:t>
            </a:r>
            <a:r>
              <a:rPr lang="pl-PL" dirty="0"/>
              <a:t> i</a:t>
            </a:r>
            <a:r>
              <a:rPr lang="pl-PL" b="1" dirty="0"/>
              <a:t> 5 GHz </a:t>
            </a:r>
            <a:r>
              <a:rPr lang="pl-PL" dirty="0"/>
              <a:t>dla sieci</a:t>
            </a:r>
            <a:r>
              <a:rPr lang="pl-PL" b="1" dirty="0"/>
              <a:t> 802.11ac </a:t>
            </a:r>
            <a:r>
              <a:rPr lang="pl-PL" dirty="0"/>
              <a:t>i </a:t>
            </a:r>
            <a:r>
              <a:rPr lang="pl-PL" b="1" dirty="0"/>
              <a:t>802.11n</a:t>
            </a:r>
            <a:r>
              <a:rPr lang="pl-PL" dirty="0"/>
              <a:t> posiada również </a:t>
            </a:r>
            <a:r>
              <a:rPr lang="pl-PL" b="1" dirty="0"/>
              <a:t>możliwość wyboru kanału</a:t>
            </a:r>
            <a:r>
              <a:rPr lang="pl-PL" dirty="0"/>
              <a:t> dla każdej z częstotliwości.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Bardziej zaawansowane urządzenia są w stanie same wybrać</a:t>
            </a:r>
            <a:r>
              <a:rPr lang="pl-PL" b="1" dirty="0"/>
              <a:t> odpowiedni kanał</a:t>
            </a:r>
            <a:r>
              <a:rPr lang="pl-PL" dirty="0"/>
              <a:t> na podstawie przeskanowania okolicznych sieci Wi-Fi.</a:t>
            </a:r>
          </a:p>
        </p:txBody>
      </p:sp>
    </p:spTree>
    <p:extLst>
      <p:ext uri="{BB962C8B-B14F-4D97-AF65-F5344CB8AC3E}">
        <p14:creationId xmlns:p14="http://schemas.microsoft.com/office/powerpoint/2010/main" val="1279008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767D2-0E0E-4488-8C4C-02159C35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Problem nakładających się kanałów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BDE564-0C86-4415-9AC3-CB124FBD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Nadajniki bezprzewodowych punktów dostępowych pracują zazwyczaj w dość okrojonym paśmie dedykowanej im częstotliwości. Przykładowo w standardzie 802.11g jest to pasmo (kanał) o szerokości około 22 MHz, wydzielony na częstotliwości 2,4 GHz.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Do dyspozycji mamy 13 (lub więcej w przypadku nowszych standardów 802.11) następujących co 5 MHz kanałów częstotliwości (kanał 14 dostępny jest tylko w wybranych krajach). Oznacza to, że pracujący na danym kanale nadajnik wywierać będzie wpływ także na obydwa sąsiednie kanały</a:t>
            </a:r>
          </a:p>
        </p:txBody>
      </p:sp>
    </p:spTree>
    <p:extLst>
      <p:ext uri="{BB962C8B-B14F-4D97-AF65-F5344CB8AC3E}">
        <p14:creationId xmlns:p14="http://schemas.microsoft.com/office/powerpoint/2010/main" val="1897266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88BC09E-9646-4FF5-BAD0-C8F1D077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" y="792306"/>
            <a:ext cx="10933043" cy="34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2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72032-93C3-41FD-8F13-D0690807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Plaster miodu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14278-2DBB-4474-8B3C-3A988CA84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Sieci powinniśmy konfigurować w </a:t>
            </a:r>
            <a:r>
              <a:rPr lang="pl-PL" dirty="0" err="1"/>
              <a:t>opaciu</a:t>
            </a:r>
            <a:r>
              <a:rPr lang="pl-PL" dirty="0"/>
              <a:t> o jak najbardziej oddalone i nie nakładające się na siebie kanały. </a:t>
            </a:r>
          </a:p>
          <a:p>
            <a:pPr marL="0" indent="0">
              <a:buNone/>
            </a:pPr>
            <a:r>
              <a:rPr lang="pl-PL" dirty="0"/>
              <a:t>Najprościej jest kierować się zilustrowaną poniżej zasadą </a:t>
            </a:r>
            <a:r>
              <a:rPr lang="pl-PL" i="1" dirty="0"/>
              <a:t>plastra miodu</a:t>
            </a:r>
            <a:r>
              <a:rPr lang="pl-PL" dirty="0"/>
              <a:t>, w której to sąsiadującym ze sobą sieciom nadaje się najkorzystniejsze, całkowicie </a:t>
            </a:r>
            <a:r>
              <a:rPr lang="pl-PL" dirty="0" err="1"/>
              <a:t>odspeparowane</a:t>
            </a:r>
            <a:r>
              <a:rPr lang="pl-PL" dirty="0"/>
              <a:t> od siebie kanały: </a:t>
            </a:r>
          </a:p>
          <a:p>
            <a:pPr marL="0" indent="0">
              <a:buNone/>
            </a:pPr>
            <a:r>
              <a:rPr lang="pl-PL" dirty="0"/>
              <a:t>1, 6 oraz 11 (oznaczone na powyższym rysunku kolorem czerwonym). </a:t>
            </a:r>
          </a:p>
        </p:txBody>
      </p:sp>
    </p:spTree>
    <p:extLst>
      <p:ext uri="{BB962C8B-B14F-4D97-AF65-F5344CB8AC3E}">
        <p14:creationId xmlns:p14="http://schemas.microsoft.com/office/powerpoint/2010/main" val="1750930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C71133E-487E-4340-890E-95599129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8" y="389989"/>
            <a:ext cx="8150087" cy="61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14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079084-E230-4E4C-81DA-05ACB84BD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070"/>
            <a:ext cx="10515600" cy="575289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Jeśli w środkowym mieszkaniu w bloku sieć bezprzewodową skonfigurowano na kanale 6, a mieszkający po bokach sąsiedzi zrobili u siebie dokładnie to samo, wówczas wszyscy troje mogą się w pewnym stopniu zakłócać.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By zminimalizować ewentualny negatywy wpływ nakładania się sygnałów, najprostszym rozwiązaniem byłoby wówczas zmienić kanał częstotliwości środkowej sieci z 6 na 1 lub 11, a najlepiej w porozumieniu z sąsiadami rozdzielić wszystkie sieci na trzy odrębne kanały.</a:t>
            </a:r>
          </a:p>
        </p:txBody>
      </p:sp>
    </p:spTree>
    <p:extLst>
      <p:ext uri="{BB962C8B-B14F-4D97-AF65-F5344CB8AC3E}">
        <p14:creationId xmlns:p14="http://schemas.microsoft.com/office/powerpoint/2010/main" val="937009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9991CAA-CEDA-4501-9E86-D812963E1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16" y="172278"/>
            <a:ext cx="9074714" cy="63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8E5ADC0-5B29-4C0D-9C8C-E1F70DB1D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173691"/>
            <a:ext cx="10233212" cy="63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12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429B1A-AC4E-4024-8132-188480F1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870"/>
            <a:ext cx="10515600" cy="3750365"/>
          </a:xfrm>
        </p:spPr>
        <p:txBody>
          <a:bodyPr/>
          <a:lstStyle/>
          <a:p>
            <a:r>
              <a:rPr lang="pl-PL" dirty="0"/>
              <a:t>tabela rozkładu kanałów dla pasma 2,4GHz obowiązującego w dla dwóch standardów FCC (USA) i ETSI (Europa). </a:t>
            </a:r>
          </a:p>
          <a:p>
            <a:endParaRPr lang="pl-PL" dirty="0"/>
          </a:p>
          <a:p>
            <a:r>
              <a:rPr lang="pl-PL" dirty="0"/>
              <a:t>W przypadku tej regulacji wszystkie podane kanały wraz z ich numerami są kanałami zachodzącymi - 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kanałów</a:t>
            </a:r>
            <a:r>
              <a:rPr lang="pl-PL" dirty="0"/>
              <a:t>, tzn. w standardzie ETSI w zakresie częstotliwości 2,4GHz mamy, gdzie dopuszczalna moc promieniowania wynosi </a:t>
            </a:r>
            <a:r>
              <a:rPr lang="pl-PL" b="1" i="1" dirty="0"/>
              <a:t>100mW </a:t>
            </a:r>
            <a:r>
              <a:rPr lang="pl-PL" dirty="0"/>
              <a:t> liczba </a:t>
            </a:r>
            <a:r>
              <a:rPr lang="pl-PL" b="1" i="1" dirty="0"/>
              <a:t>niezachodzących kanałów jest równa 3 - (kanał 1,6,11).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2031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348A4E9-4E8A-4569-A09E-E8FB679B8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1" y="174293"/>
            <a:ext cx="6635329" cy="65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90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A4716AF-983A-456D-9ECE-D05D4F6F1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246822"/>
            <a:ext cx="12153900" cy="3581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A72AFBD-DB87-44E1-ADC8-8F3ED5F9A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5" y="3642049"/>
            <a:ext cx="7460974" cy="311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8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B0E944B-5180-432A-A64A-D817699FB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471643"/>
            <a:ext cx="10787269" cy="585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98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0A656BB-B9AA-409C-9836-EDE68CA4A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60" y="1881809"/>
            <a:ext cx="9888679" cy="426861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E18E18A-9C44-44AC-99F4-5AA705C15F81}"/>
              </a:ext>
            </a:extLst>
          </p:cNvPr>
          <p:cNvSpPr txBox="1"/>
          <p:nvPr/>
        </p:nvSpPr>
        <p:spPr>
          <a:xfrm>
            <a:off x="2497545" y="429283"/>
            <a:ext cx="7196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/>
              <a:t>Przerwy w częstotliwości WI-FI</a:t>
            </a:r>
          </a:p>
        </p:txBody>
      </p:sp>
    </p:spTree>
    <p:extLst>
      <p:ext uri="{BB962C8B-B14F-4D97-AF65-F5344CB8AC3E}">
        <p14:creationId xmlns:p14="http://schemas.microsoft.com/office/powerpoint/2010/main" val="782294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s://lh3.googleusercontent.com/proxy/G_qpZpIzQLcYaOH4dGxGtl7OtvcYt8ei1L12oahXYLZQm6N9TvHE4tFQ6P0fubMBbLMki10MVAj8mmJ4CUaiHqUhT2SDUtapfvN6iUi77AO4qpZ8UJ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25392"/>
            <a:ext cx="8574374" cy="561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6407E-562E-429B-A8A8-DA4D7C9E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6771"/>
          </a:xfrm>
        </p:spPr>
        <p:txBody>
          <a:bodyPr>
            <a:normAutofit/>
          </a:bodyPr>
          <a:lstStyle/>
          <a:p>
            <a:r>
              <a:rPr lang="pl-PL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 WI-FI</a:t>
            </a:r>
          </a:p>
        </p:txBody>
      </p:sp>
    </p:spTree>
    <p:extLst>
      <p:ext uri="{BB962C8B-B14F-4D97-AF65-F5344CB8AC3E}">
        <p14:creationId xmlns:p14="http://schemas.microsoft.com/office/powerpoint/2010/main" val="2639943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B0A89E-F137-4649-9B3D-4C5021DD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Charakterystyka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A91F26-9C14-4FDA-B9F1-975D30C81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Antena nadaje systemowi bezprzewodowemu trzy podstawowe właściwości - wzmocnienie, kierunek i polaryzację. </a:t>
            </a:r>
          </a:p>
          <a:p>
            <a:pPr marL="0" indent="0">
              <a:buNone/>
            </a:pPr>
            <a:r>
              <a:rPr lang="pl-PL" dirty="0"/>
              <a:t>Zysk jest miarą wzrostu mocy.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Kierunek jest kształtem wzoru transmisji.</a:t>
            </a:r>
          </a:p>
        </p:txBody>
      </p:sp>
    </p:spTree>
    <p:extLst>
      <p:ext uri="{BB962C8B-B14F-4D97-AF65-F5344CB8AC3E}">
        <p14:creationId xmlns:p14="http://schemas.microsoft.com/office/powerpoint/2010/main" val="4286598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40500-05A6-4A93-AE00-20318524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7C804B-ECBE-48E5-BDF9-F1470940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Dobrą analogią do anteny jest reflektor w latarce.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Reflektor koncentruje i intensyfikuje wiązkę światła w określonym kierunku, podobnie jak to, co zrobiłaby antena paraboliczna ze źródłem częstotliwości radiowej w systemie radiowym.</a:t>
            </a:r>
          </a:p>
        </p:txBody>
      </p:sp>
      <p:pic>
        <p:nvPicPr>
          <p:cNvPr id="1026" name="Picture 2" descr="Reflektory Samochodowe świecą Na Drodze W Nocy | Darmowy Wektor">
            <a:extLst>
              <a:ext uri="{FF2B5EF4-FFF2-40B4-BE49-F238E27FC236}">
                <a16:creationId xmlns:a16="http://schemas.microsoft.com/office/drawing/2014/main" id="{2E30A625-F4BB-4C7F-B81B-DC5DBD2F8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00679"/>
            <a:ext cx="4939748" cy="21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99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1043A-DC69-4CEC-BC71-DA09CD4F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</a:t>
            </a:r>
            <a:endParaRPr lang="pl-PL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884EBB-2AC6-41BC-A892-77DA0728C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58670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Wzmocnienie anteny jest mierzone w decybelach, co jest stosunkiem dwóch wartości. Wzmocnienie konkretnej anteny jest porównywane ze wzmocnieniem anteny izotropowej. </a:t>
            </a:r>
          </a:p>
          <a:p>
            <a:pPr marL="0" indent="0">
              <a:buNone/>
            </a:pPr>
            <a:r>
              <a:rPr lang="pl-PL" dirty="0"/>
              <a:t>Antena izotropowa jest anteną teoretyczną o jednolitym trójwymiarowym schemacie promieniowania (podobnym do żarówki bez reflektora). </a:t>
            </a:r>
          </a:p>
          <a:p>
            <a:pPr marL="0" indent="0">
              <a:buNone/>
            </a:pPr>
            <a:r>
              <a:rPr lang="pl-PL" b="1" dirty="0" err="1"/>
              <a:t>dBi</a:t>
            </a:r>
            <a:r>
              <a:rPr lang="pl-PL" dirty="0"/>
              <a:t> służy do porównania poziomu mocy danej anteny z teoretyczną anteną izotropową. </a:t>
            </a:r>
          </a:p>
          <a:p>
            <a:pPr marL="0" indent="0">
              <a:buNone/>
            </a:pPr>
            <a:r>
              <a:rPr lang="pl-PL" dirty="0"/>
              <a:t>Mówi się, że antena izotropowa ma moc 0 </a:t>
            </a:r>
            <a:r>
              <a:rPr lang="pl-PL" dirty="0" err="1"/>
              <a:t>dB</a:t>
            </a:r>
            <a:r>
              <a:rPr lang="pl-PL" dirty="0"/>
              <a:t>, co oznacza, że ​​ma zero wzmocnienia / straty w porównaniu do siebie.</a:t>
            </a:r>
          </a:p>
        </p:txBody>
      </p:sp>
    </p:spTree>
    <p:extLst>
      <p:ext uri="{BB962C8B-B14F-4D97-AF65-F5344CB8AC3E}">
        <p14:creationId xmlns:p14="http://schemas.microsoft.com/office/powerpoint/2010/main" val="63646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16FAE3-E136-453C-B93C-C324D721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WI-FI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306D3A-DC9D-481C-8659-8B847B69B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dirty="0" err="1"/>
              <a:t>Wi-fi</a:t>
            </a:r>
            <a:r>
              <a:rPr lang="pl-PL" sz="3200" dirty="0"/>
              <a:t> bazuje na takich protokołach warstwy fizycznej, jak: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DSSS</a:t>
            </a:r>
            <a:r>
              <a:rPr lang="en-US" sz="3200" dirty="0"/>
              <a:t> (ang. </a:t>
            </a:r>
            <a:r>
              <a:rPr lang="en-US" sz="3200" i="1" dirty="0"/>
              <a:t>Direct Sequence Spread Spectrum</a:t>
            </a:r>
            <a:r>
              <a:rPr lang="en-US" sz="3200" dirty="0"/>
              <a:t>),</a:t>
            </a:r>
          </a:p>
          <a:p>
            <a:r>
              <a:rPr lang="en-US" sz="3200" dirty="0">
                <a:solidFill>
                  <a:srgbClr val="FF0000"/>
                </a:solidFill>
              </a:rPr>
              <a:t>FHSS</a:t>
            </a:r>
            <a:r>
              <a:rPr lang="en-US" sz="3200" dirty="0"/>
              <a:t> (ang. </a:t>
            </a:r>
            <a:r>
              <a:rPr lang="en-US" sz="3200" i="1" dirty="0"/>
              <a:t>Frequency Hopping Spread Spectrum</a:t>
            </a:r>
            <a:r>
              <a:rPr lang="en-US" sz="3200" dirty="0"/>
              <a:t>),</a:t>
            </a:r>
          </a:p>
          <a:p>
            <a:r>
              <a:rPr lang="en-US" sz="3200" dirty="0">
                <a:solidFill>
                  <a:srgbClr val="FF0000"/>
                </a:solidFill>
              </a:rPr>
              <a:t>OFDM</a:t>
            </a:r>
            <a:r>
              <a:rPr lang="en-US" sz="3200" dirty="0"/>
              <a:t> (ang. </a:t>
            </a:r>
            <a:r>
              <a:rPr lang="en-US" sz="3200" i="1" dirty="0"/>
              <a:t>Orthogonal Frequency-Division Multiplexing</a:t>
            </a:r>
            <a:r>
              <a:rPr lang="en-US" sz="3200" dirty="0"/>
              <a:t>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9997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tv-zbiorowa.pl/www-content/uploads/2013/07/tabela-parametry-anten-dvb-t.png?resize=940%2C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37" y="700791"/>
            <a:ext cx="11061243" cy="2941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690563"/>
            <a:ext cx="11142663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952500"/>
            <a:ext cx="111712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Jak odbierać nowe kanały telewizji naziemnej MUX8 w paśmie VHF | SAT  CONNECT Montaż i Serwis Anten 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878" y="710181"/>
            <a:ext cx="8710194" cy="537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1DE35-7142-4D4C-B30E-ACF46ABC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Izotropowa </a:t>
            </a:r>
            <a:r>
              <a:rPr lang="pl-PL" dirty="0"/>
              <a:t>- 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teoretyczna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7E1D4C-EEF0-4550-A275-AFF3D2ED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57" y="1619250"/>
            <a:ext cx="3714750" cy="37242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2AC8F95-9357-4379-9E8E-816258E93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72" y="1585912"/>
            <a:ext cx="3714750" cy="368617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0E2BEC0-2A6B-45EB-B914-8B3A61C00A03}"/>
              </a:ext>
            </a:extLst>
          </p:cNvPr>
          <p:cNvSpPr/>
          <p:nvPr/>
        </p:nvSpPr>
        <p:spPr>
          <a:xfrm>
            <a:off x="838200" y="5576716"/>
            <a:ext cx="5991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Antena izotropowa ma zysk </a:t>
            </a:r>
            <a:r>
              <a:rPr lang="pl-PL" sz="3200" b="1" dirty="0"/>
              <a:t>= 0 </a:t>
            </a:r>
            <a:r>
              <a:rPr lang="pl-PL" sz="3200" b="1" dirty="0" err="1"/>
              <a:t>dBi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26839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EEF4D4-3106-445C-A188-DE82C103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dBi</a:t>
            </a:r>
            <a:r>
              <a:rPr lang="pl-PL" b="1" dirty="0"/>
              <a:t> – zysk energetyczny anteny izotropowej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8B0A51-72BB-4DF5-B01C-924247135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dBi</a:t>
            </a:r>
            <a:r>
              <a:rPr lang="pl-PL" dirty="0"/>
              <a:t> - zysk anteny („G”) wyrażony w jednostce </a:t>
            </a:r>
            <a:r>
              <a:rPr lang="pl-PL" dirty="0" err="1"/>
              <a:t>dBi</a:t>
            </a:r>
            <a:r>
              <a:rPr lang="pl-PL" dirty="0"/>
              <a:t> informuje nas, o jaką wartość w decybelach zysk anteny jest większy w stosunku do hipotetycznej anteny izotropowej, zakładając, że do obu anten doprowadzona jest identyczna moc.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Izotropowa</a:t>
            </a:r>
            <a:r>
              <a:rPr lang="pl-PL" dirty="0"/>
              <a:t> z języka greckiego „</a:t>
            </a:r>
            <a:r>
              <a:rPr lang="pl-PL" dirty="0" err="1"/>
              <a:t>isos</a:t>
            </a:r>
            <a:r>
              <a:rPr lang="pl-PL" dirty="0"/>
              <a:t>”, czyli równy, jednakowy, i „</a:t>
            </a:r>
            <a:r>
              <a:rPr lang="pl-PL" dirty="0" err="1"/>
              <a:t>trópos</a:t>
            </a:r>
            <a:r>
              <a:rPr lang="pl-PL" dirty="0"/>
              <a:t>”, czyli zwrot, obrót. W nauce tą nazwą określa się cechy ciał wykazujące identyczne, równomierne właściwości we wszystkich kierunkach.</a:t>
            </a:r>
          </a:p>
        </p:txBody>
      </p:sp>
    </p:spTree>
    <p:extLst>
      <p:ext uri="{BB962C8B-B14F-4D97-AF65-F5344CB8AC3E}">
        <p14:creationId xmlns:p14="http://schemas.microsoft.com/office/powerpoint/2010/main" val="1397517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5F8203-8BBB-483B-A436-2568CF9B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Izotropowa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2DB0A-7C83-439D-96F0-09975C5A1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Antena izotropowa to nieskończenie mały punkt w próżni, promieniujący idealnie równomiernie (izotropowo) w każdym kierunku przestrzeni, bez odbić i strat (jej charakterystyką promieniowania jest kula).</a:t>
            </a:r>
          </a:p>
        </p:txBody>
      </p:sp>
    </p:spTree>
    <p:extLst>
      <p:ext uri="{BB962C8B-B14F-4D97-AF65-F5344CB8AC3E}">
        <p14:creationId xmlns:p14="http://schemas.microsoft.com/office/powerpoint/2010/main" val="4057723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Bi – zysk energetyczny anteny izotropowej - De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813" y="660632"/>
            <a:ext cx="5426448" cy="5440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E4E5FA-2F19-43C1-84F1-EFA3BB65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Pointy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29C462-5BAC-455D-844F-39540B013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596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Producenci punktów dostępowych (Access </a:t>
            </a:r>
            <a:r>
              <a:rPr lang="pl-PL" dirty="0" err="1"/>
              <a:t>Points</a:t>
            </a:r>
            <a:r>
              <a:rPr lang="pl-PL" dirty="0"/>
              <a:t>) podają często moc nadajnika w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E.I.R.P.</a:t>
            </a:r>
            <a:r>
              <a:rPr lang="pl-PL" dirty="0"/>
              <a:t> To oznacza, iż urządzenie jest zgodne z przepisami tylko i wyłącznie z dołączoną albo wbudowaną anteną.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Jeżeli decydujemy się na samodzielną budowę aplikacji Wi-Fi, to musimy sami wykonać proste obliczenia i sprawdzić, czy mieścimy się w granicach mocy prawnie dopuszczonych.</a:t>
            </a:r>
          </a:p>
        </p:txBody>
      </p:sp>
    </p:spTree>
    <p:extLst>
      <p:ext uri="{BB962C8B-B14F-4D97-AF65-F5344CB8AC3E}">
        <p14:creationId xmlns:p14="http://schemas.microsoft.com/office/powerpoint/2010/main" val="3960154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CD43B0E-B8E7-4DEF-B7D9-35D582562FAE}"/>
              </a:ext>
            </a:extLst>
          </p:cNvPr>
          <p:cNvSpPr/>
          <p:nvPr/>
        </p:nvSpPr>
        <p:spPr>
          <a:xfrm>
            <a:off x="467139" y="383161"/>
            <a:ext cx="10770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Dla aplikacji składającej się z nadajnika (np. routera bezprzewodowego), kabla i anteny E.I.R.P. obliczamy, stosując wzór: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5E2176A-7B2D-4269-A6DB-620BA9BD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87" y="1537252"/>
            <a:ext cx="10379382" cy="356483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FC18EF1-1B5A-4DE1-BFA7-C260C6C59831}"/>
              </a:ext>
            </a:extLst>
          </p:cNvPr>
          <p:cNvSpPr/>
          <p:nvPr/>
        </p:nvSpPr>
        <p:spPr>
          <a:xfrm>
            <a:off x="710648" y="5344560"/>
            <a:ext cx="10770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E.I.R.P. = moc nadajnika (</a:t>
            </a:r>
            <a:r>
              <a:rPr lang="pl-PL" sz="2000" b="1" dirty="0" err="1"/>
              <a:t>dBm</a:t>
            </a:r>
            <a:r>
              <a:rPr lang="pl-PL" sz="2000" b="1" dirty="0"/>
              <a:t>) + zysk anteny (</a:t>
            </a:r>
            <a:r>
              <a:rPr lang="pl-PL" sz="2000" b="1" dirty="0" err="1"/>
              <a:t>dBi</a:t>
            </a:r>
            <a:r>
              <a:rPr lang="pl-PL" sz="2000" b="1" dirty="0"/>
              <a:t>) – tłumienie kabla (</a:t>
            </a:r>
            <a:r>
              <a:rPr lang="pl-PL" sz="2000" b="1" dirty="0" err="1"/>
              <a:t>dB</a:t>
            </a:r>
            <a:r>
              <a:rPr lang="pl-PL" sz="2000" b="1" dirty="0"/>
              <a:t>) – tłumienie złącz (</a:t>
            </a:r>
            <a:r>
              <a:rPr lang="pl-PL" sz="2000" b="1" dirty="0" err="1"/>
              <a:t>dB</a:t>
            </a:r>
            <a:r>
              <a:rPr lang="pl-PL" sz="2000" b="1" dirty="0"/>
              <a:t>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767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740192-AEA3-4384-A918-A8E2CE4F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DSSS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A131EB-83D5-4977-88A1-F51B49D8A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DSSS</a:t>
            </a:r>
            <a:r>
              <a:rPr lang="pl-PL" dirty="0"/>
              <a:t> (ang. </a:t>
            </a:r>
            <a:r>
              <a:rPr lang="pl-PL" i="1" dirty="0"/>
              <a:t>Direct </a:t>
            </a:r>
            <a:r>
              <a:rPr lang="pl-PL" i="1" dirty="0" err="1"/>
              <a:t>Sequence</a:t>
            </a:r>
            <a:r>
              <a:rPr lang="pl-PL" i="1" dirty="0"/>
              <a:t> </a:t>
            </a:r>
            <a:r>
              <a:rPr lang="pl-PL" i="1" dirty="0" err="1"/>
              <a:t>Spread</a:t>
            </a:r>
            <a:r>
              <a:rPr lang="pl-PL" i="1" dirty="0"/>
              <a:t> Spectrum</a:t>
            </a:r>
            <a:r>
              <a:rPr lang="pl-PL" dirty="0"/>
              <a:t>, a dokładniej </a:t>
            </a:r>
            <a:r>
              <a:rPr lang="pl-PL" i="1" dirty="0" err="1"/>
              <a:t>directly</a:t>
            </a:r>
            <a:r>
              <a:rPr lang="pl-PL" i="1" dirty="0"/>
              <a:t> </a:t>
            </a:r>
            <a:r>
              <a:rPr lang="pl-PL" i="1" dirty="0" err="1"/>
              <a:t>carrier-modulated</a:t>
            </a:r>
            <a:r>
              <a:rPr lang="pl-PL" i="1" dirty="0"/>
              <a:t>, </a:t>
            </a:r>
            <a:r>
              <a:rPr lang="pl-PL" i="1" dirty="0" err="1"/>
              <a:t>code</a:t>
            </a:r>
            <a:r>
              <a:rPr lang="pl-PL" i="1" dirty="0"/>
              <a:t> </a:t>
            </a:r>
            <a:r>
              <a:rPr lang="pl-PL" i="1" dirty="0" err="1"/>
              <a:t>sequence</a:t>
            </a:r>
            <a:r>
              <a:rPr lang="pl-PL" i="1" dirty="0"/>
              <a:t> module</a:t>
            </a:r>
            <a:r>
              <a:rPr lang="pl-PL" dirty="0"/>
              <a:t>) – bezpośrednie modulowanie nośnej sekwencją kodową. </a:t>
            </a:r>
          </a:p>
          <a:p>
            <a:pPr marL="0" indent="0">
              <a:buNone/>
            </a:pPr>
            <a:r>
              <a:rPr lang="pl-PL" dirty="0"/>
              <a:t>Jest to jedna z technik rozpraszania widma w systemach szerokopasmowych przy pomocy ciągów kodowych.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 wysyłaniu strumień danych jest mnożony przez odpowiedni ciąg kodowy o większej szybkości bitowej. W ten sposób wyjściowy strumień informacji zajmuje znacznie szersze pasmo.</a:t>
            </a:r>
          </a:p>
        </p:txBody>
      </p:sp>
    </p:spTree>
    <p:extLst>
      <p:ext uri="{BB962C8B-B14F-4D97-AF65-F5344CB8AC3E}">
        <p14:creationId xmlns:p14="http://schemas.microsoft.com/office/powerpoint/2010/main" val="19837316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8766B-B3D2-4CFA-A5D1-53834C34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66" y="455066"/>
            <a:ext cx="10659257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Budujemy sieć Wi-Fi w paśmie 2,4 </a:t>
            </a:r>
            <a:r>
              <a:rPr lang="pl-PL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GHz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mamy: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375E595-5AD6-423E-87CC-7D10FE22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67" y="2152151"/>
            <a:ext cx="993847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punkt dostępowy o mocy 16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dBm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antenę dookólną o zysku 8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dBi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8 metrów kabla TRI-LAN-240 (tłumienie dla 2,4 GHz to 0,4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metr),   czyli 8 x 0,4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3,2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dwa złącza – czyli tłumienie + 2 x 0,5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1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13F3E56-6840-4838-A188-823FA63FB6ED}"/>
              </a:ext>
            </a:extLst>
          </p:cNvPr>
          <p:cNvSpPr/>
          <p:nvPr/>
        </p:nvSpPr>
        <p:spPr>
          <a:xfrm>
            <a:off x="839449" y="4449301"/>
            <a:ext cx="10523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E.I.R.P. = 16 </a:t>
            </a:r>
            <a:r>
              <a:rPr lang="pl-PL" sz="3200" dirty="0" err="1"/>
              <a:t>dBm</a:t>
            </a:r>
            <a:r>
              <a:rPr lang="pl-PL" sz="3200" dirty="0"/>
              <a:t> + 8 </a:t>
            </a:r>
            <a:r>
              <a:rPr lang="pl-PL" sz="3200" dirty="0" err="1"/>
              <a:t>dBi</a:t>
            </a:r>
            <a:r>
              <a:rPr lang="pl-PL" sz="3200" dirty="0"/>
              <a:t> – 3,2 </a:t>
            </a:r>
            <a:r>
              <a:rPr lang="pl-PL" sz="3200" dirty="0" err="1"/>
              <a:t>dB</a:t>
            </a:r>
            <a:r>
              <a:rPr lang="pl-PL" sz="3200" dirty="0"/>
              <a:t> – 1 </a:t>
            </a:r>
            <a:r>
              <a:rPr lang="pl-PL" sz="3200" dirty="0" err="1"/>
              <a:t>dB</a:t>
            </a:r>
            <a:r>
              <a:rPr lang="pl-PL" sz="3200" dirty="0"/>
              <a:t> = </a:t>
            </a:r>
            <a:r>
              <a:rPr lang="pl-PL" sz="3200" b="1" dirty="0">
                <a:solidFill>
                  <a:srgbClr val="FF0000"/>
                </a:solidFill>
              </a:rPr>
              <a:t>19,8 </a:t>
            </a:r>
            <a:r>
              <a:rPr lang="pl-PL" sz="3200" b="1" dirty="0" err="1">
                <a:solidFill>
                  <a:srgbClr val="FF0000"/>
                </a:solidFill>
              </a:rPr>
              <a:t>dBm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pl-PL" sz="3200" dirty="0"/>
              <a:t>(czyli mieścimy się w przepisach - moc mniejsza niż 20 </a:t>
            </a:r>
            <a:r>
              <a:rPr lang="pl-PL" sz="3200" dirty="0" err="1"/>
              <a:t>dBm</a:t>
            </a:r>
            <a:r>
              <a:rPr lang="pl-PL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60728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D46813E-2620-4E6D-9CBD-687F52260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024335"/>
              </p:ext>
            </p:extLst>
          </p:nvPr>
        </p:nvGraphicFramePr>
        <p:xfrm>
          <a:off x="523625" y="655830"/>
          <a:ext cx="10515600" cy="75819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7039983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2800" b="1" dirty="0">
                          <a:effectLst/>
                        </a:rPr>
                        <a:t>Jeżeli np. zastosujemy w tym przypadku antenę o zysku 13 </a:t>
                      </a:r>
                      <a:r>
                        <a:rPr lang="pl-PL" sz="2800" b="1" dirty="0" err="1">
                          <a:effectLst/>
                        </a:rPr>
                        <a:t>dBi</a:t>
                      </a:r>
                      <a:r>
                        <a:rPr lang="pl-PL" sz="2800" b="1" dirty="0">
                          <a:effectLst/>
                        </a:rPr>
                        <a:t>:</a:t>
                      </a:r>
                    </a:p>
                    <a:p>
                      <a:pPr algn="ctr"/>
                      <a:r>
                        <a:rPr lang="pl-PL" dirty="0"/>
                        <a:t> 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8851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4652DDD-997D-4FCC-A886-9FDB757A5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58609"/>
              </p:ext>
            </p:extLst>
          </p:nvPr>
        </p:nvGraphicFramePr>
        <p:xfrm>
          <a:off x="568596" y="1304748"/>
          <a:ext cx="10515600" cy="78867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075143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  <a:p>
                      <a:pPr algn="just"/>
                      <a:r>
                        <a:rPr lang="pl-PL" sz="2400" dirty="0">
                          <a:effectLst/>
                        </a:rPr>
                        <a:t>E.I.R.P. = 16 </a:t>
                      </a:r>
                      <a:r>
                        <a:rPr lang="pl-PL" sz="2400" dirty="0" err="1">
                          <a:effectLst/>
                        </a:rPr>
                        <a:t>dBm</a:t>
                      </a:r>
                      <a:r>
                        <a:rPr lang="pl-PL" sz="2400" dirty="0">
                          <a:effectLst/>
                        </a:rPr>
                        <a:t> + 13 </a:t>
                      </a:r>
                      <a:r>
                        <a:rPr lang="pl-PL" sz="2400" dirty="0" err="1">
                          <a:effectLst/>
                        </a:rPr>
                        <a:t>dBi</a:t>
                      </a:r>
                      <a:r>
                        <a:rPr lang="pl-PL" sz="2400" dirty="0">
                          <a:effectLst/>
                        </a:rPr>
                        <a:t> – 3,2 </a:t>
                      </a:r>
                      <a:r>
                        <a:rPr lang="pl-PL" sz="2400" dirty="0" err="1">
                          <a:effectLst/>
                        </a:rPr>
                        <a:t>dB</a:t>
                      </a:r>
                      <a:r>
                        <a:rPr lang="pl-PL" sz="2400" dirty="0">
                          <a:effectLst/>
                        </a:rPr>
                        <a:t> – 1 </a:t>
                      </a:r>
                      <a:r>
                        <a:rPr lang="pl-PL" sz="2400" dirty="0" err="1">
                          <a:effectLst/>
                        </a:rPr>
                        <a:t>dB</a:t>
                      </a:r>
                      <a:r>
                        <a:rPr lang="pl-PL" sz="2400" dirty="0">
                          <a:effectLst/>
                        </a:rPr>
                        <a:t> = 24,8 </a:t>
                      </a:r>
                      <a:r>
                        <a:rPr lang="pl-PL" sz="2400" dirty="0" err="1">
                          <a:effectLst/>
                        </a:rPr>
                        <a:t>dBm</a:t>
                      </a:r>
                      <a:r>
                        <a:rPr lang="pl-PL" sz="2400" dirty="0">
                          <a:effectLst/>
                        </a:rPr>
                        <a:t> (czyli </a:t>
                      </a:r>
                      <a:r>
                        <a:rPr lang="pl-PL" sz="2400" b="1" dirty="0">
                          <a:effectLst/>
                        </a:rPr>
                        <a:t>o 4,8 </a:t>
                      </a:r>
                      <a:r>
                        <a:rPr lang="pl-PL" sz="2400" b="1" dirty="0" err="1">
                          <a:effectLst/>
                        </a:rPr>
                        <a:t>dBm</a:t>
                      </a:r>
                      <a:r>
                        <a:rPr lang="pl-PL" sz="2400" b="1" dirty="0">
                          <a:effectLst/>
                        </a:rPr>
                        <a:t> za dużo!</a:t>
                      </a:r>
                      <a:r>
                        <a:rPr lang="pl-PL" sz="2400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92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841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F0AD32-12B3-4178-9DAC-AC789D3F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EIRP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2AA62-99DB-4CDC-B140-389072556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0160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E.I.R.P.</a:t>
            </a:r>
            <a:r>
              <a:rPr lang="pl-PL" dirty="0"/>
              <a:t> (</a:t>
            </a:r>
            <a:r>
              <a:rPr lang="pl-PL" dirty="0" err="1"/>
              <a:t>Effective</a:t>
            </a:r>
            <a:r>
              <a:rPr lang="pl-PL" dirty="0"/>
              <a:t> </a:t>
            </a:r>
            <a:r>
              <a:rPr lang="pl-PL" dirty="0" err="1"/>
              <a:t>Isotropic</a:t>
            </a:r>
            <a:r>
              <a:rPr lang="pl-PL" dirty="0"/>
              <a:t> </a:t>
            </a:r>
            <a:r>
              <a:rPr lang="pl-PL" dirty="0" err="1"/>
              <a:t>Radiated</a:t>
            </a:r>
            <a:r>
              <a:rPr lang="pl-PL" dirty="0"/>
              <a:t> Power) - równoważna, zastępcza moc promieniowana izotropowo oznacza z definicji „moc, jaką musiałaby wypromieniować hipotetyczna antena izotropowa, aby otrzymać taki sam poziom sygnału na kierunku maksymalnego promieniowania danej anteny”.</a:t>
            </a:r>
          </a:p>
        </p:txBody>
      </p:sp>
    </p:spTree>
    <p:extLst>
      <p:ext uri="{BB962C8B-B14F-4D97-AF65-F5344CB8AC3E}">
        <p14:creationId xmlns:p14="http://schemas.microsoft.com/office/powerpoint/2010/main" val="3393847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E47009-7060-4F49-AA89-7A992761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5" y="365125"/>
            <a:ext cx="10874115" cy="1325563"/>
          </a:xfrm>
        </p:spPr>
        <p:txBody>
          <a:bodyPr>
            <a:normAutofit/>
          </a:bodyPr>
          <a:lstStyle/>
          <a:p>
            <a:r>
              <a:rPr lang="pl-PL" sz="3200" b="1" dirty="0"/>
              <a:t>Według obowiązujących przepisów w Polsce i Unii Europejskiej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25BAF8D-9D58-4898-A300-76EB672DECCA}"/>
              </a:ext>
            </a:extLst>
          </p:cNvPr>
          <p:cNvSpPr txBox="1"/>
          <p:nvPr/>
        </p:nvSpPr>
        <p:spPr>
          <a:xfrm>
            <a:off x="1577009" y="290222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C8593AB-B924-4337-9A43-2230068A1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75" y="1665305"/>
            <a:ext cx="11398649" cy="453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2400,0 – 2483,5 MHz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(pasmo 2,4 GHz) - moc nie może przekraczać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100 </a:t>
            </a:r>
            <a:r>
              <a:rPr kumimoji="0" lang="pl-PL" altLang="pl-PL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mW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E.I.R.P. (20 </a:t>
            </a:r>
            <a:r>
              <a:rPr kumimoji="0" lang="pl-PL" altLang="pl-PL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dBm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5150 – 5350 MHz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(pasmo 5 GHz) - moc nie może przekraczać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 </a:t>
            </a:r>
            <a:r>
              <a:rPr kumimoji="0" lang="pl-PL" altLang="pl-PL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mW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E.I.R.P. (23 </a:t>
            </a:r>
            <a:r>
              <a:rPr kumimoji="0" lang="pl-PL" altLang="pl-PL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dBm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dopuszcza się użytkowanie urządzeń wyłącznie wewnątrz pomieszczeń,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5725 – 5875 MHz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(pasmo 5 GHz) - moc nie może przekraczać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1000 </a:t>
            </a:r>
            <a:r>
              <a:rPr kumimoji="0" lang="pl-PL" altLang="pl-PL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mW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E.I.R.P. (30 </a:t>
            </a:r>
            <a:r>
              <a:rPr kumimoji="0" lang="pl-PL" altLang="pl-PL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dBm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1416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FACC2FE-12EB-4FD2-99D1-801B322E5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0" y="1168899"/>
            <a:ext cx="10597150" cy="33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8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E958242-A990-4EDC-9E59-7794EFE31EFA}"/>
              </a:ext>
            </a:extLst>
          </p:cNvPr>
          <p:cNvSpPr/>
          <p:nvPr/>
        </p:nvSpPr>
        <p:spPr>
          <a:xfrm>
            <a:off x="569843" y="823735"/>
            <a:ext cx="110523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 klasyfikuje się:</a:t>
            </a:r>
          </a:p>
          <a:p>
            <a:endParaRPr lang="pl-PL" sz="7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/>
              <a:t>Ze względu na wykorzystywaną </a:t>
            </a:r>
            <a:r>
              <a:rPr lang="pl-PL" sz="2200" b="1" dirty="0"/>
              <a:t>długość fali</a:t>
            </a:r>
            <a:r>
              <a:rPr lang="pl-PL" sz="2200" dirty="0"/>
              <a:t>: anteny długofalowe, anteny średniofalowe, anteny krótkofalowe, anteny ultrakrótkofalowe, anteny mikrofalowe. Rodzajem anteny mikrofalowej jest antena satelitarna.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/>
              <a:t>Ze względu na </a:t>
            </a:r>
            <a:r>
              <a:rPr lang="pl-PL" sz="2200" b="1" dirty="0"/>
              <a:t>częstotliwość pasma fali</a:t>
            </a:r>
            <a:r>
              <a:rPr lang="pl-PL" sz="2200" dirty="0"/>
              <a:t>, w którym pracuje urządzenie: anteny wąskopasmowe i anteny szerokopasmowe.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/>
              <a:t>Ze względu </a:t>
            </a:r>
            <a:r>
              <a:rPr lang="pl-PL" sz="2200" b="1" dirty="0"/>
              <a:t>przeznaczenie</a:t>
            </a:r>
            <a:r>
              <a:rPr lang="pl-PL" sz="2200" dirty="0"/>
              <a:t> urządzenia: głównie anteny nadawcze, anteny odbiorcze i anteny nadawczo-odbiorcze.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/>
              <a:t>Ze względu na </a:t>
            </a:r>
            <a:r>
              <a:rPr lang="pl-PL" sz="2200" b="1" dirty="0"/>
              <a:t>charakterystykę przestrzenną</a:t>
            </a:r>
            <a:r>
              <a:rPr lang="pl-PL" sz="2200" dirty="0"/>
              <a:t>: anteny kierunkowe i anteny bezkierunkowe.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200" dirty="0"/>
              <a:t>Ze względu na </a:t>
            </a:r>
            <a:r>
              <a:rPr lang="pl-PL" sz="2200" b="1" dirty="0"/>
              <a:t>budowę</a:t>
            </a:r>
            <a:r>
              <a:rPr lang="pl-PL" sz="2200" dirty="0"/>
              <a:t>: anteny ćwierćfalowe i anteny </a:t>
            </a:r>
            <a:r>
              <a:rPr lang="pl-PL" sz="2200" dirty="0" err="1"/>
              <a:t>półfalowe</a:t>
            </a:r>
            <a:r>
              <a:rPr lang="pl-PL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695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12D7F-7305-4B18-B58A-041E5B63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ferromagnetyczna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BB6B30-3B9A-4C7A-B43C-013078F7B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546"/>
            <a:ext cx="10515600" cy="2926257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Antena ferromagnetyczna</a:t>
            </a:r>
            <a:r>
              <a:rPr lang="pl-PL" dirty="0"/>
              <a:t> (ferrytowa) kierunkowa, odbiorcza; cechuje się niewielkimi rozmiarami, w związku z czym instalowana jest często wewnątrz odbiorników radiowych. </a:t>
            </a:r>
          </a:p>
          <a:p>
            <a:pPr marL="0" indent="0">
              <a:buNone/>
            </a:pPr>
            <a:r>
              <a:rPr lang="pl-PL" dirty="0"/>
              <a:t>Jest stosowana do zakresu długofalowego i średniofalowego. </a:t>
            </a:r>
          </a:p>
          <a:p>
            <a:pPr marL="0" indent="0">
              <a:buNone/>
            </a:pPr>
            <a:r>
              <a:rPr lang="pl-PL" dirty="0"/>
              <a:t>Składa się z krótkiego pręta ferromagnetycznego z cewką lub cewkami (na różne zakresy fal).</a:t>
            </a:r>
          </a:p>
        </p:txBody>
      </p:sp>
    </p:spTree>
    <p:extLst>
      <p:ext uri="{BB962C8B-B14F-4D97-AF65-F5344CB8AC3E}">
        <p14:creationId xmlns:p14="http://schemas.microsoft.com/office/powerpoint/2010/main" val="3242055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99492A-BFD7-4A8B-A641-5E8E1B44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 ćwierćfalowe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479EF4-FA34-4AA5-B402-D508A476F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Antena ćwierćfalowa</a:t>
            </a:r>
            <a:r>
              <a:rPr lang="pl-PL" dirty="0"/>
              <a:t>, stosowana głównie do zakresu UKF, instalowana jest często na pojazdach. Ma postać krótkiego przewodu o długości 1/4 długości fali. Cechuje ją dookólna charakterystyka promieniowania.</a:t>
            </a:r>
          </a:p>
        </p:txBody>
      </p:sp>
    </p:spTree>
    <p:extLst>
      <p:ext uri="{BB962C8B-B14F-4D97-AF65-F5344CB8AC3E}">
        <p14:creationId xmlns:p14="http://schemas.microsoft.com/office/powerpoint/2010/main" val="1586762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0801D1-BCD1-4CCE-A7DF-2D4C8F9B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891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 masztowe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124DAB-05FE-452D-8F1D-641BC74D7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987"/>
            <a:ext cx="10515600" cy="1364105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Antena masztowa</a:t>
            </a:r>
            <a:r>
              <a:rPr lang="pl-PL" dirty="0"/>
              <a:t> służy nadawaniu na falach długich i średnich. Wolnostojąca, o konstrukcji pionowej kratowej lub rurowej. Promieniuje całą swoją powierzchnią.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2006C77-4ED6-4674-B489-39DF98564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82" y="2774121"/>
            <a:ext cx="3537779" cy="353777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C130E5F-DDC0-4DC7-BDB6-F7D1A5DBE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2" y="3124200"/>
            <a:ext cx="3537779" cy="35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312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35EFD-9A49-45EE-B9A5-1E3B3ADA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 </a:t>
            </a:r>
            <a:r>
              <a:rPr 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Yagi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C724E4-6310-4B41-ADA8-78DD1206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Antena </a:t>
            </a:r>
            <a:r>
              <a:rPr lang="pl-PL" b="1" dirty="0" err="1"/>
              <a:t>Yagi</a:t>
            </a:r>
            <a:r>
              <a:rPr lang="pl-PL" b="1" dirty="0"/>
              <a:t>-Uda</a:t>
            </a:r>
            <a:r>
              <a:rPr lang="pl-PL" dirty="0"/>
              <a:t> (w skrócie: </a:t>
            </a:r>
            <a:r>
              <a:rPr lang="pl-PL" dirty="0" err="1"/>
              <a:t>Yagi</a:t>
            </a:r>
            <a:r>
              <a:rPr lang="pl-PL" dirty="0"/>
              <a:t>) – kierunkowa, odbiorcza; służy przede wszystkim do odbioru programów telewizyjnych. Do jej części składowych należą reflektor, dipol pętlowy oraz umieszczone równolegle direktory (elementy bierne).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7F4B6D-2AB4-4F51-81EE-395A5B188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39" y="3384031"/>
            <a:ext cx="4953000" cy="31813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6E3883B-4C94-4020-ABA2-3AF4C086B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65" y="3443991"/>
            <a:ext cx="22860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2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7F9FC0-5B0C-484E-B470-F6DE4B16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>
                <a:solidFill>
                  <a:srgbClr val="002060"/>
                </a:solidFill>
              </a:rPr>
              <a:t>DSSS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F3548-43E5-4B2C-A321-A901266BF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Właściwy jego dobór pozwala na zaszyfrowanie informacji oraz możliwość wykorzystania danego pasma radiowego przez wielu nadawców i odbiorców jednocześnie.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Odbiornik, aby rozkodować i spośród wielu innych wybrać przeznaczone dla niego informacje, musi dysponować układem deszyfrującym z tym samym i jednocześnie zsynchronizowanym ciągiem kodowym co nadawca. </a:t>
            </a:r>
          </a:p>
        </p:txBody>
      </p:sp>
    </p:spTree>
    <p:extLst>
      <p:ext uri="{BB962C8B-B14F-4D97-AF65-F5344CB8AC3E}">
        <p14:creationId xmlns:p14="http://schemas.microsoft.com/office/powerpoint/2010/main" val="41934100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2F4D5B-288D-4009-877C-EE650BE8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 zbiorcze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8853B1-16EB-4C64-A189-6D8FF9609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Antena zbiorcza</a:t>
            </a:r>
            <a:r>
              <a:rPr lang="pl-PL" dirty="0"/>
              <a:t> – odbiorcza RTV. Służy do zasilania wielu odbiorników w obrębie jednego budynku.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4631E6-1133-452E-968E-81167FA6E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17" y="2429770"/>
            <a:ext cx="4063105" cy="406310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67E634-378A-4790-8251-F7015E91F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2803663"/>
            <a:ext cx="6877878" cy="386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642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AD92A2-BDD6-42F7-8892-12E34F95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09" y="290175"/>
            <a:ext cx="10515600" cy="1133892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 satelitarne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0F2665-E010-4DC9-B0E0-E1E48ECC0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30" y="1345857"/>
            <a:ext cx="10515600" cy="249162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Antena satelitarna</a:t>
            </a:r>
            <a:r>
              <a:rPr lang="pl-PL" dirty="0"/>
              <a:t> – służąca do odbioru sygnału RTV nadawanego za pośrednictwem sztucznych satelitów. Cechuje ją paraboliczny reflektor. W ognisku reflektora umieszczony jest konwerter, czyli przetwornik częstotliwości. Wiele anten satelitarnych ma także możliwość automatycznego (za pomocą napędu elektromechanicznego) ustawienia w kierunku wybranego satelity.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B79EA8-4C22-4E9F-9AEF-79FD4FEF7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7" y="3673544"/>
            <a:ext cx="3975652" cy="264784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8AF778C-886D-40DE-98E7-4997D52ED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7" y="4022966"/>
            <a:ext cx="3739813" cy="214174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30E3D49-5000-43AD-BDF8-601C1D496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60" y="3866286"/>
            <a:ext cx="3678657" cy="24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217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95E41-C8C5-49A9-AF62-CEEC17F7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</a:t>
            </a:r>
            <a:r>
              <a:rPr lang="pl-PL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Beverage’a</a:t>
            </a:r>
            <a:endParaRPr lang="pl-PL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9CA4CC-581A-4236-AB80-EF19A42E6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63971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Antena </a:t>
            </a:r>
            <a:r>
              <a:rPr lang="pl-PL" b="1" dirty="0" err="1"/>
              <a:t>Beverage’a</a:t>
            </a:r>
            <a:r>
              <a:rPr lang="pl-PL" dirty="0"/>
              <a:t> (także błędnie </a:t>
            </a:r>
            <a:r>
              <a:rPr lang="pl-PL" dirty="0" err="1"/>
              <a:t>Beverage</a:t>
            </a:r>
            <a:r>
              <a:rPr lang="pl-PL" dirty="0"/>
              <a:t>) – odbiorcza, kierunkowa, falowa. Ma formę poziomego przewodu o długości kilku długości fali. Zawiesza się ją na wysokości kilku metrów. Stosuje się ją najczęściej w zakresie długofalowym.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544C6D-3E43-46D4-844D-366459693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1" y="2862815"/>
            <a:ext cx="5206705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41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C826E9-16A3-4650-A6DA-DE8954E7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</a:t>
            </a:r>
            <a:r>
              <a:rPr 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Adcocka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9C9CE6-F9C8-4753-854D-FA31F7617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Antena </a:t>
            </a:r>
            <a:r>
              <a:rPr lang="pl-PL" b="1" dirty="0" err="1"/>
              <a:t>Adcocka</a:t>
            </a:r>
            <a:r>
              <a:rPr lang="pl-PL" dirty="0"/>
              <a:t> – kierunkowa, odbiorcza. Składa się z kilku (co najmniej dwóch) anten pojedynczych. Są one ze sobą połączone równolegle (przesyłane do odbiornika wypadkowe napięcie wysokiej częstotliwości stanowi funkcję różnicy dróg fal odbieranych przez każdą z anten składowych). Zastosowanie: głównie radiogoniometria (radionamierzanie).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1A57F9-D008-4CEA-8894-2220238F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4" y="3874648"/>
            <a:ext cx="3814730" cy="261822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3F8520-563D-4A07-8AAD-92151DE92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2" y="3874648"/>
            <a:ext cx="3814730" cy="27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13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BB310D-5A3E-491D-9F4B-9DAC7EE0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względu na sposób wykonania anteny dzieli się na: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A321E9-CB80-4B9E-9E3E-445C6B65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671"/>
            <a:ext cx="10515600" cy="4153291"/>
          </a:xfrm>
        </p:spPr>
        <p:txBody>
          <a:bodyPr/>
          <a:lstStyle/>
          <a:p>
            <a:r>
              <a:rPr lang="pl-PL" sz="3600" b="1" dirty="0"/>
              <a:t>dipolowe</a:t>
            </a:r>
          </a:p>
          <a:p>
            <a:r>
              <a:rPr lang="pl-PL" sz="3600" b="1" dirty="0"/>
              <a:t>fraktalne</a:t>
            </a:r>
          </a:p>
          <a:p>
            <a:r>
              <a:rPr lang="pl-PL" sz="3600" b="1" dirty="0"/>
              <a:t>kolinearne</a:t>
            </a:r>
          </a:p>
          <a:p>
            <a:r>
              <a:rPr lang="pl-PL" sz="3600" b="1" dirty="0" err="1"/>
              <a:t>mikropaskowe</a:t>
            </a:r>
            <a:endParaRPr lang="pl-PL" sz="3600" b="1" dirty="0"/>
          </a:p>
          <a:p>
            <a:r>
              <a:rPr lang="pl-PL" sz="3600" b="1" dirty="0"/>
              <a:t>szczelinowe</a:t>
            </a:r>
          </a:p>
          <a:p>
            <a:r>
              <a:rPr lang="pl-PL" sz="3600" b="1" dirty="0"/>
              <a:t>reflektorowe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42696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A9629-C6B5-4AC3-A932-C323196C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względu na kierunkowość anteny dzieli się na: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85BEA5-44E0-4519-AA4F-801D73951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300"/>
            <a:ext cx="10515600" cy="2123523"/>
          </a:xfrm>
        </p:spPr>
        <p:txBody>
          <a:bodyPr/>
          <a:lstStyle/>
          <a:p>
            <a:r>
              <a:rPr lang="pl-PL" sz="4000" b="1" dirty="0"/>
              <a:t>izotropowe (model teoretyczny)</a:t>
            </a:r>
          </a:p>
          <a:p>
            <a:r>
              <a:rPr lang="pl-PL" sz="4000" b="1" dirty="0"/>
              <a:t>dookolne</a:t>
            </a:r>
          </a:p>
          <a:p>
            <a:r>
              <a:rPr lang="pl-PL" sz="4000" b="1" dirty="0"/>
              <a:t>kierunkowe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50485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A761C2-A317-4E0A-A400-064CD094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względu na mechanizm promieniowania anteny dzieli się na: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E092CA-3FFE-4952-8BC2-5C093EA0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160" y="2185389"/>
            <a:ext cx="10515600" cy="2189784"/>
          </a:xfrm>
        </p:spPr>
        <p:txBody>
          <a:bodyPr>
            <a:normAutofit/>
          </a:bodyPr>
          <a:lstStyle/>
          <a:p>
            <a:r>
              <a:rPr lang="pl-PL" sz="4000" b="1" dirty="0"/>
              <a:t>prostoliniowe</a:t>
            </a:r>
          </a:p>
          <a:p>
            <a:r>
              <a:rPr lang="pl-PL" sz="4000" b="1" dirty="0"/>
              <a:t>aperturowe</a:t>
            </a:r>
          </a:p>
          <a:p>
            <a:r>
              <a:rPr lang="pl-PL" sz="4000" b="1" dirty="0"/>
              <a:t>z falą powierzchniową</a:t>
            </a:r>
          </a:p>
        </p:txBody>
      </p:sp>
    </p:spTree>
    <p:extLst>
      <p:ext uri="{BB962C8B-B14F-4D97-AF65-F5344CB8AC3E}">
        <p14:creationId xmlns:p14="http://schemas.microsoft.com/office/powerpoint/2010/main" val="2237879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56D468-0138-4687-BA96-6F165097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58" y="494675"/>
            <a:ext cx="10779177" cy="2188564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</a:rPr>
              <a:t>Ze względu sprzężenie ze składową pola elektromagnetycznego anteny dzieli się na: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E75735-F65B-465C-9009-98FCEEFBD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90" y="3099790"/>
            <a:ext cx="10515600" cy="1325564"/>
          </a:xfrm>
        </p:spPr>
        <p:txBody>
          <a:bodyPr/>
          <a:lstStyle/>
          <a:p>
            <a:r>
              <a:rPr lang="pl-PL" sz="3600" b="1" dirty="0"/>
              <a:t>elektryczne (np. dipolowe)</a:t>
            </a:r>
          </a:p>
          <a:p>
            <a:r>
              <a:rPr lang="pl-PL" sz="3600" b="1" dirty="0"/>
              <a:t>magnetyczne (np. ferrytowe)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67141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34CD74-513D-4A26-9C04-00CE746E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131" y="589978"/>
            <a:ext cx="10515600" cy="734805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Niektóre typy anten: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8B4200B-A2C2-4770-B6E4-E69D992FBEAF}"/>
              </a:ext>
            </a:extLst>
          </p:cNvPr>
          <p:cNvSpPr/>
          <p:nvPr/>
        </p:nvSpPr>
        <p:spPr>
          <a:xfrm>
            <a:off x="838201" y="1714527"/>
            <a:ext cx="10717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3600" b="1" dirty="0"/>
              <a:t> antena dipolowa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600" b="1" dirty="0"/>
              <a:t> antena dwustożkowa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600" b="1" dirty="0"/>
              <a:t> antena ferrytowa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600" b="1" dirty="0"/>
              <a:t> antena logarytmiczno-periodyczna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600" b="1" dirty="0"/>
              <a:t> antena panelowa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600" b="1" dirty="0"/>
              <a:t> antena paraboliczna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600" b="1" dirty="0"/>
              <a:t> antena reflektorowa</a:t>
            </a:r>
          </a:p>
        </p:txBody>
      </p:sp>
    </p:spTree>
    <p:extLst>
      <p:ext uri="{BB962C8B-B14F-4D97-AF65-F5344CB8AC3E}">
        <p14:creationId xmlns:p14="http://schemas.microsoft.com/office/powerpoint/2010/main" val="25229321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64498"/>
            <a:ext cx="10515600" cy="5412465"/>
          </a:xfrm>
        </p:spPr>
        <p:txBody>
          <a:bodyPr/>
          <a:lstStyle/>
          <a:p>
            <a:r>
              <a:rPr lang="pl-PL" sz="3600" b="1" dirty="0"/>
              <a:t> antena rombowa</a:t>
            </a:r>
          </a:p>
          <a:p>
            <a:r>
              <a:rPr lang="pl-PL" sz="3600" b="1" dirty="0"/>
              <a:t> antena satelitarna (paraboliczna i offsetowa)</a:t>
            </a:r>
          </a:p>
          <a:p>
            <a:r>
              <a:rPr lang="pl-PL" sz="3600" b="1" dirty="0"/>
              <a:t> antena sektorowa</a:t>
            </a:r>
          </a:p>
          <a:p>
            <a:r>
              <a:rPr lang="pl-PL" sz="3600" b="1" dirty="0"/>
              <a:t> antena śrubowa (inaczej: </a:t>
            </a:r>
            <a:r>
              <a:rPr lang="pl-PL" sz="3600" b="1" dirty="0" err="1"/>
              <a:t>helikalna</a:t>
            </a:r>
            <a:r>
              <a:rPr lang="pl-PL" sz="3600" b="1" dirty="0"/>
              <a:t>, </a:t>
            </a:r>
            <a:r>
              <a:rPr lang="pl-PL" sz="3600" b="1" dirty="0" err="1"/>
              <a:t>helix</a:t>
            </a:r>
            <a:r>
              <a:rPr lang="pl-PL" sz="3600" b="1" dirty="0"/>
              <a:t>, </a:t>
            </a:r>
            <a:r>
              <a:rPr lang="pl-PL" sz="3600" b="1" dirty="0" err="1"/>
              <a:t>heliax</a:t>
            </a:r>
            <a:r>
              <a:rPr lang="pl-PL" sz="3600" b="1" dirty="0"/>
              <a:t>)</a:t>
            </a:r>
          </a:p>
          <a:p>
            <a:r>
              <a:rPr lang="pl-PL" sz="3600" b="1" dirty="0"/>
              <a:t> antena tubowa</a:t>
            </a:r>
          </a:p>
          <a:p>
            <a:r>
              <a:rPr lang="pl-PL" sz="3600" b="1" dirty="0"/>
              <a:t> antena </a:t>
            </a:r>
            <a:r>
              <a:rPr lang="pl-PL" sz="3600" b="1" i="1" dirty="0" err="1"/>
              <a:t>ground</a:t>
            </a:r>
            <a:r>
              <a:rPr lang="pl-PL" sz="3600" b="1" i="1" dirty="0"/>
              <a:t> </a:t>
            </a:r>
            <a:r>
              <a:rPr lang="pl-PL" sz="3600" b="1" i="1" dirty="0" err="1"/>
              <a:t>plane</a:t>
            </a:r>
            <a:r>
              <a:rPr lang="pl-PL" sz="3600" b="1" dirty="0"/>
              <a:t> (w skrócie: antena GP)</a:t>
            </a:r>
          </a:p>
          <a:p>
            <a:r>
              <a:rPr lang="pl-PL" sz="3600" b="1" dirty="0"/>
              <a:t> antena </a:t>
            </a:r>
            <a:r>
              <a:rPr lang="pl-PL" sz="3600" b="1" dirty="0" err="1"/>
              <a:t>Yagi-Uda</a:t>
            </a:r>
            <a:r>
              <a:rPr lang="pl-PL" sz="3600" b="1" dirty="0"/>
              <a:t> (w skrócie: antena </a:t>
            </a:r>
            <a:r>
              <a:rPr lang="pl-PL" sz="3600" b="1" dirty="0" err="1"/>
              <a:t>Yagi</a:t>
            </a:r>
            <a:r>
              <a:rPr lang="pl-PL" sz="3600" b="1" dirty="0"/>
              <a:t>)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C25C460-088C-4B4A-BC28-B5DFB1CB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129208"/>
            <a:ext cx="8918713" cy="66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914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0885BA-4582-48AE-A1A5-57D08B70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097"/>
            <a:ext cx="10515600" cy="1017103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dipolowa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035A30-E17A-4557-844F-228ADBCFC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617"/>
            <a:ext cx="10515600" cy="29684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Najstarszy rodzaj anteny. </a:t>
            </a:r>
          </a:p>
          <a:p>
            <a:pPr marL="0" indent="0">
              <a:buNone/>
            </a:pPr>
            <a:r>
              <a:rPr lang="pl-PL" dirty="0"/>
              <a:t>Antena dipolowa składa się przeważnie z dwóch symetrycznych ramion zasilanych za pomocą symetrycznej linii transmisyjnej.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dirty="0"/>
              <a:t>Ze względu na słabe parametry (wąskie pasmo pracy, mały zysk kierunkowy) stosuje się je jako elementy składowe bardziej skomplikowanych i rozbudowanych układów antenowych.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A08FE1F-4960-407E-A53D-274C6ADA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70" y="4094917"/>
            <a:ext cx="3254651" cy="26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468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D4117E-E0EB-4387-8A25-E0234396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67886"/>
            <a:ext cx="10515600" cy="3448740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Zalety anten dipolowych:</a:t>
            </a:r>
          </a:p>
          <a:p>
            <a:r>
              <a:rPr lang="pl-PL" dirty="0"/>
              <a:t>prosta budowa</a:t>
            </a:r>
          </a:p>
          <a:p>
            <a:r>
              <a:rPr lang="pl-PL" dirty="0"/>
              <a:t>niskie koszty produkcji</a:t>
            </a:r>
          </a:p>
          <a:p>
            <a:r>
              <a:rPr lang="pl-PL" dirty="0"/>
              <a:t>łatwa adaptacja z innymi rodzajami anten</a:t>
            </a:r>
          </a:p>
          <a:p>
            <a:r>
              <a:rPr lang="pl-PL" dirty="0"/>
              <a:t>możliwość tworzenia dużych układów antenowych, na przykład kilka połączonych odpowiednio z sobą anten </a:t>
            </a:r>
            <a:r>
              <a:rPr lang="pl-PL" dirty="0" err="1"/>
              <a:t>Yagi</a:t>
            </a:r>
            <a:r>
              <a:rPr lang="pl-PL" dirty="0"/>
              <a:t>-Uda</a:t>
            </a:r>
          </a:p>
          <a:p>
            <a:r>
              <a:rPr lang="pl-PL" dirty="0"/>
              <a:t>łatwy dostęp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627E39D-48E8-4907-9226-356B3F499812}"/>
              </a:ext>
            </a:extLst>
          </p:cNvPr>
          <p:cNvSpPr txBox="1"/>
          <p:nvPr/>
        </p:nvSpPr>
        <p:spPr>
          <a:xfrm>
            <a:off x="533400" y="4240695"/>
            <a:ext cx="641829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Wady anten dipolowych:</a:t>
            </a:r>
          </a:p>
          <a:p>
            <a:endParaRPr lang="pl-PL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wąskie pasmo pracy (co może być zaletą)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mały zysk energetyczny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9631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0EA14B-3D76-4692-BC31-489E220B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Antena dwustożkowa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9047E-AFA6-49B1-8D21-A54B3B678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24174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Rodzaj anteny szerokopasmowej, zbudowanej z dwóch przewodników w kształcie stożków. </a:t>
            </a:r>
          </a:p>
          <a:p>
            <a:pPr marL="0" indent="0">
              <a:buNone/>
            </a:pPr>
            <a:r>
              <a:rPr lang="pl-PL" dirty="0"/>
              <a:t>W praktyce stożki mogą być zastąpione przez druty, które tworzą odpowiedni kształt.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DDA385-09EC-410D-8EC4-3B7A20F91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7" y="3705082"/>
            <a:ext cx="2779643" cy="18251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52CAB37-29AB-402C-9443-5D77D34A4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31" y="3168069"/>
            <a:ext cx="3143250" cy="23622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9BAD040-3D60-4C90-B798-7A0636437E91}"/>
              </a:ext>
            </a:extLst>
          </p:cNvPr>
          <p:cNvSpPr/>
          <p:nvPr/>
        </p:nvSpPr>
        <p:spPr>
          <a:xfrm>
            <a:off x="5701126" y="5585555"/>
            <a:ext cx="330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Mikrofalowe anteny dwustożkowe (górna z pasmem 1–18 GHz, dolna: 0,5–3 GHz)</a:t>
            </a:r>
          </a:p>
        </p:txBody>
      </p:sp>
    </p:spTree>
    <p:extLst>
      <p:ext uri="{BB962C8B-B14F-4D97-AF65-F5344CB8AC3E}">
        <p14:creationId xmlns:p14="http://schemas.microsoft.com/office/powerpoint/2010/main" val="12148532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F9D9E-2BDC-41E0-B21C-75A0C25B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ferrytowa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36CB35-15BA-4F60-9AF3-50FEF554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4"/>
            <a:ext cx="10515600" cy="347206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Działa na zasadzie sprzężenia z polem magnetycznym fali elektromagnetycznej. Ma postać cewki nawiniętej na wydłużony rdzeń ferrytowy. Cewka ta może być sprzężona z obwodem rezonansowym odbiornika lub stanowić jego część.</a:t>
            </a:r>
          </a:p>
          <a:p>
            <a:pPr marL="0" indent="0">
              <a:buNone/>
            </a:pPr>
            <a:endParaRPr lang="pl-PL" sz="1050" dirty="0"/>
          </a:p>
          <a:p>
            <a:pPr marL="0" indent="0">
              <a:buNone/>
            </a:pPr>
            <a:r>
              <a:rPr lang="pl-PL" dirty="0"/>
              <a:t>Stosowane są zwykle w zakresie fal długich, średnich i krótkich. Są to anteny kierunkowe, a największa skuteczność mają one, gdy fala pada w kierunku prostopadłym do osi pręta ferrytowego.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D32752-8933-497B-8129-C19985608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35763"/>
            <a:ext cx="2888061" cy="19571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A11211-42E1-421A-8FDF-4C4861BAF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70" y="4535763"/>
            <a:ext cx="6827128" cy="19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717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EE8482-78CC-44EC-AAFF-893EDC91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Antena logarytmiczno-periodyczna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558E41-F545-4850-8572-14C8328A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459995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Jest wieloelementową, kierunkową anteną zaprojektowaną do pracy w szerokim paśmie częstotliwości.</a:t>
            </a:r>
          </a:p>
          <a:p>
            <a:pPr marL="0" indent="0">
              <a:buNone/>
            </a:pPr>
            <a:r>
              <a:rPr lang="pl-PL" dirty="0"/>
              <a:t>LPDA jest anteną o dużym zysku. Spotykane są również bardziej skomplikowane konstrukcje anten logarytmicznych, takie jak </a:t>
            </a:r>
            <a:r>
              <a:rPr lang="pl-PL" dirty="0" err="1"/>
              <a:t>spider-beam</a:t>
            </a:r>
            <a:r>
              <a:rPr lang="pl-PL" dirty="0"/>
              <a:t> oraz </a:t>
            </a:r>
            <a:r>
              <a:rPr lang="pl-PL" dirty="0" err="1"/>
              <a:t>telerana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LPDA składa się z szeregu </a:t>
            </a:r>
            <a:r>
              <a:rPr lang="pl-PL" dirty="0" err="1"/>
              <a:t>półfalowych</a:t>
            </a:r>
            <a:r>
              <a:rPr lang="pl-PL" dirty="0"/>
              <a:t> elementów o stopniowo rosnącej długości, połączonych naprzemianlegle.</a:t>
            </a:r>
          </a:p>
        </p:txBody>
      </p:sp>
    </p:spTree>
    <p:extLst>
      <p:ext uri="{BB962C8B-B14F-4D97-AF65-F5344CB8AC3E}">
        <p14:creationId xmlns:p14="http://schemas.microsoft.com/office/powerpoint/2010/main" val="21110733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873C6-AB52-4214-88C8-283AAC3A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Antena logarytmiczno-periodyczna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E84464-25B2-4C41-B6CD-F7477A1C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18288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Duże zastosowanie znajdują w telewizji naziemnej, ponieważ takie anteny muszą mieć dużą szerokość pasma, aby pokryć pasma telewizyjne o częstotliwościach w przybliżeniu 54-88 i 174–216 MHz w VHF i 470–890 MHz w UHF.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5B680C-BC2F-4B90-9E16-B796801C8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4" y="2690091"/>
            <a:ext cx="2704322" cy="40155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218439-84F8-4C6B-B581-ED1C52E3F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10584"/>
            <a:ext cx="3041066" cy="3348244"/>
          </a:xfrm>
          <a:prstGeom prst="rect">
            <a:avLst/>
          </a:prstGeom>
        </p:spPr>
      </p:pic>
      <p:pic>
        <p:nvPicPr>
          <p:cNvPr id="1026" name="Picture 2" descr="Anteny logarytmiczno-periodyczne praktyczne informacje">
            <a:extLst>
              <a:ext uri="{FF2B5EF4-FFF2-40B4-BE49-F238E27FC236}">
                <a16:creationId xmlns:a16="http://schemas.microsoft.com/office/drawing/2014/main" id="{1E6333CD-27F7-4C5D-A349-1CEC8EEC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66" y="3158381"/>
            <a:ext cx="3379563" cy="19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559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8913BB-37D6-4625-AE53-7DE62E9D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panelowa</a:t>
            </a:r>
            <a:endParaRPr lang="pl-PL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592216-F02B-44FA-837D-D00BE0AE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40"/>
            <a:ext cx="10515600" cy="502402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Najczęściej w hermetycznej obudowie umieszczony jest w tylnej części anteny płaski ekran pozwalający na maksymalne skupienie odbitej fali radiowej. </a:t>
            </a:r>
          </a:p>
          <a:p>
            <a:pPr marL="0" indent="0">
              <a:buNone/>
            </a:pPr>
            <a:r>
              <a:rPr lang="pl-PL" dirty="0"/>
              <a:t>W przedniej części obudowy umieszczony jest dipol lub zespół dipoli, które połączone są z urządzeniem radiowym za pomocą kabla koncentrycznego. </a:t>
            </a:r>
          </a:p>
          <a:p>
            <a:pPr marL="0" indent="0">
              <a:buNone/>
            </a:pPr>
            <a:r>
              <a:rPr lang="pl-PL" dirty="0"/>
              <a:t>Zysk energetyczny anteny panelowej (zależy od jej złożoności oraz dokładności wykonania) osiąga od kilku do kilkunastu </a:t>
            </a:r>
            <a:r>
              <a:rPr lang="pl-PL" dirty="0" err="1"/>
              <a:t>dBi</a:t>
            </a:r>
            <a:r>
              <a:rPr lang="pl-PL" dirty="0"/>
              <a:t>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2F12C1-1F91-42AD-B91B-EC84E4FCE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69" y="4622279"/>
            <a:ext cx="2623931" cy="1971924"/>
          </a:xfrm>
          <a:prstGeom prst="rect">
            <a:avLst/>
          </a:prstGeom>
        </p:spPr>
      </p:pic>
      <p:pic>
        <p:nvPicPr>
          <p:cNvPr id="2050" name="Picture 2" descr="data:image/jpeg;base64,/9j/4AAQSkZJRgABAQAAAQABAAD/2wCEAAkGBxAQEA8PEBAPDw8QEBAQDxANDQ8PDw0NFRIWFhURFRUYHSggGBolGxUVITEhJSkrLi4uFx8zODMsNygtLisBCgoKBQUFDgUFDisZExkrKysrKysrKysrKysrKysrKysrKysrKysrKysrKysrKysrKysrKysrKysrKysrKysrK//AABEIANsA5gMBIgACEQEDEQH/xAAbAAABBQEBAAAAAAAAAAAAAAAAAQIDBAUGB//EAEQQAAIBAgEGCQkGBQMFAAAAAAABAgMRBAUGEiExcSIyQVFhcoGxsgcTIzNCc5GhwSQ0UrPR8BRigpLhFmOiFUO0wsP/xAAUAQEAAAAAAAAAAAAAAAAAAAAA/8QAFBEBAAAAAAAAAAAAAAAAAAAAAP/aAAwDAQACEQMRAD8A9wMnOipo4eT/AJomsYueH3WXWh3geYxyw45Rgr6rSf8AwNvymZVaw+CqRfrIzfwcP1OGx7tlBP8AlfgRr5+1NLJuSn/JXXwqQQFR5ak60dftRO+8nmMdSet/9pv5xPJIetp74956d5L+OvcvviB6SAoAIAoAIAogABXq4uMedjY46PM18GBaAijiYP2vjqJIyT2NPcwFAUAEAUAEAUAEAUAEAUAEAUQAAAADGztX2WfWh4jZMjOtfZam+HiQHh+Vl9vj1f8A1Rbztq3ybk5fhWI+dZfoVssffodT6Dc453wWEXMqv5zAoxXpKPS4+JnpXkw9ZH3MvoedVIWnh9//ANGeh+TJ+lj7qX0A9NAAAAAAAgxVSyJyhj38wMPFzqzlo07aT1tvVGK52OhgMSttWD3Qa+poZMp3c3q28vMtRcm0uW4GM4YiPJGXa0RvHzjqlTkt1n3G3Oat/kyau1gFPLKXtSjvuu8t0ssJ+3F77FBwXMRyw0H7K+AG7DKSfInudiaOOi+dfBnM/wAHHkco7pMPMzXFqS7UmB1ccTB+0u3USRmnsae5o5FVK65Yy33Q5Y6ottO/VaA60DmKeWWtvnI707Fqll6L9qL6yswN0DPo5UjLm7JXL8JJpNa0wFAAAAAAAys6futX+jxI1TMzmX2Wtuj40B4dlpfbodRlTLkvstBc2n+ay9lpfbafUZnZYfoKa5r/AJjAvYqlwqPQ342dt5NPXQ93PuOXxlLXDob7zqPJyrYiC/lqeFgenAAAAAAAZeLev4moZeKWv4gVcG+NvZPcr4P2t7LDAUo1NrLyKVRawGWCwtgsA2wDrBYBolh9hLAMaGSoxe1J9hLYSwFf+EhyK25tF7B4idNWjK622nwv8kI1ga9LKb5Yxe5tGjSqKSTRzMHrN3Jj4Hb9ALYAAAZmcv3Wtuj4kaZm5x/da25eJAeI5b++0+ozLyo/RR7PzGamW/vtPqMycpcT+38yQHU41bDe8nk/tUF0VPCzBrxlUqKlSjpzWuWu0aceeT5DeyBgpYScaunpTjpcloa00+l7egD1ADj/APWkYu0tCXUujUyfnTh6rUW3Tb/HxfiBuACYABl4jb8TUMvEbfiBUwntb33k7IMJ7W995NJgKirPaWkVZ7QGgAAAWAAEsIOBgMYCiMBoMViAENpu5M4nb9DDhtN3JvE7WBaAAADLzmrRjhqkW0nJWin7TTRqGBnNlGHma1FKTm1op2SimmuVsDyTKeFnUxlJwjpLRcb6UUtJ6ktbMytgZ1Zww8EnUlOELKUXovTlpXtssrt8xeylgKs8RGrGOlCCamlJaWtamk9R2+RcOnJ1WlfXwra5Tlrb7/7gJ8nZNhQhoR1tvSqTfGqVOWT+i5Ec7nBlZyk6VN2itUmvafMdRlJy0HGFvOTTjBc8rakul7O04Cpk6vFytGpWppaTqxpWild63r5lflAr+dZPh8a4vaW8Nk3SV9rKuPwMoa7aucD0LMvOS7jQqSvF6oN+zL8O47k8KyNTqS844NJ01fhPlSb2bdkX8j0/ImccpRaxNOUNDg+ejGTp1Gnot9GsDpjLxG34mmjLrbX2gVMJ7W9kzIcL7W9krAeirU2lmJXqLWA0Bs9JbEn2jdOf4PgwHgLHXb6jXpJ2cbLkaYCgLojI6V2mrW6dQDhrGSlNO2gviEJN6pLRfeA4RjrEVTTT4l1z32gSQN3J/E7Wc/RlK+uNlz3udDgFwFvYFgAAAMjOWnHzFR6Dc9F2lGKbg+ds1ynlhfZ63u5dwHhmclSuqkNCr5uOtyhLVKpbmsvqj0DIE08NRls0oKWvU7PZ8rHB53L01HdPuOzyRUth8P7ij4EBl564uSnSjB2cE56m4u+9bNVzjlXcOE3Nzsra+CrKyUrrXbVsOhznqXxH9MfqVsm0YyupJPXygOzfxs3LhKTUmmrR1HZUaKkk2itg6dKMIpRSa5bFqNZAL/AQ/DHp1LWhYZPpL2If2raPVccq4F+OOqpWVSWzoZpOVzA8+bsQIsNtlvZI2RYfbLeyRgPgRVNpJEjqcZgGHV1PoZHKo1t2E2FWqp++VkVSN1JdD+SAfyX5xKc7xtzP4DowtTg+e/6EVHbJdIA9qXOx1bl3DbcJbmwrbJbvqBNWWtW1akRaL0bvkbS1k2Ki76v3qK+pcH4gInrJIuUpJOyVns6F/gibRNhlr7JeFgR3el0XNzBcRdph8vabmC4ke3vAnAAACplb1Fb3cu4tlXKvqK3u59wHh+d3rqO6fcdHkTEXw1B81OMe2PBfcc7nf66jun3EmaWNvSqUntpVJNL+SbbXz0gH5x+tT549xTwWI0WXsvLSUZczt2GJcDp6WUlbaPjlaPOvichUqvZciUeVyfxA7qGU0+VfEnhjL8px2TIyb2XXSesZMzMo+apyqupGq4pzUWrRb121oDnP4vpO2hy9hTq5l0HsqVV/a/oaFrXAqUNsiRjKO2X75ESMByI6vGe8lWwZW4z3gOwi4NXf9WQz2S3PuLGF4tbf9WU6k78FcupgTqXo4Lmv3kMdU96JdiSIp8aL3oB8Vwn0IbU2S7PEiZrayJ7Hvj4kBYxi4b7O5EEY3s3bVKz57c5LjW3N6LRXi7K23nAZPQurJ3trfJcsYXl6s+7/ACRDoVlFPpUkkum36ANjt7TdwnEjuMKkb+G4kdwEgAAAVcqeore7n3ForZT9RW93PwsDw7O/11HdPuOfyRjHSruXs2kpJcsdJa+zadDnf66jun3HJJ8Oe6fiA7HEYmMotXVmtT+pkMJ4SapUpwbkpU4Scb64txTdiXJmCq1JxiotuTSS1XbbskBTxU9CLk1e1tS5W3ZEuT8PKpGMnG176tux2O3o5hYmatKmop21ucV8jp8j5kRp6HnZJqKSUKd9e+QGNmLm3pTVacfRwd9a481sW49JG0qUYRUYpRilZJKySHgIZU/aNYype0BSpPXL98iHtjKe2X75EOYEkXqErvhPeLASvxnvASFdRjNcspfK7IlVjyK7F0FzL4DgGq+17RKqbWranceADVKXLbsEY5iAR+b5232ipW2DxGAg0cIwFpG/Q4sdyMKltN6lxY7l3APAAACvlH1NX3c/CywQY/1VX3c/CwPDc7/XUd0+44+cuFLdPxHYZ4euo7p+E4vEuzn/AFeIDs8Jrw9H3NPwI2c0qf2ij0VIP/mjJyevs9D3FLwI2s1dWIpdaHiQHroAAAAAAGVJ8Y1TKl7QFKD4Uv3yIc2NjxpfvkFYEsQrvhS3iRCtxnvAYAAAAAADEFEYANYojABGAjAko7Tfp8WO5dxgUToIbFuQCgAABDjfVVfdz8LJiHG+qqe7n4WB4Znh66jun4TicY+P2+JHb54+uo7p9xw+O9v+rxAd5ktXw9D3NLwI2M2vvFLrQ8aMvIUL4ak+ahD8tGjmy/T0n/MvlVa+gHr4AAAAAAGTLbI1jIntYFNcaQrYntSACWDFq8ZiREltAQAAAAAABBQ0QGiMe0LCDexN9gEaQ5Uy9h8DJ8bgro2suwwsFyX36wM3C4dtr5vmNgLAAAAABFjPV1OpPwslIsX6up1JdzA8Mzx9dR3T7jh8obKn9Xedxnl66hul3HDZQ2Vd0u8D0nNGGlhIdGHX5b/QlzTd6lLrz+WImS+TGl5zCVf9vDL506n6EGZ74dHrVf8AyJgezAAAAAAAY03wnvZsmDWlarKPT8gK6lwpC3M3KOI81O72MrxyvD8S+IG/BiszMNlSDsrr4mkpJq90ABYdHXsTZPTwc5c0QK9iOrXhG2lKKbdkm1dvmS5TVp5Oj7TbJo4OkmpaEdJbJNJtbnyAct/1aDqwpRTbmqlpPVFOCbtz67WNjJ2ElUpwqTdtOKlZcl+QlWQqCq+eSkp3k+NwbyvfVbpZo0qajFRjqUUktyAhp4KC5LliMUtiS3CgAAAAAjFEAAAAAjxS9HPqS7mSEeI4k+rLuA8Nz2Xp6O6XhOEyhsq7pd53ufeqvQ3PuOCyhsq7pd4HqnkVnfDZRj+GjQ+caxVzP41LrVvz5kvkQfocpr/Yw3diCDM9+q69f86QHtQgAAAAABj5cw0rxrQTejqmkrvR/EbAAc3OhCtFaSUkV/8ATeGltopvoc13M6j+Hhe+hG/VWselbYrbgOfw2a9COtUlHfOb+VzWo5OhHk+CsWwAbCmlsSQ4AAAAAAAAAAAAAAAAAAAAAABtbiy6r7hw2rxZbn3AeIZ/r7RR6r7jz/KGyrul3noflBX2ij1Wee5S2VN0u8D0ryIy9HlJc+Hov4ee/UjzNeql18R+ayLyMVdFY5c+ET+Gn+o/Mt8Gn18R4wPbQEjsQoAAAAAAAAAAAAAAAAAAAAAAAAAAAAAAAIxRGAAAAA2ex7n3DhJbHuA8bz/wzdei1zP6nn+U8DL0mrkf0PZM6aMXUp3Sep/U5bGYaHC4K2MCn5L6UqbxN/awk18y9mXh2o0+viO+5rZq0Ip1LRS9BNdhdzboxUY2S41XuA9EhsW5CiQ2LchwCAKIAAKIAAAAACiAACiAAAAAACgIAogAACgIAogAAAB//9k=">
            <a:extLst>
              <a:ext uri="{FF2B5EF4-FFF2-40B4-BE49-F238E27FC236}">
                <a16:creationId xmlns:a16="http://schemas.microsoft.com/office/drawing/2014/main" id="{828B26CF-795B-49BB-ADF3-E0A6B7D2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61" y="4622279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DEAE405-46BA-423A-B71D-4B4AF6CC3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16925"/>
            <a:ext cx="2077278" cy="20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034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015E49-EA84-4B3C-9173-07EA4466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paraboliczna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314D05-2954-494E-9EE2-79EB7AC2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0515600" cy="469272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Najczęściej używane są do szerokopasmowej kierunkowej transmisji sygnałów. Wykorzystywane do transmisji sygnałów w szeregu wysoko specjalizowanych systemów, są często instalowane w warunkach bardzo narażonych na działania atmosferyczne.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Paraboliczne anteny mikrofalowe najczęściej używane są do szerokopasmowej kierunkowej transmisji sygnałów.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Podstawowymi parametrami są: zysk energetyczny, charakterystyka promieniowania, polaryzacja fali oraz impedancja.</a:t>
            </a:r>
          </a:p>
        </p:txBody>
      </p:sp>
    </p:spTree>
    <p:extLst>
      <p:ext uri="{BB962C8B-B14F-4D97-AF65-F5344CB8AC3E}">
        <p14:creationId xmlns:p14="http://schemas.microsoft.com/office/powerpoint/2010/main" val="3496591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5DFD9A-A307-400A-8789-8CBA8AF9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 paraboliczne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189D3-27F3-470E-9B6D-A6094379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5"/>
            <a:ext cx="10515600" cy="294857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Są odmianą anten kierunkowych, ale współpracują z talerzem oraz dają zysk od 20 do 60 </a:t>
            </a:r>
            <a:r>
              <a:rPr lang="pl-PL" dirty="0" err="1"/>
              <a:t>dBi</a:t>
            </a:r>
            <a:r>
              <a:rPr lang="pl-PL" dirty="0"/>
              <a:t> w zależności od promienia talerza.</a:t>
            </a:r>
          </a:p>
          <a:p>
            <a:pPr marL="0" indent="0">
              <a:buNone/>
            </a:pPr>
            <a:r>
              <a:rPr lang="pl-PL" dirty="0"/>
              <a:t>Skupiają wiązkę fal radiowych.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dirty="0"/>
              <a:t>Anteny paraboliczne mają największy zysk i kierunkowość ze wszystkich rodzajów anten. Ich zastosowanie to głównie połączenia punkt-punkt na dalekie odległości. </a:t>
            </a:r>
          </a:p>
        </p:txBody>
      </p:sp>
      <p:pic>
        <p:nvPicPr>
          <p:cNvPr id="1026" name="Picture 2" descr="data:image/jpeg;base64,/9j/4AAQSkZJRgABAQAAAQABAAD/2wCEAAkGBxITEhUSEhIVFRUVFxcVFRUVFhcVFRcVFRgXFxUVFRUYHSggGBolHRcVITEhJSkrLi4uFx8zODMtNygtLisBCgoKDg0OFxAQGi0dHR8tLS0tLS0tLS0tLS0tLS0tLS0tLS0tLS0tLS0tLS0tLS0tLS0tLS0tLS0tLS0tLS0tLf/AABEIAMIBAwMBIgACEQEDEQH/xAAcAAABBQEBAQAAAAAAAAAAAAAEAAIDBQYBBwj/xABFEAACAQIDBAcDCgMHBAMBAAABAgADEQQhMQUSQVEGEyJhcYGRMqGxBxQjQlJicsHR8DOy4RUkQ4KS0vFjc5OiNFPCF//EABkBAAMBAQEAAAAAAAAAAAAAAAABAgMEBf/EACYRAQEAAgICAQQCAwEAAAAAAAABAhEDMRIhQQQiMlETYTM0gRT/2gAMAwEAAhEDEQA/ANBg9mKRe8KpYRlvaH0qFhYZSZaWU6blS8Vd82HERgw66cYbWpGA0XsSDwjmyqPaFEKpIFzaeadJv4ajnUpj3ieqYnEAo3cp+E8t6SZiiOdan8ZyfVW7xa8U7B1U+kfxlxsgZN5fnKx17beMuNjJ7Xl+c4b0uKnpubUF/GPcrGYfE4pt22QuBe3I8JuunwtRT8Z/keYSugKKeWXqP+Z0cM+1GV9petXnGnEjkYErZSWiM5slO9YjQQariX5+6TsMvP8ASCVRFCNeqx1J9ZPQxhUWsDIFS851Z5SgdiKu8b2tIwIRTpSQU4tgKEMcKRhQpxwpw2Agozoowzqp0UotgIKXdOinCxSjhSi2AfVxdT3Q4Up3qobAIU44U4YKUcKUNgIKc6KcMFKd6qLYBinHdXCxSnerhswnVRQzq4otjTWj5R8d/wBL/R/WIfKRjuVL/Qf9085NR5wVXHE+s13f2HpD/KLjjwpf6D/ukD9OcYdRS8dw/wC6efCo/wCzEKjw8sv2PT0AdNsTo5phWyay2O6cja7WkGJ2kldqARr2rKTzGROY8phwzcZPs9iKikZG9wZGc8vdp43XTd1fbbxlzsUe15fnKDD1b5nU5maLYpyPlOOtYo/lBP0Kfib+RpkMNhg6OCbBaZe/etrZcdbec3PTbZ1WsiCmt7Els88xYWHHjMfh8BiEvYXBUqRlYg6idHFlJhpGU+5nkk6GG4qiA1qibhOfZ0seQ5SBsPxU7w9/pNd7Ro4Z38INXXWTUz8DGYvjCdgsLSuvr8ZMKEI2dRvTHn8TCxQk3IgAoxwow8UI4UJPkegC0Y/qYcKMf1MXkNABRjhRh/UyvxeO3HK7hNrZ58ReEto0f1Ed1MGG1h9g+/8ASOG11+wff+kesgIFGd6mD/2wn2T+/KO/tinyMWsj9J1pR3VQf+2KXI+6dG16Xf7v1hrIehHVRdXI6O0qTEKL3OWg/WHNTk3c7MJuRKt4sf7BAJGWo1gOx7DesSR7r/u0qT1sh/VzslE7J2GZ3Y1hLL5vOjDzXyLSuCzoSWHzeOGHh5DSvFKSYZPpVEsaeGkC0/px++EXkemgoGXux8aFybQ8eXjKehThVMTmvtq1gAtedFNeQ9BKXAY0rYHNfePCXlNwwBBuOcixUrDfKTs7s06wAyJRvPNfz9ZhadQ8J7J0j2d12GqUwLta62zO8uYsBry85i9j/JvjavbqBcOmt6p7Vu6mM/Jis6+C7x0xz9Xago4TfzJGQuSDnbvyy8/6QbF08iRawIzGnd2uJnqOyui+z8Oo62pUruUKsgIWmN72gAnPnvGW+FxmHpC2HwdKmNblQWJ5k2uTNvGo8o832FgKj0UKU3bX2VLcTyEsqmxcSoucNVsMySjLYbyrxGftX8ATwnoB27XPEDwAj6GOrMbM5Nw1vHdJX32kXimy8mCqdH8SoBahUAJABKnMtkoHMk2sO+MfY1dfaoVR403A9bTcU8VWTR2K/Z13fw93d6cpZYfaVQ5h7jyMP4p+x5vLDQsbHI8jkfSLqp64cYWyqIjj7yg+4wWtsPB1daPVnnTO77hl7pN4b8U/N5b1cpNqi1Q+A+E9WxvQXjQqhvu1Mj/qX9BPPulGx6tGr9LTZcgL6qTy3hlfuiwxuOXs7ZelABO2khEVpsSPdi3Y+04YBGUHKNNIcpJFEHdnUh1o8D+U0ZWUmCX6RO8N+U0W5OfkvtWKp2pgjUTdBsb3/oZFg8EUAEuGSN3JMzutHoMKUUJ3YobGgXUxCjC9yO3IvJWgnUzq0YWE7o5acXkegy0pWVF/vPp8BNAqSkqD+9H98BKwvZVoMOkn3ZzDjKEUqRYhVBJOQA1mZoQZpNibKqAdZUbqqfHe1PgvDxPoY/C4ShhUFaqVq1GF0VSGUciDx/F6c5U7R2pUrNdzlwUaCdOHD85M8s9dLzFdIadPs4dLni7a/v8AdpSYnGVKpvUcnuvl6QRBCaVKdMkk1GW7SpjlCaaTtOnCKawBU6cNwa2dTyYH0MjppCEWIEKNjbll6ZRCgV7Si41K8+9eR+Mmo4lKpZ6bBlLtmL/aOWcKRIEbh7MLj993jDKaQc4cg7ya8V4N+h74dhWDC48CNCDxBHAxg6mkl+bqwIZVYNkwIBDDk19fOSIklRIGwPST5NqVQF8KRSfXqzc0j4cU8rjuE8y2lsyrQc06yFGHA8RzBGTDvE+k0WV23uj1HE0ylVN4cCMmU80PA+48YrDj5xKxpWaXpX0Yq4N+12qbHsVAMj91h9Vu7jw7s+RJNBuxbsniygEuFHbpf5h7jNCBKKkO1RP37eoaaELOXl7XiiIjSsmKxpEzUhInY+05AObkfuR+7HBZKke7HKsk3Y4LAGBJnrXxTef5TTWmcoi+Kfxb+aXh8itPhaZNlAJJsABqSdBNTSNPBUyxG9XbLMEAdy31XvGpEb0dwi0KJxVUZ2+jHccr+J+HjM9jsW1Vy7HM+4d06OHj191ZZ5fBmIrs7FnNyZxFiRbwmmk6GZUkhSCNppCUWIO00hVNJHTWE01gD0EpulNWkBSp1qjJTqMQ26QN6w9liTkueZ00l+FsBlcn2V0vwuTwXv8AIXMgbYVByWq00qOwszMo0yIVR9VRYWGo5kkkgZWomAwhWvRqujgrdAWbrUJsRY5EWvmDa83uzMSlWmtSmbo4upsRl4HMSp2R0ToUWc7ocNkquoIpob3Rb633jcnWGjYYpN1mG7BObUgbU37wuit5WPcc4guaaRPQIO+ntcRoHA4dx5GN2bihUBGjLkykWIPeJYokcpGYZwwuP0II1BHAwlFg1XDlT1iDP6y/bH5MOB8j3GYZwwDKcj+yCOB7oz2kRYTTSMRJPSygcqr27senWpMrpvow7Sc+8ciOBnz70o2A+Fq7pDbjjeplgA27xVrXG+uht48Z9QokyHTro0uIpMhyv2kb7FQaHw4HuMmm+c1UmOIhWKoNTdkcWZSVYciMjBzJNLR/wj/1VHr/AMzS2maA7KnlVT4rNmuz3IvpkCPSc3L2vEARGkS0Gy24mSf2WvEzLatKW0Uvxs6nyij2PFSgRyrLFdmfejxsz70natKwCPUSwXZnfHf2YftRbGlfaVnRXZhr7QNM+zdnf8AbP1yHiwmop7KP2vdC+h+BGH6/EbhO+Sga4sqUhe+Zv2na2V/YGk14dW6LL1NndLsdvOKK5KmoGl/6aTPhZLVcsxY6kkztJJ3OU6kkIRZxFhCLA3UWTU1jVWFUkgDqaQoIVF7BmtcKchY6M54DkNT3DOO3NzLLf5EXCfiB1b7ug4/ZL6S+JvmSTcknUknU98DPppxJuTqTqeHDIeAyAyGUKprG06cJp04JPppCESKmknRIEFrYEsSwIVx7DjW3Jx9YXvl3zmytp7x6uqvV1QSN36rka9W3HKx3TnYg5ixNoqwXaOzFqi9hvZa3swGYDWzBBzDDNTpxBRj1EgqUShNRBcH20H1h9pR9oe8eUrcJtRqLCniCQv1ajW3h/wBwjJl0+kXu3gp10tMCPY0Zh3DAMpuDmCOIhAWAOvVMXH8Nj2x9gn64+6ePrzlmkDiSkYsTRDqVPH4xLJLxKjwb5VNiblRcQBbeO5U/GPZPmBb/ACiefkT6D+UTZPXUKqAZshZfxp2l94HrPnnezGfuisAgj6Ink6fET0807KnfTQ+qAzzJv4FXuKn3z1PFKQtHvo0z6r/xOTm7jbjDERhkhEY0yWbFHiKAUnRra7YmmzlAtm3bA30AN7275ciZT5Ph/dj/ANxvgk1kOSaysgx6dURyxoEkAzEhSWkM4TtAdXglXTeAv4veofeYPShvS1bUlHJregtOn6busubpkN2T0qcbuQmks7XOSJCAsaqwvD4csbAd/AAAakk5ADmcogbQpEkAAknIAZkk6ACWFI9X7Ju/FhmE7kPF/vaDhc5qzeCjdpnXJn0LDiqXzVO/Vu4XB7TGdu6+mVtNdPKLs+nUSGUacjpJDKSRls9FhNNYymsKpJBJyLJ0WJFk6LAEokyrG7skSIG1sKjqUdVdTqrAMPQwD5nUwwvhgalIa4dmJZRzoOf5DlytobaxsbC54C9rnlfhJkED2F2btGlXTepm/BlIsynirqdDFhj1TCkfYb+GeXE0z+XdlwkeL2Xep19IhK1rE/UqD7NUDX8Wo8rSLBbSp4oPSYGnVTKpSY9tGGjKfrLoQwy08Iopc3jwYDgsQTdX9tMm7/suO4/qOELBjNV9JXVaXWMbBTmbE5HLQZ8p8ydI6IpYmtTNwFqOB4XNreVp9R7X/hHxE+ZPlFBG0MQLZbyn1pofiYqAmz1vRxIH2Br5z2bpIgD0wNOpTL1njWwblK4/6f6z2bpEM6B54emfcZxc35Rtx9KiNIkhEawma3AIot2KAZT5Px/df87/AJCagTM9Ah/dF/E/xmnEfJ+VPHqHASRRI1EkAmZpacsOkHbw6Pz3G8mW/wCcrkMO2S4r7Pp21FPd86eQH+kKfOdX03dZc3TOBYRTWNCwvD0hbebJdBb2mI1Cj0udBccwD2Od3DUL3JICj2mOgvppmSeAGZhT1LjdUFUyJB9piNC9svBRkO89qRMxJGgA9lRot9fEnixzPcAAJVWA2dTWFIuUjpCF00gWyRIZTWRIkJpiBJKawqjlIaYhCCBH00zvCVEjSTU4B20eixWj1iCRBJFkYaSCBnSs2psWnWZanaSqnsVqZ3ai9xOjL3G41lleKGjZrGbTeg6detmHZWqo+irKdUYf4dTiFORIyOdhpKVQMAQbg5g9x0lT0nrquHfeUOG7G6wupvzHdr5TMbP2i2DqKhZmo2vVNr7jEAEk67ouo3u435xHtstsN9H5ifM/T6oGx+JNx7YHH6qqPyn0Zt3EjdGeVt6/C1tZ857RrVHqvU317Ts2uqsSQpF8/j6C05XS8fYLY+KVN8H667uXPvntG2jdMKeeGo/yzxtKdQfXXuuScvsnPMeMv8B0grgqtWohpIN1UGW6Pukkny0nNy4+VljTGyNgxjCYBT23h2FxWp+G8L+kcdq0vtr5G8y1f0vcHxQIbVo/bHv/AEihqjcU3QdbYRAebn/2M0Syg2RhqtEWszLyY3t4cpoKZyH7tDO7tqp0kSSARiCW2H2FiGFxRe3fYH0JBkat6NXCVXydY3ed8MWYbvV4hAptvWUJURuYI6s2+6Zd16DI266lWHBhYzzHC4itSrh6LbtTq13WuDa62OWd7i4z5zfg9Woz9x6bjsMtOo17G+aoDmb8XI9lfedBxKjEkm5zOnIADRVHAC5y7zxJMJwmFephqbhEXs71gzM1z7W8xvvNe9ySTfjBlbnl4/rpO6OWiEEIpiQ0oRTECSosLpSGmIRTWIk6LJ6YjKYkxQm26QMxqL5cRa4gSVFk1NYlEkQQB6rJkE4iyVBGDgI60a6XFgSveLX94MkgDhHRshrYlVyJzOgGbHwUZmBpwZHXxCpqczoBmx8FGZkIao2g6sczYv5LovnfwktDDKuYFydWJux8SfhpAAcZgDiABVuiA3CKe0fxnTyHrB8LsVKN+0W6wlWOhCsrCwPjbOXtpU9JK7rRIpANUyKqW3QSpBsWsbA2texipx5x04rfNFc0HC0qzdWKJHZUkElqWeWQa62tn5Hzc7VqH6w9BCflC6SPVxJpgqy0rqLX3d769s8+V+6ZJse/Mekmri5xW0alvbPrGYFmdXJYm1hmZRviGOpnExLr7LEX1sSL+UWjXBbuHoDEta2gA8AB8JS/OX+0Z354/P3CPQXnz9/tH1P6xSj+eN3TkWj29TqbctUSl1Lg1PZLMgFufZY287Xl3TYkZi3de+XpMngcDWqUzX3UZQFCtvFXthyd3cyIzN9db8Jrdjtv0UqMQS43gVuAAdBmdRznLlx/p0b1FxgSKdPfA+la4UmwCDLtLfViLjumu2ftmnamantqvasgPa8QMs55zXw2Kr3BxVVmROyqsFUKouRzJ3VuTlc85F80VCo3ncvRR33mbJ2ZwbEEcFEeMuJXVXG2sRiqvVm4cqGZ2JHtVDc0xb6iaDxMwi9GcSKituKOwoI3xcsupA1tL3amHABKFhu52DseZvmdc5iMFtuuz9qq9gBx9/v98cxy90bx6eodFWq0b06g+jOYN77jfof6yz2lgbHfUZcRPOsHUrVAVSs4B9oXJuMyb56a+s3ewNpFUWlWYNbsq59wb9Zrx5/FZcmHzES4ccMvD9NJOiuNLHxyPqP0h2JwVs104jlIUWbsCp1CNVby7Xwz90Jp4hOLAdx7J9DGpCUF4EmpEHQwqnAhhk4ovoJMmFTkR4Mw+BgQ5JKsETCrzf8A8j/7pKuFXm//AJKn+6IDlM61ZV9pgPEgfGCrhKfFb/iJb4mT0sOi+yijwUD4QJ1cYnC7fhUsPUC3vjutqH2adu92HwW/xEkEeIGh6hj7dQ+CDcHrct75LRoKvsqBfXmfE6mPnQYB0TonJHWrhBcmBnYisFFzPK/lS6Y/N6RRG+nqghfuLoW/SW/TrplTwtMs5u5/h0wcyeZ7p887Z2pUxFVqtVrsx9BwAiVIGZrmMMQnTBZk5HkTlogZOGPtOEQCOKKKMPW8LtOutNaaUqSKigAuztoLXIVQP/aDbE2uKKtSqOvYclSt90q/asvcCTlLRMKhOYv4gH4iwk/zZOPwW38uc5vJ1+CfohtRKmPo7puSagOoFuqc2IIz0jNs4rtU91bk0EBsRlZn5nvkmBqdTUWpTsCt7dlfrAqcgORMi3TawqEeCrb+sm0vFX42vVb2VAyF7sBnbuveZKnsR6Zuzot+ZtN8tI/bOf3Rf+kDxeyabsSxueeeXvhMtC4A9g7iU6zB94hVBA0G8HzvbukVDatEE3rZHQBXNjxztLKjsmkqOqkgVAA1iN42va1wbamQU+jeHGVifF9P9IELYPGrTY/TaklkeoWXQEq115Z2zHdNjhgtVFdWUki909kmYJdhYb/618yzX9TDtnJ1P8Emn3DNfArfOaY80nqs8uG3prjTI1Elpypw3SRPZrru/fFyh8eK+eXfLmiyON5GBB0Km4m8yl6c2WNnaVGk6yALJVlIELJlgymSq0AJWSBoOGkgaAT706GkQMTVANSBAxAMdeV749Rpn8JkOlfTWnhypavTCgnrKSgvUYW7IUhgEN7e1rANriceq5DM+6ea9N/lEpYe6Iwq1tLDNU8e/unnvSr5SsRiLpQ+hpnLI9th3tw8B75huszuc88+clcxWfSbHVKuIdqjljlqeYBylSTCdqV1eqzJfdNtddAD74JCdKTLHxqSSIIyJy0eZyANtOER04YBBFFFGHt+9lr7vgJwG5y/r/SUNDa2+bb19ADxOWeUOFU6k5ehnJuOyZRZd2XgD8Y9Rca37ybDylYcYo1IA5XnPnqnivcLiK09rBm/5vr4R6OePkP1gPzpeLqTwzkqY0DSxPExWjYpz439wnadItppzPGBVcYvnqbmcG010LIAOFwPLWL2NwaVsdL20t/WSi6jIgX8IB/a1I61FHnf4RJtOhmS9+Qz05wHkNeqDlbzveAYqp1KtVQujcDTO7drEksNCABfMcI3+16QuQde79T+7yvxu01dHsWuUYaC12GXHThHj6RnqrDZ/T3EqBvotQE2ufo2ytmSLg68poMF08ospZqdVAubEAOAOZ3Te3lPLmpVeq9nQsdPq2GcjwOPamlZAjN1qbosDlY3zy019Z0zOuW4x7Lh+meCYXGJpgfeun8wEPp9I8MfZxNBhzFRf1nkPQjE7pprmD1oNu4sPdNV8p20QyV6W6g3aoW4Wzdl+flF/LfLReE03DdIqA/xqP8A5F/WC1+mWEXXFUR4OpPoDPEugVYLjQSFICvk4DL7J4GeoHawAypUvJB7rR58njdCccojG/KVgl/xy/cin4mwlBj/AJTr/wAGgTyao3/5W/xludqbwIKoAcrAe66wHF9WR/CpnL6wufK8z/mqvCMVtjpfja1wapVT9Wn2B6jM+sy2JVmBABJ15k85s9o7PZBvKq2JNhYkjkdc4CrU7ZqoJ14iVOQaZD5lVP1D55H0MRwNQGxW3jYTbbGwArVlVEuQbAAcTp+fpPZtqbLpUcGuHNNGG72gwDdo5u2YyPtEH7onPy/WTjymOtrx49vlyrTKmxjJ6h//AD5q++aiNh2uxQgo6gXyVlDb2WmvCefbZ2PWwtQ0qy2I0IzVh9pTxH7Np145zJGkCR8YkeZROGNM6Y0wBR7UiMyMoyabZlJSoDX0GW6Dw43Ik5ZeJyM1uj7PvtOT6AwHQXA9VT38JSLbi7xNwSbC5IEU5/8A14f208L/AE8Vw5zPl+U6ahvqdOcUU1jMThibHxk4Y84ooVcJXPMzqmKKIfJgJki6RRQpQ9BlC6Ci2n7yiikZdLxD1Pa846vVYAWJGvExRR/oJ6DndXM8fyjcNUN2zOV7Z6dm+XLOKKYX8mWX+SLfZldutQbzZsL5nPxhfyj64j/vH+cxRTTD8mmbDdEv/lf5X/Kej0hFFNOXtE6OpRzDOKKZGrsYOwfCeebXQLiKgUAANoBYaDlFFNuJOT0T5GxfFJfPNtc/qGehdOD2D+EfzD9T6xRTyvqP9l1cXX/E+PUX04iYf5ScOh2fUJRSV3SpIF1O9a4PA2ynYp34dxhXigjzFFOxmbIqsUUAYs12y9B4CKKZ8vR49voSh7I8BFFFPGdL/9k=">
            <a:extLst>
              <a:ext uri="{FF2B5EF4-FFF2-40B4-BE49-F238E27FC236}">
                <a16:creationId xmlns:a16="http://schemas.microsoft.com/office/drawing/2014/main" id="{4F1FB8AB-FBAE-4E01-963C-C1AAF648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50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3134256-B90A-4B27-BC90-6259F2523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91" y="4194282"/>
            <a:ext cx="2803248" cy="24970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2F24EC-EA58-47C3-AEC8-0CD9A05B5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3" y="3854942"/>
            <a:ext cx="1963392" cy="28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193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A8B56E-02BB-4DB0-9818-786BFDA8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28" y="350135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 paraboliczne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ED6EFDC-5883-4581-84BB-1A8339DB5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56" y="276894"/>
            <a:ext cx="5027818" cy="24613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8957A31-F4AA-488B-8184-A6E1C21A1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1" y="4537233"/>
            <a:ext cx="5681535" cy="174707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5997DB5-87FE-4264-8C3F-182B4333A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2" y="1674123"/>
            <a:ext cx="4091609" cy="249488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47519D8-AF3F-4487-AD3F-7556CED89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13" y="2933412"/>
            <a:ext cx="4190446" cy="34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EA435C-5C43-4807-9500-39700087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FHSS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38A78D-2B13-41A9-B038-A0DFFD06D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FHSS</a:t>
            </a:r>
            <a:r>
              <a:rPr lang="pl-PL" dirty="0"/>
              <a:t> (ang. </a:t>
            </a:r>
            <a:r>
              <a:rPr lang="pl-PL" i="1" dirty="0" err="1"/>
              <a:t>Frequency-Hopping</a:t>
            </a:r>
            <a:r>
              <a:rPr lang="pl-PL" i="1" dirty="0"/>
              <a:t> </a:t>
            </a:r>
            <a:r>
              <a:rPr lang="pl-PL" i="1" dirty="0" err="1"/>
              <a:t>Spread</a:t>
            </a:r>
            <a:r>
              <a:rPr lang="pl-PL" i="1" dirty="0"/>
              <a:t> Spectrum</a:t>
            </a:r>
            <a:r>
              <a:rPr lang="pl-PL" dirty="0"/>
              <a:t>) – metoda rozpraszania widma w systemach szerokopasmowych. </a:t>
            </a:r>
          </a:p>
          <a:p>
            <a:pPr marL="0" indent="0">
              <a:buNone/>
            </a:pPr>
            <a:r>
              <a:rPr lang="pl-PL" dirty="0"/>
              <a:t>W tłumaczeniu wprost jest to „skakanie” sygnału po częstotliwościach w kolejnych odstępach czasu, w dostępnym widmie (paśmie). </a:t>
            </a:r>
          </a:p>
        </p:txBody>
      </p:sp>
    </p:spTree>
    <p:extLst>
      <p:ext uri="{BB962C8B-B14F-4D97-AF65-F5344CB8AC3E}">
        <p14:creationId xmlns:p14="http://schemas.microsoft.com/office/powerpoint/2010/main" val="37745192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7D85D-94F1-40A5-B721-4B3C5B4F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Anteny paraboliczne - typy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258AD3-D5DE-47CB-ADA9-577B576A7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5125"/>
            <a:ext cx="2916307" cy="624354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CD7CE89-8F7E-4755-9A83-58A6EDAD8D82}"/>
              </a:ext>
            </a:extLst>
          </p:cNvPr>
          <p:cNvSpPr txBox="1"/>
          <p:nvPr/>
        </p:nvSpPr>
        <p:spPr>
          <a:xfrm>
            <a:off x="838200" y="1618837"/>
            <a:ext cx="657390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b="1" dirty="0">
                <a:solidFill>
                  <a:srgbClr val="002060"/>
                </a:solidFill>
              </a:rPr>
              <a:t>offsetowe </a:t>
            </a:r>
            <a:r>
              <a:rPr lang="pl-PL" sz="2600" dirty="0"/>
              <a:t>(nie skierowane bezpośrednio na obiekt)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b="1" dirty="0">
                <a:solidFill>
                  <a:srgbClr val="002060"/>
                </a:solidFill>
              </a:rPr>
              <a:t>paraboliczne </a:t>
            </a:r>
            <a:r>
              <a:rPr lang="pl-PL" sz="2600" dirty="0"/>
              <a:t>– starszy typ anten, skierowanych wprost na satelitę,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/>
              <a:t>w układzie </a:t>
            </a:r>
            <a:r>
              <a:rPr lang="pl-PL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Cassegraina</a:t>
            </a:r>
            <a:r>
              <a:rPr lang="pl-PL" sz="2600" dirty="0"/>
              <a:t> (naśladujące przypisywaną mu konstrukcję teleskopu zwierciadlanego)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/>
              <a:t>w układzie </a:t>
            </a:r>
            <a:r>
              <a:rPr lang="pl-PL" sz="2600" b="1" dirty="0">
                <a:solidFill>
                  <a:srgbClr val="002060"/>
                </a:solidFill>
              </a:rPr>
              <a:t>Gregory’ego</a:t>
            </a:r>
            <a:r>
              <a:rPr lang="pl-PL" sz="2600" dirty="0"/>
              <a:t> – podobnie, jak w układzie </a:t>
            </a:r>
            <a:r>
              <a:rPr lang="pl-PL" sz="2600" dirty="0" err="1"/>
              <a:t>Cassegraina</a:t>
            </a:r>
            <a:r>
              <a:rPr lang="pl-PL" sz="2600" dirty="0"/>
              <a:t>, antena wykorzystująca dwukrotne odbicie (dwureflektorowa).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płaskie</a:t>
            </a:r>
            <a:r>
              <a:rPr lang="pl-PL" sz="26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669855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27767C-C879-41AF-883C-8407B77E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reflektorowa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031C51-7FB2-448C-B22C-1931D2CC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799"/>
            <a:ext cx="10515600" cy="528195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Składa się z dwóch podstawowych elementów: </a:t>
            </a:r>
          </a:p>
          <a:p>
            <a:pPr marL="0" indent="0">
              <a:buNone/>
            </a:pPr>
            <a:endParaRPr lang="pl-PL" sz="1100" dirty="0"/>
          </a:p>
          <a:p>
            <a:r>
              <a:rPr lang="pl-PL" dirty="0"/>
              <a:t>reflektora, który stanowi powierzchnię odbijającą dla fal elektromagnetycznych,</a:t>
            </a:r>
          </a:p>
          <a:p>
            <a:r>
              <a:rPr lang="pl-PL" dirty="0"/>
              <a:t>źródła oświetlającego (promiennika), który w odpowiedni sposób oświetla reflektor.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B21026-1BA1-48EC-B76E-92EB756A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546" y="3507063"/>
            <a:ext cx="4086549" cy="30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066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6BA548-9A8A-4039-98FB-251BF4D0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rombowa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F6EF35-25DD-499E-A2D8-7D8914FDC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Szerokopasmowa antena kierunkowa.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8057BF-94C3-463C-820B-698BBE0F8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22" y="365125"/>
            <a:ext cx="4594778" cy="336950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1B1B5EE-E86B-49EF-9F04-18F0491F1383}"/>
              </a:ext>
            </a:extLst>
          </p:cNvPr>
          <p:cNvSpPr/>
          <p:nvPr/>
        </p:nvSpPr>
        <p:spPr>
          <a:xfrm>
            <a:off x="838200" y="225099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/>
              <a:t>Nazywana jest rombową ze względu na swój czworoboczny kształt – typowo każdy bok ma długość znacznie większą od długości fali.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CCD54E1-D170-4474-A36C-95EB342F2830}"/>
              </a:ext>
            </a:extLst>
          </p:cNvPr>
          <p:cNvSpPr/>
          <p:nvPr/>
        </p:nvSpPr>
        <p:spPr>
          <a:xfrm>
            <a:off x="838200" y="4355631"/>
            <a:ext cx="10515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Odpowiednia kombinacja rozmiaru anteny, wysokości zawieszenia i częstotliwości pracy pozwala używać anten tego typu w komunikacji punkt-punkt na bardzo duże odległości. </a:t>
            </a:r>
          </a:p>
        </p:txBody>
      </p:sp>
    </p:spTree>
    <p:extLst>
      <p:ext uri="{BB962C8B-B14F-4D97-AF65-F5344CB8AC3E}">
        <p14:creationId xmlns:p14="http://schemas.microsoft.com/office/powerpoint/2010/main" val="36762703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2F671-9E38-4D1C-B12D-7B55B952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Antena sektorowa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9E1C7B-F305-49B0-8475-772046C1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10" y="1652611"/>
            <a:ext cx="10515600" cy="471922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Cechuje się szerokim kątem połowy mocy w płaszczyźnie głównej promieniowania (poziomej – H ang. </a:t>
            </a:r>
            <a:r>
              <a:rPr lang="pl-PL" i="1" dirty="0" err="1"/>
              <a:t>horizontal</a:t>
            </a:r>
            <a:r>
              <a:rPr lang="pl-PL" dirty="0"/>
              <a:t>) i wąskim kątem połowy mocy w płaszczyźnie prostopadłej (pionowej – V ang. </a:t>
            </a:r>
            <a:r>
              <a:rPr lang="pl-PL" i="1" dirty="0" err="1"/>
              <a:t>vertical</a:t>
            </a:r>
            <a:r>
              <a:rPr lang="pl-PL" dirty="0"/>
              <a:t>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Anteny te dzieli się na anteny 45-, 60-, 90-, 120- oraz 180-stopniowe.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Stosowanie anten sektorowych wynika z konieczności poprawy efektywności wykorzystania widma dzięki ograniczeniu poziomu pola zakłócającego, co powoduje zmniejszenie odległości koordynacyjnej.</a:t>
            </a:r>
          </a:p>
        </p:txBody>
      </p:sp>
    </p:spTree>
    <p:extLst>
      <p:ext uri="{BB962C8B-B14F-4D97-AF65-F5344CB8AC3E}">
        <p14:creationId xmlns:p14="http://schemas.microsoft.com/office/powerpoint/2010/main" val="42856949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8120E8-928A-4AC9-B3B6-41B4A29F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sektorowa</a:t>
            </a:r>
            <a:endParaRPr lang="pl-P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ata:image/jpeg;base64,/9j/4AAQSkZJRgABAQAAAQABAAD/2wCEAAkGBw8QEBAPDw0PDw8QEBAOEA0NDw8NDw8PFREWFhURFRUYHSggGBolGxUVITEhJSkrLi4uFx8zODMsNygtLisBCgoKBQUFDgUFDisZExkrKysrKysrKysrKysrKysrKysrKysrKysrKysrKysrKysrKysrKysrKysrKysrKysrK//AABEIATEApQMBIgACEQEDEQH/xAAcAAEAAwADAQEAAAAAAAAAAAAAAwQFAgYHCAH/xABHEAACAQEDBwgFCQYFBQAAAAAAAQIDBAURBiExMnGBsQcSM0FRcnOyEyIjNMEkQmGCkaGz0fAlYmOio8MUFUN0wiZUg5Lh/8QAFAEBAAAAAAAAAAAAAAAAAAAAAP/EABQRAQAAAAAAAAAAAAAAAAAAAAD/2gAMAwEAAhEDEQA/APcQAAAAAAAAAABxnNJYt4JFd2xdSYFoEEbVF9pzVePaBIDiprtRyAAAAAAAAAAAAAAAAAAAAAAMu/qzjGO1v7EZtCtJwT63gXMp36kNsuBn2XUWxfAC3Z67eOOGYnVT6CrY/nbSwBIpr6eJLSrNZ8cV1p9RXRJDV3gakXisT9IrPqolAAAAAAAAAAAAAAAAAAADDyn1YfW4FKydGtiLuU7zQ+twKNkfs9y4AT2N620splaw/OLKA/Celo3kRJT0PaBoWfVRKR2fVWwkAAAAAAAAAAAAAAAAAAADCyoeaGyXwKNl6NbEXMqtWGyXwKVk6NbEBYsHztpaRVsHzi0gP0kg828jOcNG9AaVn1USEVm1V+uslAAAAAAAAAAAAAAAAAAADAyq0Q2S+BRsr9mu6i9lVohsl8ChZujWxcALNg+cWyrYFrFpAcsDlHRvRxOUNG8DRs2qt5KRWbVW8lAAAAAAAAAAAAAAAAAAADr+VeiGyXwKNn6NbEXsq9ENkvgUaD9mtiAtXf8AO2lpFO73pLoH6jlHRvOByjof66gNKzaq38SUhsuqt5MAAAAAAAAAAAAAAAdUy6yoqWGwVbXRpwnUjVhRjCo3zW5VFFt4dixZVuPLKrWsU7XUo0+dCyTtXo4OSTcIc5wxfEDuoMrJi+VbrLStUYOmqsIz5jak44xTwxWnSaoHXsrNEO7IoUOjWxF7K15obJfAo0X7NbEBau7rLeJSu55mW0wOeJzjqvaRHOGh7QNOy6q3kxDZNREwAAAAAAAAAAAAD8loA805XJtXTHmx5zla6fqrrWMm+BWyfjD/AC20Qzpq7ayeCbfQZyLlkm/8BYUs2Nr6s2iEvzJrlm5Xdas+f/AWiKej/SaQHZeSiSd1WXCXOShGOPXmhFfA7edH5IebG7aFL59OnT9IuyTTec7larXTpRc6tSFOC0zqSUYrewMHK56myXwKVHo1sRHet9We2R59nn6SFOUqTnhgnJJN4dqzo5Un7NbFwAtXfoZaRUu95ntLYHLE503me0iJKeh7gNWy6qJiGyai3kwAAAAAAAAAAADjPQ9jORxqaHsfADyHlql8ku//AHE83VqE2TUsbstb7LHaPwv/AKVeWd4Wa71/Fqv7IIZJT/ZFua/7W0L+ivzAyLiyjtFgtNVUea41LFZMYzxcYy9phJLtOvZVXzabXVjK0Vp1M+aLeEI7IrMjnaar9NUa0qy2SOfPn9f8zOvJevED0XIdfI5+NP8ADgdwp9Gti4HTsiH8jn40vw4HcIdGti4AXLv0PaWsSpd+h7S1iByOcOvcR4klLQwNWx6i2viTkFi1FtfEnAAAAAAAAAAAAVbZa4QUk5etzXhFZ5PHMsxaMnKK66FejV9LTxfo5etGUqc1m6pRaaA815VLDVtNCyuLp0o0ZVOe7TVp0IpyiksG3nK2Tea77RQhVs1WVSnVpShTrxkpc6mopKosVB4p52mjB5XLos1lhY3QpyhKqqzm3WrVHLm83DWk9GLK125N2Od2Wi1SoVnWhSqS9NCu+bT5sItScG/WWL0JMCrXV6U6k1/k9GvioQdT0dorKSisFhOE1itJn3jarYlz61x06aWOE+ZboLH6MamBFYrbSj7OrXvGnzIx5tOi6XMUeb18+SefTmI7ZbbK8ytd5tvRGdKzOOzH0gHpeRD+SVM2HyieC/8AHA7jDo1sR0bk9rOdiqTaccbTUzPs5kMDvEejWxAW7v0PaWipd7zPaWwOSOcND3EWJLS0PcBrWDU3viWCtYNTeyyAAAAAAAAAAAAq3n0NXw5cC0V7w6Kp3JcAPBuXCp6tgX7lZ/fAuXSsLity7aFRfdTM7ltzuwrspVvNEvXZL9hWx9tKa+10wOqWeClWrJrRTpr7KDMy8oLnxWCNSyPCrWeGOPok8+GmjgZt4dIgPRsg1hYp+PPyQO6ro47FwOmZD+4vx6nkgdyXRx2LgBau/Q9pcKdgenaWgORLS0PcQ4klN5nuA17u1N7LRVu3U3stAAAAAAAAAAAAK94v2NXuS4Fgq3n0NXw58APAuWh+1sK7aVV/zQJrJVayftUsPmT+xVaaKXLLL29j+ihVf88SahmyctGfTTl+NTA7Xk/yX+mpwtM7a4+np06no4UseanTisMWzXjyP2Fy51S0Wib7E4QX3I7lktHCxWRdlnpeRGoB5/eVw2ewQjRs6koPnVHz5Ob5zwWnYkSp+zjsXAvZa60O4+LM9P2cdi4AXLv6y0VLveZ7S1iB+ktF5nuIcSWjoe4DZu7U3stFW7tTey0AAAAAAAAAAAAq3n0NXw5+Vloq3n0NXw5cAPnfll6azvss9VffEmU/+m6v0xS/r0yryyy9tQ8GXmRzqzwycmu3m/j0wPoPJ5fJLN4FLyI0Cjcfutn8Gl5EXgOpZa60O4+LM9akdi4F/LfWp9x8TPx9SOxAW7v0MslSw9ZZxA54ktB6dxXxJqDzPcBuXbqb2Wipdmp9ZlsAAAAAAAAAAABWvLoavclwLJVvToKvhz4AfN/LK/b0PCl50c7Tmydl9Lh+PAg5YX7ej4UvOjnb5YZPpdsqf4qYH0bcbxs1n8Gn5UXilciws1BfwaflRdA6hlxr0+4+JnPUju4Ghlzr0+4/MZstSO7gBbsLzMtFOwPMy0mByJqGhkGJLZ9DA3rs6P6zLZTut+pvZcAAAAAAAAAAAAVb16Cr4cuBaKd8PCz1vDlwA+beV/p6P0Un+ILxf7Ah3qfnR+crbxq0vCf4hHeSauKGfM5U831gPpW5PdqHhQ8qLxQuD3Wh4UOBfA6dlzr0+4+JnTXqR3Gjl1r0+4+LMyT9RfrqAtXe8zLRTu/rLeIH6TWf5xXxJ7O9IG7dL9R7S8Z1zP1Xt/M0QAAAAAAAAAAAFG/XhZq3cZeM+/8A3at3HxA+buVbpafhf3T8vV4XFTX79PzM5cqfSR8NL+qQ3w/2LS8SC++QH0vcXu1HuIvlG4/dqPcReA6dl3rU+4+JlyfqLdwNLLx+vT7n/JmZPUj+uoC1YOvaWSrYdD2ljEDkTWd6SviTWfrA3rl1HtNEzrlXs3tZogAAAAAAAAAAAM7KH3Wv3HxNEzsofda/hsD5w5Uukg/3P7hSvJ43PTX8eC8xd5UNen3P7hRtaxuql/uaa8wH0/cD+TUPDiXzOydeNloeGjRA6Zl5r0+4/MzKnqx/XUaeXnSU+5/yZmS1Y/rqAsWF5mWUyrYtDLGIHLEns70lbEmoPMwOx3L0f1pGgZ9yP2X1pGgAAAAAAAAAAAAzsovda/hs0TNyj90r+GwPnLlPWem/3MP50UbQv2ZQXba6S+6Re5TP9PZh/OiS7bulXsVmhFaLZRlL6IKT5z+xgfROTvutDuLizSMzJp/JKHcXFmmB0jLx+1h3PizMk/Vj+uo0svlhVpvtp8JMyZySjF4rDt3AW7HoZYTM6w2uGf146e1Fh22ktNWP2oCziTUHpMyd52daa0P/AGRLZL1oSbjGpFvMswHc7j6Jd6XE0DOuLoV3pcTRAAAAAAAAAAAAZuUnulfw2aRmZS+6Wjw2B858pmil+utG7kbHCzwzaZP4GHykrFUtv5HYMllhZoAe15Ne6UO4uLNMy8l/c7P4aNQDqmXtgnOnCrCOKhzlNLO1F9f2nllps9dasnKL0Rcmkj34ozuezN852eljp1VpA8HjYa70837WSUrory7N0ZSPeKd30I6tGmvqRLEYJaElsSQHhtmyUtU3mp1dqpNHccnMjpU3i4SUnhjUq9S+iPaehgCKy0FThGEdC7SUAAAAAAAAAAAABmZTe6Wjw2AB88coOij3jbya6CP67AAPa8mPc7P4a+JqAAAAAAAAAAAAAAAAAAAAB//Z">
            <a:extLst>
              <a:ext uri="{FF2B5EF4-FFF2-40B4-BE49-F238E27FC236}">
                <a16:creationId xmlns:a16="http://schemas.microsoft.com/office/drawing/2014/main" id="{6D6FF1C7-EDF6-4702-9835-656EEEB3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2212"/>
            <a:ext cx="2130287" cy="39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5E664DF-600C-4FB3-B3BE-BFD8BD262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5" y="1480308"/>
            <a:ext cx="4876800" cy="47720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F418813-324F-4218-BCFC-8447D5E30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47" y="1590262"/>
            <a:ext cx="2046754" cy="49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278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42DDC6-019D-42DE-A599-D7E6F666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941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śrubowa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C6DB13-014A-420C-B0C5-BD1ED2BB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15"/>
            <a:ext cx="10515600" cy="2295801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helikalna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pl-PL" dirty="0"/>
              <a:t>jest zbudowana z odcinka przewodnika zwiniętego w kształt helisy. </a:t>
            </a:r>
          </a:p>
          <a:p>
            <a:pPr marL="0" indent="0">
              <a:buNone/>
            </a:pPr>
            <a:r>
              <a:rPr lang="pl-PL" dirty="0"/>
              <a:t>Ten typ anten jest stosowany przede wszystkim w zakresie mikrofal. Anteny śrubowe mogą pracować w dwóch trybach: normalnym i osiowym.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FAA544-E8D3-4A28-8496-F0EF65BC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14684"/>
            <a:ext cx="2863866" cy="196227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A999EA-8EC6-4063-AC1E-22C85FA2F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4" y="3767335"/>
            <a:ext cx="1585861" cy="274882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638946D-C03E-43DF-8E9C-E96C3949179C}"/>
              </a:ext>
            </a:extLst>
          </p:cNvPr>
          <p:cNvSpPr/>
          <p:nvPr/>
        </p:nvSpPr>
        <p:spPr>
          <a:xfrm>
            <a:off x="6193167" y="4633916"/>
            <a:ext cx="4050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Antena śrubowa używana w sieciach WLAN, pracująca przy częstotliwości około 2,5 GHz.</a:t>
            </a:r>
          </a:p>
        </p:txBody>
      </p:sp>
    </p:spTree>
    <p:extLst>
      <p:ext uri="{BB962C8B-B14F-4D97-AF65-F5344CB8AC3E}">
        <p14:creationId xmlns:p14="http://schemas.microsoft.com/office/powerpoint/2010/main" val="29258157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5C0A4B-54C2-4E2B-B166-A7398574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tubowa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96C98-24EA-4087-8E7E-56681926E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Typy anten tubowych. </a:t>
            </a:r>
          </a:p>
          <a:p>
            <a:r>
              <a:rPr lang="pl-PL" b="1" dirty="0"/>
              <a:t>tuba sektorowa typu E</a:t>
            </a:r>
            <a:r>
              <a:rPr lang="pl-PL" dirty="0"/>
              <a:t> – zwiększenie rozmiarów falowodu następuje wzdłuż krótszej ścianki falowodu (płaszczyzna E),</a:t>
            </a:r>
          </a:p>
          <a:p>
            <a:r>
              <a:rPr lang="pl-PL" b="1" dirty="0"/>
              <a:t>tuba sektorowa typu H</a:t>
            </a:r>
            <a:r>
              <a:rPr lang="pl-PL" dirty="0"/>
              <a:t>  – zwiększenie rozmiarów falowodu następuje wzdłuż dłuższej ścianki falowodu (płaszczyzna H),</a:t>
            </a:r>
          </a:p>
          <a:p>
            <a:r>
              <a:rPr lang="pl-PL" b="1" dirty="0"/>
              <a:t>tuba piramidalna</a:t>
            </a:r>
            <a:r>
              <a:rPr lang="pl-PL" dirty="0"/>
              <a:t>  – w której występuje rozszerzenie wymiarów w obu płaszczyznach.</a:t>
            </a:r>
          </a:p>
          <a:p>
            <a:r>
              <a:rPr lang="pl-PL" b="1" dirty="0"/>
              <a:t>tuba stożkowa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E58717-9B85-4729-99FF-C59F5217C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54" y="218321"/>
            <a:ext cx="2181225" cy="2095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7A8573B-1D62-48A6-9ECE-4B4FC42FA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69" y="4664297"/>
            <a:ext cx="2798073" cy="18545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D7D2324-6D0E-46F2-9E72-6BFF9C0FF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36" y="223540"/>
            <a:ext cx="2523670" cy="201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771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E50346-4C99-4430-9A3B-3CEF78A9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1" y="298982"/>
            <a:ext cx="6331226" cy="1325563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Anteny tubowe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D18614-18BF-4B8C-A295-D0DE51678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04" y="203896"/>
            <a:ext cx="2914724" cy="647422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509EC4E-FB65-4708-B439-20226A0689E5}"/>
              </a:ext>
            </a:extLst>
          </p:cNvPr>
          <p:cNvSpPr/>
          <p:nvPr/>
        </p:nvSpPr>
        <p:spPr>
          <a:xfrm>
            <a:off x="665921" y="1624545"/>
            <a:ext cx="6741717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/>
              <a:t>Zalety anten tubowych:</a:t>
            </a:r>
          </a:p>
          <a:p>
            <a:endParaRPr lang="pl-PL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duży zysk kierunkowy,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mały współczynnik fali stojącej (WFS),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dość duże pasmo pracy,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prostota budowy.</a:t>
            </a:r>
          </a:p>
          <a:p>
            <a:endParaRPr lang="pl-PL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3E928F3-C566-43B5-B983-9D384070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26" y="3893224"/>
            <a:ext cx="3227733" cy="25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530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D1FAA-527E-4C35-8F3F-C82A65FA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Przeciwwaga anteny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Przeciwwaga anteny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62" y="1616258"/>
            <a:ext cx="3063845" cy="469460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187253" y="1925837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dirty="0"/>
              <a:t>przewodząca płaszczyzna (nazywaną również płaszczyzną uziemienia, co bywa mylące, bo nie zawsze jest uziemiona) lub zestaw prętów. Antena z przeciwwagą często występuje pod nazwą </a:t>
            </a:r>
            <a:r>
              <a:rPr lang="pl-PL" sz="3200" b="1" dirty="0"/>
              <a:t>antena GP</a:t>
            </a:r>
            <a:r>
              <a:rPr lang="pl-PL" sz="3200" dirty="0"/>
              <a:t> (od angielskiego terminu </a:t>
            </a:r>
            <a:r>
              <a:rPr lang="pl-PL" sz="3200" i="1" dirty="0" err="1"/>
              <a:t>ground</a:t>
            </a:r>
            <a:r>
              <a:rPr lang="pl-PL" sz="3200" i="1" dirty="0"/>
              <a:t> </a:t>
            </a:r>
            <a:r>
              <a:rPr lang="pl-PL" sz="3200" i="1" dirty="0" err="1"/>
              <a:t>plane</a:t>
            </a:r>
            <a:r>
              <a:rPr lang="pl-PL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6756554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74557" y="835145"/>
            <a:ext cx="109278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Przeciwwaga (zwykle uziemiona) zwiększa sprawność anteny, ponieważ odbija część fal radiowych, które byłyby pochłonięte przez ziemię (nie mylić z uziemieniem) i zamienione na energię cieplną.</a:t>
            </a:r>
          </a:p>
        </p:txBody>
      </p:sp>
      <p:sp>
        <p:nvSpPr>
          <p:cNvPr id="5" name="Prostokąt 4"/>
          <p:cNvSpPr/>
          <p:nvPr/>
        </p:nvSpPr>
        <p:spPr>
          <a:xfrm>
            <a:off x="764498" y="3282129"/>
            <a:ext cx="10583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Jeśli przeciwwaga jest dostatecznie rozległa i wykonana z idealnego przewodnika, zachowuje się jak brakujące ramię pionowego </a:t>
            </a:r>
            <a:r>
              <a:rPr lang="pl-PL" sz="2800" dirty="0" err="1"/>
              <a:t>dipola</a:t>
            </a:r>
            <a:r>
              <a:rPr lang="pl-PL" sz="28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EFC2F-94A0-4364-91D5-206357F3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FHSS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92BBE-0C03-482E-A09F-4E9F8BED5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Zasada działania przeskoku częstotliwości (ang. </a:t>
            </a:r>
            <a:r>
              <a:rPr lang="pl-PL" i="1" dirty="0" err="1"/>
              <a:t>frequency</a:t>
            </a:r>
            <a:r>
              <a:rPr lang="pl-PL" i="1" dirty="0"/>
              <a:t> </a:t>
            </a:r>
            <a:r>
              <a:rPr lang="pl-PL" i="1" dirty="0" err="1"/>
              <a:t>hopping</a:t>
            </a:r>
            <a:r>
              <a:rPr lang="pl-PL" dirty="0"/>
              <a:t>) polega na tym, że zarówno nadajnik, jak i odbiornik zmieniają w określonych cyklach częstotliwość nośną.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Specyfikacja IEEE802.11 przewiduje dla FHSS do 79 niepokrywających się pasm częstotliwości, każde o szerokości 1 MHz. Pasma te podzielone są na trzy grupy, każda o 26 wzorach. Kolejność częstotliwości wynika z pewnej sekwencji bazowej, która odpowiada pseudolosowemu łańcuchowi w przedziale 0–78.</a:t>
            </a:r>
          </a:p>
        </p:txBody>
      </p:sp>
    </p:spTree>
    <p:extLst>
      <p:ext uri="{BB962C8B-B14F-4D97-AF65-F5344CB8AC3E}">
        <p14:creationId xmlns:p14="http://schemas.microsoft.com/office/powerpoint/2010/main" val="27423564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29586" y="727263"/>
            <a:ext cx="108678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Płaszczyznę przeciwwagi tworzą zwykle trzy lub cztery pręty (również myląco nazywane przeciwwagami) o długości co najmniej λ/4 (ćwierć długości fali), połączone z sobą i odchodzące od podstawy anteny. Promiennik stanowi jeden pręt pionowy, o długości λ/4. </a:t>
            </a:r>
          </a:p>
          <a:p>
            <a:endParaRPr lang="pl-PL" sz="2800" dirty="0"/>
          </a:p>
          <a:p>
            <a:r>
              <a:rPr lang="pl-PL" sz="2800" dirty="0"/>
              <a:t>Liczba i kąt nachylenia prętów przeciwwagi wpływa na rezystancję wejściową anteny. </a:t>
            </a:r>
          </a:p>
          <a:p>
            <a:endParaRPr lang="pl-PL" sz="2800" dirty="0"/>
          </a:p>
          <a:p>
            <a:r>
              <a:rPr lang="pl-PL" sz="2800" dirty="0"/>
              <a:t>Przy trzech prętach i kącie nachylenia równym 90° opór wynosi 35 Ω, przy 135° rośnie do 50 Ω, a przy 180° antena zamienia się w pionowy dipol prosty, osiągając 75 Ω.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olish Amateur Radio Station || strona domowa Stanisława Bujał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48" y="843164"/>
            <a:ext cx="4551337" cy="5355243"/>
          </a:xfrm>
          <a:prstGeom prst="rect">
            <a:avLst/>
          </a:prstGeom>
          <a:noFill/>
        </p:spPr>
      </p:pic>
      <p:pic>
        <p:nvPicPr>
          <p:cNvPr id="97284" name="Picture 4" descr="Polskie Forum FPV • Wyświetl temat - Budujemy PORZĄDNĄ antenkę G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2172" y="414908"/>
            <a:ext cx="4056661" cy="605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96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Specyfikacja anteny</a:t>
            </a:r>
          </a:p>
        </p:txBody>
      </p:sp>
      <p:pic>
        <p:nvPicPr>
          <p:cNvPr id="108548" name="Picture 4" descr="https://cdn.arena.pl/9d106da2ae98528c11909b86cf59f7af-product_light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532" y="1437183"/>
            <a:ext cx="7620000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968" y="207129"/>
            <a:ext cx="8814216" cy="62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_inst0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867" y="371005"/>
            <a:ext cx="7452341" cy="5969833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204" y="1528998"/>
            <a:ext cx="10111110" cy="488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4212236" y="539647"/>
            <a:ext cx="275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Archer VR400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429" y="893909"/>
            <a:ext cx="5067145" cy="427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606" y="404734"/>
            <a:ext cx="8394372" cy="6041036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54" y="388026"/>
            <a:ext cx="7764904" cy="60663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3386</Words>
  <Application>Microsoft Office PowerPoint</Application>
  <PresentationFormat>Panoramiczny</PresentationFormat>
  <Paragraphs>286</Paragraphs>
  <Slides>98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98</vt:i4>
      </vt:variant>
    </vt:vector>
  </HeadingPairs>
  <TitlesOfParts>
    <vt:vector size="103" baseType="lpstr">
      <vt:lpstr>Arial</vt:lpstr>
      <vt:lpstr>Calibri</vt:lpstr>
      <vt:lpstr>Calibri Light</vt:lpstr>
      <vt:lpstr>Wingdings</vt:lpstr>
      <vt:lpstr>Motyw pakietu Office</vt:lpstr>
      <vt:lpstr>WI-FI Anteny</vt:lpstr>
      <vt:lpstr>Opis standardu</vt:lpstr>
      <vt:lpstr>Prezentacja programu PowerPoint</vt:lpstr>
      <vt:lpstr>Standardy WI-FI</vt:lpstr>
      <vt:lpstr>DSSS</vt:lpstr>
      <vt:lpstr>DSSS</vt:lpstr>
      <vt:lpstr>Prezentacja programu PowerPoint</vt:lpstr>
      <vt:lpstr>FHSS</vt:lpstr>
      <vt:lpstr>FHSS</vt:lpstr>
      <vt:lpstr>FHSS</vt:lpstr>
      <vt:lpstr>OFDM</vt:lpstr>
      <vt:lpstr>Wielodrogowość WI-FI</vt:lpstr>
      <vt:lpstr>Prezentacja programu PowerPoint</vt:lpstr>
      <vt:lpstr>Wykorzystanie OFDM</vt:lpstr>
      <vt:lpstr>Prezentacja programu PowerPoint</vt:lpstr>
      <vt:lpstr>Prezentacja programu PowerPoint</vt:lpstr>
      <vt:lpstr>Częstotliwości pracy WI-FI</vt:lpstr>
      <vt:lpstr>Prezentacja programu PowerPoint</vt:lpstr>
      <vt:lpstr>Modulacje</vt:lpstr>
      <vt:lpstr>Standardy WI-FI</vt:lpstr>
      <vt:lpstr>Bezpieczeństwo wi-fi</vt:lpstr>
      <vt:lpstr>Prezentacja programu PowerPoint</vt:lpstr>
      <vt:lpstr>Kanały</vt:lpstr>
      <vt:lpstr>Problem nakładających się kanałów</vt:lpstr>
      <vt:lpstr>Prezentacja programu PowerPoint</vt:lpstr>
      <vt:lpstr>Plaster miodu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Anteny WI-FI</vt:lpstr>
      <vt:lpstr>Charakterystyka </vt:lpstr>
      <vt:lpstr>Analogie</vt:lpstr>
      <vt:lpstr>dB</vt:lpstr>
      <vt:lpstr>Prezentacja programu PowerPoint</vt:lpstr>
      <vt:lpstr>Prezentacja programu PowerPoint</vt:lpstr>
      <vt:lpstr>Prezentacja programu PowerPoint</vt:lpstr>
      <vt:lpstr>Prezentacja programu PowerPoint</vt:lpstr>
      <vt:lpstr>Antena Izotropowa - teoretyczna</vt:lpstr>
      <vt:lpstr>dBi – zysk energetyczny anteny izotropowej</vt:lpstr>
      <vt:lpstr>Antena Izotropowa</vt:lpstr>
      <vt:lpstr>Prezentacja programu PowerPoint</vt:lpstr>
      <vt:lpstr>Access Pointy</vt:lpstr>
      <vt:lpstr>Prezentacja programu PowerPoint</vt:lpstr>
      <vt:lpstr>Budujemy sieć Wi-Fi w paśmie 2,4 GHz  i mamy:</vt:lpstr>
      <vt:lpstr>Prezentacja programu PowerPoint</vt:lpstr>
      <vt:lpstr>EIRP</vt:lpstr>
      <vt:lpstr>Według obowiązujących przepisów w Polsce i Unii Europejskiej</vt:lpstr>
      <vt:lpstr>Prezentacja programu PowerPoint</vt:lpstr>
      <vt:lpstr>Prezentacja programu PowerPoint</vt:lpstr>
      <vt:lpstr>Antena ferromagnetyczna</vt:lpstr>
      <vt:lpstr>Anteny ćwierćfalowe </vt:lpstr>
      <vt:lpstr>Anteny masztowe</vt:lpstr>
      <vt:lpstr>Anteny Yagi</vt:lpstr>
      <vt:lpstr>Anteny zbiorcze</vt:lpstr>
      <vt:lpstr>Anteny satelitarne</vt:lpstr>
      <vt:lpstr>Antena Beverage’a</vt:lpstr>
      <vt:lpstr>Antena Adcocka</vt:lpstr>
      <vt:lpstr>Ze względu na sposób wykonania anteny dzieli się na: </vt:lpstr>
      <vt:lpstr>Ze względu na kierunkowość anteny dzieli się na: </vt:lpstr>
      <vt:lpstr>Ze względu na mechanizm promieniowania anteny dzieli się na: </vt:lpstr>
      <vt:lpstr>Ze względu sprzężenie ze składową pola elektromagnetycznego anteny dzieli się na: </vt:lpstr>
      <vt:lpstr>Niektóre typy anten: </vt:lpstr>
      <vt:lpstr>Prezentacja programu PowerPoint</vt:lpstr>
      <vt:lpstr>Antena dipolowa</vt:lpstr>
      <vt:lpstr>Prezentacja programu PowerPoint</vt:lpstr>
      <vt:lpstr>Antena dwustożkowa</vt:lpstr>
      <vt:lpstr>Antena ferrytowa</vt:lpstr>
      <vt:lpstr>Antena logarytmiczno-periodyczna</vt:lpstr>
      <vt:lpstr>Antena logarytmiczno-periodyczna</vt:lpstr>
      <vt:lpstr>Antena panelowa</vt:lpstr>
      <vt:lpstr>Antena paraboliczna</vt:lpstr>
      <vt:lpstr>Anteny paraboliczne</vt:lpstr>
      <vt:lpstr>Anteny paraboliczne</vt:lpstr>
      <vt:lpstr>Anteny paraboliczne - typy</vt:lpstr>
      <vt:lpstr>Antena reflektorowa</vt:lpstr>
      <vt:lpstr>Antena rombowa</vt:lpstr>
      <vt:lpstr>Antena sektorowa</vt:lpstr>
      <vt:lpstr>Antena sektorowa</vt:lpstr>
      <vt:lpstr>Antena śrubowa</vt:lpstr>
      <vt:lpstr>Antena tubowa</vt:lpstr>
      <vt:lpstr>Anteny tubowe</vt:lpstr>
      <vt:lpstr>Przeciwwaga anteny</vt:lpstr>
      <vt:lpstr>Prezentacja programu PowerPoint</vt:lpstr>
      <vt:lpstr>Prezentacja programu PowerPoint</vt:lpstr>
      <vt:lpstr>Prezentacja programu PowerPoint</vt:lpstr>
      <vt:lpstr>Specyfikacja anteny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WI-FI Anteny</dc:title>
  <dc:creator>Nowicki Artem</dc:creator>
  <cp:lastModifiedBy>Nowicki Artem</cp:lastModifiedBy>
  <cp:revision>117</cp:revision>
  <dcterms:created xsi:type="dcterms:W3CDTF">2020-09-15T04:55:39Z</dcterms:created>
  <dcterms:modified xsi:type="dcterms:W3CDTF">2024-02-01T05:35:15Z</dcterms:modified>
</cp:coreProperties>
</file>