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258" r:id="rId37"/>
    <p:sldId id="257" r:id="rId38"/>
    <p:sldId id="259" r:id="rId39"/>
    <p:sldId id="260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83" r:id="rId54"/>
    <p:sldId id="284" r:id="rId55"/>
    <p:sldId id="285" r:id="rId56"/>
    <p:sldId id="275" r:id="rId57"/>
    <p:sldId id="276" r:id="rId58"/>
    <p:sldId id="277" r:id="rId59"/>
    <p:sldId id="278" r:id="rId60"/>
    <p:sldId id="279" r:id="rId61"/>
    <p:sldId id="280" r:id="rId62"/>
    <p:sldId id="281" r:id="rId63"/>
    <p:sldId id="282" r:id="rId64"/>
    <p:sldId id="286" r:id="rId65"/>
    <p:sldId id="287" r:id="rId66"/>
    <p:sldId id="288" r:id="rId67"/>
    <p:sldId id="289" r:id="rId68"/>
    <p:sldId id="290" r:id="rId69"/>
    <p:sldId id="291" r:id="rId70"/>
    <p:sldId id="292" r:id="rId71"/>
    <p:sldId id="293" r:id="rId72"/>
    <p:sldId id="294" r:id="rId73"/>
    <p:sldId id="295" r:id="rId74"/>
    <p:sldId id="296" r:id="rId75"/>
    <p:sldId id="297" r:id="rId76"/>
    <p:sldId id="298" r:id="rId77"/>
    <p:sldId id="299" r:id="rId78"/>
    <p:sldId id="300" r:id="rId79"/>
    <p:sldId id="301" r:id="rId80"/>
    <p:sldId id="302" r:id="rId81"/>
    <p:sldId id="303" r:id="rId82"/>
    <p:sldId id="304" r:id="rId83"/>
    <p:sldId id="305" r:id="rId84"/>
    <p:sldId id="306" r:id="rId85"/>
    <p:sldId id="307" r:id="rId86"/>
    <p:sldId id="308" r:id="rId87"/>
    <p:sldId id="309" r:id="rId88"/>
    <p:sldId id="327" r:id="rId89"/>
    <p:sldId id="310" r:id="rId90"/>
    <p:sldId id="311" r:id="rId91"/>
    <p:sldId id="312" r:id="rId92"/>
    <p:sldId id="313" r:id="rId93"/>
    <p:sldId id="314" r:id="rId94"/>
    <p:sldId id="321" r:id="rId95"/>
    <p:sldId id="315" r:id="rId96"/>
    <p:sldId id="316" r:id="rId97"/>
    <p:sldId id="322" r:id="rId98"/>
    <p:sldId id="319" r:id="rId99"/>
    <p:sldId id="323" r:id="rId100"/>
    <p:sldId id="324" r:id="rId101"/>
    <p:sldId id="325" r:id="rId102"/>
    <p:sldId id="317" r:id="rId103"/>
    <p:sldId id="318" r:id="rId104"/>
    <p:sldId id="320" r:id="rId105"/>
    <p:sldId id="326" r:id="rId106"/>
    <p:sldId id="328" r:id="rId107"/>
    <p:sldId id="329" r:id="rId108"/>
    <p:sldId id="330" r:id="rId109"/>
    <p:sldId id="331" r:id="rId110"/>
    <p:sldId id="332" r:id="rId1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84D6-C321-460E-97E7-CA7A59615902}" type="datetimeFigureOut">
              <a:rPr lang="pl-PL" smtClean="0"/>
              <a:pPr/>
              <a:t>2024.11.19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25A7-E1F8-498B-BE10-0132029340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755777"/>
          </a:xfrm>
        </p:spPr>
        <p:txBody>
          <a:bodyPr>
            <a:normAutofit fontScale="90000"/>
          </a:bodyPr>
          <a:lstStyle/>
          <a:p>
            <a:r>
              <a:rPr lang="pl-PL" sz="8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Systemy Liczbowe</a:t>
            </a:r>
            <a:br>
              <a:rPr lang="pl-PL" sz="8000" dirty="0"/>
            </a:br>
            <a:r>
              <a:rPr lang="pl-PL" sz="5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BIN, OCT, DEC, HEX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29256" y="4786322"/>
            <a:ext cx="3128962" cy="1357322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2060"/>
                </a:solidFill>
              </a:rPr>
              <a:t>Opracował:</a:t>
            </a:r>
          </a:p>
          <a:p>
            <a:pPr algn="l"/>
            <a:r>
              <a:rPr lang="pl-PL" dirty="0">
                <a:solidFill>
                  <a:srgbClr val="002060"/>
                </a:solidFill>
              </a:rPr>
              <a:t>Artem Nowicki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930D199-7EC5-40AB-A83A-3C796DD893DB}"/>
              </a:ext>
            </a:extLst>
          </p:cNvPr>
          <p:cNvSpPr/>
          <p:nvPr/>
        </p:nvSpPr>
        <p:spPr>
          <a:xfrm>
            <a:off x="719572" y="69269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ok. 1000 p.n.e</a:t>
            </a:r>
            <a:r>
              <a:rPr lang="pl-PL" sz="2400" dirty="0"/>
              <a:t>. Starożytni Chińczycy używali </a:t>
            </a:r>
            <a:r>
              <a:rPr lang="pl-PL" sz="2400" b="1" dirty="0"/>
              <a:t>systemu dwójkowego (binarnego)</a:t>
            </a:r>
            <a:r>
              <a:rPr lang="pl-PL" sz="2400" dirty="0"/>
              <a:t>, co przyznał w swoich pismach nowożytny, europejski wynalazca tego systemu </a:t>
            </a:r>
            <a:r>
              <a:rPr lang="pl-PL" sz="2400" b="1" dirty="0"/>
              <a:t>Gottfried </a:t>
            </a:r>
            <a:r>
              <a:rPr lang="pl-PL" sz="2400" b="1" dirty="0" err="1"/>
              <a:t>Leibnitz</a:t>
            </a:r>
            <a:r>
              <a:rPr lang="pl-PL" sz="2400" dirty="0"/>
              <a:t>, który miał okazję się zapoznać ze starymi diagramami I </a:t>
            </a:r>
            <a:r>
              <a:rPr lang="pl-PL" sz="2400" dirty="0" err="1"/>
              <a:t>Ching</a:t>
            </a:r>
            <a:endParaRPr lang="pl-PL" sz="2400" dirty="0"/>
          </a:p>
          <a:p>
            <a:endParaRPr lang="pl-PL" sz="2400" dirty="0"/>
          </a:p>
          <a:p>
            <a:r>
              <a:rPr lang="pl-PL" sz="2400" dirty="0"/>
              <a:t>Chiński system dwójkowy był używany głównie do obliczania pozycji na kostce do gry i do prognozowania pogody. </a:t>
            </a:r>
          </a:p>
          <a:p>
            <a:endParaRPr lang="pl-PL" sz="2400" dirty="0"/>
          </a:p>
          <a:p>
            <a:r>
              <a:rPr lang="pl-PL" sz="2400" dirty="0"/>
              <a:t>W późniejszych czasach chińscy matematycy rozwijali swoje umiejętności i zaczęli stosować system dziesiętny do bardziej zaawansowanych obliczeń matematycznych.</a:t>
            </a:r>
          </a:p>
        </p:txBody>
      </p:sp>
    </p:spTree>
    <p:extLst>
      <p:ext uri="{BB962C8B-B14F-4D97-AF65-F5344CB8AC3E}">
        <p14:creationId xmlns:p14="http://schemas.microsoft.com/office/powerpoint/2010/main" val="24603230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4E40BD5-D949-4D55-A9F7-83C30FD57994}"/>
              </a:ext>
            </a:extLst>
          </p:cNvPr>
          <p:cNvSpPr/>
          <p:nvPr/>
        </p:nvSpPr>
        <p:spPr>
          <a:xfrm>
            <a:off x="683568" y="612845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 tym systemie:</a:t>
            </a:r>
          </a:p>
          <a:p>
            <a:endParaRPr lang="pl-PL" sz="2000" dirty="0"/>
          </a:p>
          <a:p>
            <a:pPr>
              <a:buFont typeface="+mj-lt"/>
              <a:buAutoNum type="arabicPeriod"/>
            </a:pPr>
            <a:r>
              <a:rPr lang="pl-PL" sz="2000" dirty="0"/>
              <a:t>Zamieniamy każdy człon liczby szesnastkowej na liczby dziesiętne,</a:t>
            </a:r>
          </a:p>
          <a:p>
            <a:pPr>
              <a:buFont typeface="+mj-lt"/>
              <a:buAutoNum type="arabicPeriod"/>
            </a:pPr>
            <a:r>
              <a:rPr lang="pl-PL" sz="2000" dirty="0"/>
              <a:t>Mnożymy każdy człon liczby mnożonej przez każdy człon mnożnika,</a:t>
            </a:r>
          </a:p>
          <a:p>
            <a:pPr>
              <a:buFont typeface="+mj-lt"/>
              <a:buAutoNum type="arabicPeriod"/>
            </a:pPr>
            <a:r>
              <a:rPr lang="pl-PL" sz="2000" dirty="0"/>
              <a:t>Wyniki zamieniamy na liczby szesnastkowe,</a:t>
            </a:r>
          </a:p>
          <a:p>
            <a:pPr>
              <a:buFont typeface="+mj-lt"/>
              <a:buAutoNum type="arabicPeriod"/>
            </a:pPr>
            <a:r>
              <a:rPr lang="pl-PL" sz="2000" dirty="0"/>
              <a:t>Zapisujemy je w działaniu pisemnym tak samo jak liczby dziesiętnym, </a:t>
            </a:r>
            <a:r>
              <a:rPr lang="pl-PL" sz="2000" dirty="0" err="1"/>
              <a:t>np</a:t>
            </a:r>
            <a:r>
              <a:rPr lang="pl-PL" sz="2000" dirty="0"/>
              <a:t>:</a:t>
            </a:r>
          </a:p>
          <a:p>
            <a:pPr>
              <a:buFont typeface="+mj-lt"/>
              <a:buAutoNum type="arabicPeriod"/>
            </a:pPr>
            <a:r>
              <a:rPr lang="pl-PL" sz="2000" dirty="0"/>
              <a:t>Kontynuujemy dalej według zasad dodawania liczb szesnastkowych.</a:t>
            </a:r>
          </a:p>
          <a:p>
            <a:endParaRPr lang="pl-PL" sz="2000" dirty="0"/>
          </a:p>
          <a:p>
            <a:r>
              <a:rPr lang="pl-PL" sz="2000" dirty="0"/>
              <a:t>W poniższym przykładzie pomnożymy liczbę </a:t>
            </a:r>
            <a:r>
              <a:rPr lang="pl-PL" sz="2000" b="1" dirty="0"/>
              <a:t>0F44</a:t>
            </a:r>
            <a:r>
              <a:rPr lang="pl-PL" sz="2000" b="1" baseline="-25000" dirty="0"/>
              <a:t>H</a:t>
            </a:r>
            <a:r>
              <a:rPr lang="pl-PL" sz="2000" dirty="0"/>
              <a:t> przez </a:t>
            </a:r>
            <a:r>
              <a:rPr lang="pl-PL" sz="2000" b="1" dirty="0"/>
              <a:t>0D5</a:t>
            </a:r>
            <a:r>
              <a:rPr lang="pl-PL" sz="2000" b="1" baseline="-25000" dirty="0"/>
              <a:t>H</a:t>
            </a:r>
            <a:r>
              <a:rPr lang="pl-PL" sz="2000" dirty="0"/>
              <a:t>. Wynikiem mnożeniem będzie liczba </a:t>
            </a:r>
            <a:r>
              <a:rPr lang="pl-PL" sz="2000" b="1" dirty="0"/>
              <a:t>832404</a:t>
            </a:r>
            <a:r>
              <a:rPr lang="pl-PL" sz="2000" b="1" baseline="-25000" dirty="0"/>
              <a:t>D</a:t>
            </a:r>
            <a:r>
              <a:rPr lang="pl-PL" sz="2000" dirty="0"/>
              <a:t>. Po lewej stronie jest przedstawione działanie w formie pisemnej, natomiast po prawej poszczególne wyniki mnożenia liczb dziesiętnych i zamiany ich na szesnastkowe. W tym wypadku pozwoliłem sobie od razu dodać do siebie pokazać wynik mnożenia liczby </a:t>
            </a:r>
            <a:r>
              <a:rPr lang="pl-PL" sz="2000" b="1" dirty="0"/>
              <a:t>0F44</a:t>
            </a:r>
            <a:r>
              <a:rPr lang="pl-PL" sz="2000" b="1" baseline="-25000" dirty="0"/>
              <a:t>H</a:t>
            </a:r>
            <a:r>
              <a:rPr lang="pl-PL" sz="2000" dirty="0"/>
              <a:t>  przez cyfry mnożnika </a:t>
            </a:r>
            <a:r>
              <a:rPr lang="pl-PL" sz="2000" b="1" dirty="0"/>
              <a:t>0D5</a:t>
            </a:r>
            <a:r>
              <a:rPr lang="pl-PL" sz="2000" b="1" baseline="-25000" dirty="0"/>
              <a:t>H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78279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2DFFC1E-E616-4F86-AB75-094D17D52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4" y="855110"/>
            <a:ext cx="8268012" cy="257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498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D112F82-AF5A-4298-BB95-09921DEB9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6" y="332656"/>
            <a:ext cx="870707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02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4CE1E77-8A03-480E-9F9C-17F61991B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48680"/>
            <a:ext cx="4817615" cy="43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042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0D7ABBE-99FD-41D6-9D0F-28E561351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620688"/>
            <a:ext cx="7704856" cy="46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94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5456DDF-E3DC-49EC-9992-50BA8579B3C2}"/>
              </a:ext>
            </a:extLst>
          </p:cNvPr>
          <p:cNvSpPr/>
          <p:nvPr/>
        </p:nvSpPr>
        <p:spPr>
          <a:xfrm>
            <a:off x="683568" y="607328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Dzielenie w systemie szesnastkowym jest również podobne do dzielenia w systemie pisemnym dziesiętnym. W poniższym przykładzie dzielimy liczbę </a:t>
            </a:r>
            <a:r>
              <a:rPr lang="pl-PL" sz="2400" b="1" dirty="0"/>
              <a:t>223</a:t>
            </a:r>
            <a:r>
              <a:rPr lang="pl-PL" sz="2400" b="1" baseline="-25000" dirty="0"/>
              <a:t>D</a:t>
            </a:r>
            <a:r>
              <a:rPr lang="pl-PL" sz="2400" dirty="0"/>
              <a:t> przez </a:t>
            </a:r>
            <a:r>
              <a:rPr lang="pl-PL" sz="2400" b="1" dirty="0"/>
              <a:t>5</a:t>
            </a:r>
            <a:r>
              <a:rPr lang="pl-PL" sz="2400" b="1" baseline="-25000" dirty="0"/>
              <a:t>D</a:t>
            </a:r>
            <a:r>
              <a:rPr lang="pl-PL" sz="2400" dirty="0"/>
              <a:t>. </a:t>
            </a:r>
          </a:p>
          <a:p>
            <a:endParaRPr lang="pl-PL" sz="2400" dirty="0"/>
          </a:p>
          <a:p>
            <a:r>
              <a:rPr lang="pl-PL" sz="2400" dirty="0"/>
              <a:t>Wynikiem dzielenia jest liczba </a:t>
            </a:r>
            <a:r>
              <a:rPr lang="pl-PL" sz="2400" b="1" dirty="0"/>
              <a:t>44</a:t>
            </a:r>
            <a:r>
              <a:rPr lang="pl-PL" sz="2400" b="1" baseline="-25000" dirty="0"/>
              <a:t>D</a:t>
            </a:r>
            <a:r>
              <a:rPr lang="pl-PL" sz="2400" dirty="0"/>
              <a:t> z resztą</a:t>
            </a:r>
            <a:r>
              <a:rPr lang="pl-PL" sz="2400" b="1" dirty="0"/>
              <a:t> 3</a:t>
            </a:r>
            <a:r>
              <a:rPr lang="pl-PL" sz="2400" b="1" baseline="-25000" dirty="0"/>
              <a:t>D</a:t>
            </a:r>
            <a:r>
              <a:rPr lang="pl-PL" sz="2400" dirty="0"/>
              <a:t>. Należy pamiętać o tym, by zmieniać liczby heksadecymalne na dziesiętne podczas dzielenia, by ustrzec się błędów wynikających z braku konwersji.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56EEE7-3211-4158-A4DD-0649CC3A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654316"/>
            <a:ext cx="5734850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7343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3BADE9-F85B-4A0D-8958-91CE7792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System ósemkowy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0B0B6A33-EF9C-4D0E-8B81-0E16F6A3FDB6}"/>
              </a:ext>
            </a:extLst>
          </p:cNvPr>
          <p:cNvSpPr/>
          <p:nvPr/>
        </p:nvSpPr>
        <p:spPr>
          <a:xfrm>
            <a:off x="647564" y="1556792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Inna nazwa systemu ósemkowego: </a:t>
            </a:r>
            <a:r>
              <a:rPr lang="pl-PL" sz="2400" b="1" dirty="0"/>
              <a:t>oktalny</a:t>
            </a:r>
            <a:r>
              <a:rPr lang="pl-PL" sz="2400" dirty="0"/>
              <a:t>. W tym systemie używanych jest osiem cyfr:</a:t>
            </a:r>
          </a:p>
          <a:p>
            <a:endParaRPr lang="pl-PL" sz="2400" dirty="0"/>
          </a:p>
          <a:p>
            <a:pPr algn="ctr"/>
            <a:r>
              <a:rPr lang="pl-PL" sz="3600" b="1" dirty="0"/>
              <a:t>0,1,2,3,4,5,6,7</a:t>
            </a:r>
          </a:p>
          <a:p>
            <a:pPr algn="ctr"/>
            <a:endParaRPr lang="pl-PL" sz="2400" dirty="0"/>
          </a:p>
          <a:p>
            <a:r>
              <a:rPr lang="pl-PL" sz="2400" dirty="0"/>
              <a:t>W niektórych sytuacjach w informatyce używa się właśnie tego systemu. </a:t>
            </a:r>
          </a:p>
          <a:p>
            <a:endParaRPr lang="pl-PL" sz="2400" dirty="0"/>
          </a:p>
          <a:p>
            <a:r>
              <a:rPr lang="pl-PL" sz="2400" dirty="0"/>
              <a:t>Na przykład w systemie </a:t>
            </a:r>
            <a:r>
              <a:rPr lang="pl-PL" sz="2400" b="1" dirty="0"/>
              <a:t>Linux </a:t>
            </a:r>
            <a:r>
              <a:rPr lang="pl-PL" sz="2400" dirty="0"/>
              <a:t>prawa do pliku dla danego obiektu ustawiane są wykorzystując dokładnie jedną cyfrę z przedziału 0−7.</a:t>
            </a:r>
            <a:endParaRPr lang="pl-PL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11905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E685E4D-7F7C-4CFB-8D4C-2637A330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548680"/>
            <a:ext cx="8136903" cy="3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06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8763CAF-0DD6-42DB-B2C2-BD845E0BB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0" y="548680"/>
            <a:ext cx="8134200" cy="465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803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C22B2070-CC6E-48C0-90A7-DB44E8EDF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76" y="476672"/>
            <a:ext cx="8132966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8EB2E8C-0F78-434F-BBBA-D63719A43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48" y="332657"/>
            <a:ext cx="6600520" cy="621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988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9EE4A3E-5D15-425F-85E0-069FF738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9" y="476672"/>
            <a:ext cx="8492602" cy="20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7DEEB-EE5A-4FFC-B971-E856E4EC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VIII–III w. p.n.e. </a:t>
            </a:r>
            <a:r>
              <a:rPr lang="pl-PL" b="1" dirty="0"/>
              <a:t>Liczebniki greckie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D1E3281-5C11-43D8-99FA-640921F6C78A}"/>
              </a:ext>
            </a:extLst>
          </p:cNvPr>
          <p:cNvSpPr/>
          <p:nvPr/>
        </p:nvSpPr>
        <p:spPr>
          <a:xfrm>
            <a:off x="730464" y="1556792"/>
            <a:ext cx="7931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Liczebniki greckie oznaczane były kolejnymi literami alfabetu (5). Ich alfabet miał jednak tylko 24 litery, a potrzeba było 27, zapożyczyli więc 3 litery i użyli ich do oznaczenia liczb 6, 90 i 900. </a:t>
            </a:r>
          </a:p>
          <a:p>
            <a:endParaRPr lang="pl-PL" sz="2400" dirty="0"/>
          </a:p>
          <a:p>
            <a:r>
              <a:rPr lang="pl-PL" sz="2400" dirty="0"/>
              <a:t>Aby zapisać liczby większe od 999 do jednej z przedziału 1–9 umieszczali w indeksie dodatkowy znak ι(jota) oznaczający pomnożenie przez 1000. </a:t>
            </a:r>
          </a:p>
        </p:txBody>
      </p:sp>
    </p:spTree>
    <p:extLst>
      <p:ext uri="{BB962C8B-B14F-4D97-AF65-F5344CB8AC3E}">
        <p14:creationId xmlns:p14="http://schemas.microsoft.com/office/powerpoint/2010/main" val="416915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B7763F8-8DA7-4CE7-866F-B308165AFA4F}"/>
              </a:ext>
            </a:extLst>
          </p:cNvPr>
          <p:cNvSpPr/>
          <p:nvPr/>
        </p:nvSpPr>
        <p:spPr>
          <a:xfrm>
            <a:off x="827584" y="751344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Podobną funkcję miała miriada, nad którą umieszczano liczbę od 1 do 9999. </a:t>
            </a:r>
          </a:p>
          <a:p>
            <a:endParaRPr lang="pl-PL" sz="2800" dirty="0"/>
          </a:p>
          <a:p>
            <a:r>
              <a:rPr lang="pl-PL" sz="2800" dirty="0"/>
              <a:t>Wyglądała ona w ten sposób: M. zamiast 1000 mnożyła jednak przez 10000. </a:t>
            </a:r>
          </a:p>
          <a:p>
            <a:endParaRPr lang="pl-PL" sz="2800" dirty="0"/>
          </a:p>
          <a:p>
            <a:r>
              <a:rPr lang="pl-PL" sz="2800" dirty="0"/>
              <a:t>Starożytni Grecy używali systemu dziesiętnego (decymalnego), ale często stosowali też system </a:t>
            </a:r>
            <a:r>
              <a:rPr lang="pl-PL" sz="2800" dirty="0" err="1"/>
              <a:t>sexagesimalny</a:t>
            </a:r>
            <a:r>
              <a:rPr lang="pl-PL" sz="2800" dirty="0"/>
              <a:t> (oparty na liczbie 60).</a:t>
            </a:r>
          </a:p>
        </p:txBody>
      </p:sp>
    </p:spTree>
    <p:extLst>
      <p:ext uri="{BB962C8B-B14F-4D97-AF65-F5344CB8AC3E}">
        <p14:creationId xmlns:p14="http://schemas.microsoft.com/office/powerpoint/2010/main" val="78010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269441A-2C2A-4BA6-AB56-F22043272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41" y="476672"/>
            <a:ext cx="741774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0A7DAE-4859-4D9A-A150-150A22C5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ok. 500 p.n.e.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8254C-BC37-4227-8BFB-9125C92E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pl-PL" sz="2800" dirty="0"/>
              <a:t>Starożytni Rzymianie używali systemu dziesiętnego (decymalnego).</a:t>
            </a:r>
          </a:p>
          <a:p>
            <a:r>
              <a:rPr lang="pl-PL" sz="2800" dirty="0"/>
              <a:t>jest sposobem addytywnym, czyli wartość danej liczby określa się na podstawie sumy wartości jej znaków cyfrowych. </a:t>
            </a:r>
          </a:p>
          <a:p>
            <a:r>
              <a:rPr lang="pl-PL" sz="2800" dirty="0"/>
              <a:t>Wyjątki od tej zasady to liczby: 4, 9, 40, 90, 400 i 900, do opisu których używa się odejmowania. </a:t>
            </a:r>
          </a:p>
          <a:p>
            <a:r>
              <a:rPr lang="pl-PL" sz="2800" dirty="0"/>
              <a:t>Cyfry rzymskie rozwinęły się z symboli etruskich około połowy I tysiąclecia p.n.e.</a:t>
            </a:r>
          </a:p>
        </p:txBody>
      </p:sp>
    </p:spTree>
    <p:extLst>
      <p:ext uri="{BB962C8B-B14F-4D97-AF65-F5344CB8AC3E}">
        <p14:creationId xmlns:p14="http://schemas.microsoft.com/office/powerpoint/2010/main" val="321096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DDD22B4-DBD2-403A-87A9-873D7B93E2AC}"/>
              </a:ext>
            </a:extLst>
          </p:cNvPr>
          <p:cNvSpPr/>
          <p:nvPr/>
        </p:nvSpPr>
        <p:spPr>
          <a:xfrm>
            <a:off x="539552" y="548680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/>
              <a:t>W systemie etruskim</a:t>
            </a:r>
            <a:r>
              <a:rPr lang="pl-PL" sz="2600" dirty="0"/>
              <a:t> symbol 1 był pojedynczym znakiem pionowym, symbol 10 był dwoma prostopadle skrzyżowanymi znakami podsumowującymi, a symbol 100 był trzema skrzyżowanymi znakami podsumowującymi (podobnymi w formie do współczesnej gwiazdki *); podczas gdy 5 (kształt odwróconej litery V) i 50 (odwrócona litera V podzielona pojedynczym pionowym znakiem) zostały być może wyprowadzone z dolnych połówek znaków dla 10 i 100, nie ma przekonującego wyjaśnienia, w jaki sposób rzymski symbol dla 100, C, został wyprowadzony ze swojego etruskiego poprzednika w kształcie gwiazdki.</a:t>
            </a:r>
          </a:p>
        </p:txBody>
      </p:sp>
    </p:spTree>
    <p:extLst>
      <p:ext uri="{BB962C8B-B14F-4D97-AF65-F5344CB8AC3E}">
        <p14:creationId xmlns:p14="http://schemas.microsoft.com/office/powerpoint/2010/main" val="259460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F8935C-65AE-4F89-BD1F-05D1EC6D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200...1500 n.e.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F9726-3F7D-4633-99A3-B1B28B854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kultury Ameryki, takie jak Majowie i Aztekowie, używały </a:t>
            </a:r>
            <a:r>
              <a:rPr lang="pl-PL" sz="2800" b="1" dirty="0"/>
              <a:t>systemów liczbowych opartych na liczbie 20 lub na liczbie 5;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2800" dirty="0"/>
              <a:t>Umożliwiały dodawanie, odejmowanie, wyznaczanie dat i mierzenie czasu;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2800" dirty="0"/>
              <a:t>Systemy te były skomplikowane i zawierały różne symbole, takie jak kropki i kreski, które reprezentowały kolejne potęgi liczby bazowej.</a:t>
            </a:r>
          </a:p>
        </p:txBody>
      </p:sp>
    </p:spTree>
    <p:extLst>
      <p:ext uri="{BB962C8B-B14F-4D97-AF65-F5344CB8AC3E}">
        <p14:creationId xmlns:p14="http://schemas.microsoft.com/office/powerpoint/2010/main" val="480923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2916BE-B0FE-4792-A7AC-5116B6C4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solidFill>
                  <a:srgbClr val="002060"/>
                </a:solidFill>
              </a:rPr>
              <a:t>Majowie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6FB0E-8548-4C2A-A9EF-6BF6E9EA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Majowie stworzyli również własny system zapisywania liczb; </a:t>
            </a:r>
          </a:p>
          <a:p>
            <a:r>
              <a:rPr lang="pl-PL" dirty="0"/>
              <a:t>Opierał się na trzech symbolach: </a:t>
            </a:r>
            <a:r>
              <a:rPr lang="pl-PL" b="1" dirty="0">
                <a:solidFill>
                  <a:srgbClr val="FF0000"/>
                </a:solidFill>
              </a:rPr>
              <a:t>kropka, kreska i muszla.</a:t>
            </a:r>
          </a:p>
          <a:p>
            <a:pPr marL="0" indent="0">
              <a:buNone/>
            </a:pPr>
            <a:endParaRPr lang="pl-PL" sz="12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70C0"/>
                </a:solidFill>
              </a:rPr>
              <a:t>Kropka</a:t>
            </a:r>
            <a:r>
              <a:rPr lang="pl-PL" b="1" dirty="0"/>
              <a:t> – jednostki;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70C0"/>
                </a:solidFill>
              </a:rPr>
              <a:t>Pozioma Kreska </a:t>
            </a:r>
            <a:r>
              <a:rPr lang="pl-PL" b="1" dirty="0"/>
              <a:t>– oznaczała piątkę;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70C0"/>
                </a:solidFill>
              </a:rPr>
              <a:t>Muszla</a:t>
            </a:r>
            <a:r>
              <a:rPr lang="pl-PL" b="1" dirty="0"/>
              <a:t> – oznaczała zero;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405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46F9798-F445-45F0-9BCB-25ED4A507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0" y="404664"/>
            <a:ext cx="7741336" cy="58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A44E1C-B383-4563-BB48-EEE2AC417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240360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42 tys. lat p.n.e.</a:t>
            </a:r>
            <a:r>
              <a:rPr lang="pl-PL" sz="2800" dirty="0"/>
              <a:t> </a:t>
            </a:r>
            <a:r>
              <a:rPr lang="pl-PL" sz="2800" b="1" dirty="0"/>
              <a:t>Kość odkryta w Górach </a:t>
            </a:r>
            <a:r>
              <a:rPr lang="pl-PL" sz="2800" b="1" dirty="0" err="1"/>
              <a:t>Lebombo</a:t>
            </a:r>
            <a:r>
              <a:rPr lang="pl-PL" sz="2800" dirty="0"/>
              <a:t> (1) ma 29 nacięć, co, według The Universal </a:t>
            </a:r>
            <a:r>
              <a:rPr lang="pl-PL" sz="2800" dirty="0" err="1"/>
              <a:t>Book</a:t>
            </a:r>
            <a:r>
              <a:rPr lang="pl-PL" sz="2800" dirty="0"/>
              <a:t> of </a:t>
            </a:r>
            <a:r>
              <a:rPr lang="pl-PL" sz="2800" dirty="0" err="1"/>
              <a:t>Mathematics</a:t>
            </a:r>
            <a:r>
              <a:rPr lang="pl-PL" sz="2800" dirty="0"/>
              <a:t>, sugeruje, że "mogła ona być używana jako licznik faz księżycowych". Kość jest złamana na jednym końcu, więc owe widoczne nacięcia mogą stanowić jedynie część większej sekwencji obliczeniowej.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ABBA11-F736-4DE4-9CEE-6FFCEA8FC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38" y="3645024"/>
            <a:ext cx="572532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8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4FCC1F-6A3A-46BB-B928-20D01644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V–XIII 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0D607C-F801-409D-9920-7B63091E7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Współczesny system znany jako </a:t>
            </a:r>
            <a:r>
              <a:rPr lang="pl-PL" sz="2800" b="1" dirty="0"/>
              <a:t>system arabski lub </a:t>
            </a:r>
            <a:r>
              <a:rPr lang="pl-PL" sz="2800" b="1" dirty="0" err="1"/>
              <a:t>indyjskoarabski</a:t>
            </a:r>
            <a:r>
              <a:rPr lang="pl-PL" sz="2800" b="1" dirty="0"/>
              <a:t>;</a:t>
            </a:r>
          </a:p>
          <a:p>
            <a:pPr marL="0" indent="0">
              <a:buNone/>
            </a:pPr>
            <a:endParaRPr lang="pl-PL" sz="1600" b="1" dirty="0"/>
          </a:p>
          <a:p>
            <a:r>
              <a:rPr lang="pl-PL" sz="2800" dirty="0"/>
              <a:t> rozpowszechnił się w krajach arabskich dzięki </a:t>
            </a:r>
            <a:r>
              <a:rPr lang="pl-PL" sz="2800" b="1" dirty="0">
                <a:solidFill>
                  <a:srgbClr val="0070C0"/>
                </a:solidFill>
              </a:rPr>
              <a:t>matematykowi al-</a:t>
            </a:r>
            <a:r>
              <a:rPr lang="pl-PL" sz="2800" b="1" dirty="0" err="1">
                <a:solidFill>
                  <a:srgbClr val="0070C0"/>
                </a:solidFill>
              </a:rPr>
              <a:t>Chwarizmiemu</a:t>
            </a:r>
            <a:r>
              <a:rPr lang="pl-PL" sz="2800" dirty="0"/>
              <a:t>, który w połowie VIII w. przetłumaczył na arabski indyjską książkę o matematyce;</a:t>
            </a:r>
          </a:p>
          <a:p>
            <a:pPr marL="0" indent="0">
              <a:buNone/>
            </a:pPr>
            <a:endParaRPr lang="pl-PL" sz="1600" dirty="0"/>
          </a:p>
          <a:p>
            <a:r>
              <a:rPr lang="pl-PL" sz="2800" dirty="0"/>
              <a:t>1 do 9 były przedstawiane jako umowne znaki.</a:t>
            </a:r>
          </a:p>
        </p:txBody>
      </p:sp>
    </p:spTree>
    <p:extLst>
      <p:ext uri="{BB962C8B-B14F-4D97-AF65-F5344CB8AC3E}">
        <p14:creationId xmlns:p14="http://schemas.microsoft.com/office/powerpoint/2010/main" val="143622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7BC738-9C97-489B-B0C5-03352981F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47687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Hindusi też jako pierwsi wpadli na pomysł pisania cyfr słowami. 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Podawali również oddzielne nazwy dla kolejnych potęg liczby 10 oraz </a:t>
            </a:r>
            <a:r>
              <a:rPr lang="pl-PL" dirty="0">
                <a:solidFill>
                  <a:srgbClr val="FF0000"/>
                </a:solidFill>
              </a:rPr>
              <a:t>wynaleźli zero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7489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8FF330-00BB-45DD-A07A-69727263B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Leonardo Fibonacci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719D63-FF69-481D-9114-F26633642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4365104"/>
            <a:ext cx="7427168" cy="1749301"/>
          </a:xfrm>
        </p:spPr>
        <p:txBody>
          <a:bodyPr>
            <a:normAutofit lnSpcReduction="10000"/>
          </a:bodyPr>
          <a:lstStyle/>
          <a:p>
            <a:r>
              <a:rPr lang="pl-PL" sz="2800" dirty="0"/>
              <a:t>w 1202 roku napisał książkę „Liber </a:t>
            </a:r>
            <a:r>
              <a:rPr lang="pl-PL" sz="2800" dirty="0" err="1"/>
              <a:t>Abaci</a:t>
            </a:r>
            <a:r>
              <a:rPr lang="pl-PL" sz="2800" dirty="0"/>
              <a:t>”, w której tłumaczył jak używać arabskich cyfr, jak dodawać, odejmować i wykonywać inne działania w systemie dziesiętnym.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E3ACD7-CDAF-4202-A547-A20136A1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84" y="1340768"/>
            <a:ext cx="4045632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ED3CD3-7299-43F9-B010-7EF6CC0B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XIII w.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2952C0-F8FE-47C3-9685-4BA710DE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08" y="3005982"/>
            <a:ext cx="8083649" cy="2592288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Ramon </a:t>
            </a:r>
            <a:r>
              <a:rPr lang="pl-PL" b="1" dirty="0" err="1">
                <a:solidFill>
                  <a:srgbClr val="0070C0"/>
                </a:solidFill>
              </a:rPr>
              <a:t>Llull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/>
              <a:t>z Majorki opracował własną metodę nazwaną "Ars </a:t>
            </a:r>
            <a:r>
              <a:rPr lang="pl-PL" b="1" dirty="0" err="1"/>
              <a:t>generalis</a:t>
            </a:r>
            <a:r>
              <a:rPr lang="pl-PL" b="1" dirty="0"/>
              <a:t>"</a:t>
            </a:r>
            <a:r>
              <a:rPr lang="pl-PL" dirty="0"/>
              <a:t> opartą na binarnych kombinacjach, przez co został uznany za prekursora </a:t>
            </a:r>
            <a:r>
              <a:rPr lang="pl-PL" dirty="0">
                <a:solidFill>
                  <a:srgbClr val="FF0000"/>
                </a:solidFill>
              </a:rPr>
              <a:t>informatyki i sztucznej inteligencji.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7E4D41C-6F14-4932-A49B-084B2570F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94" y="274638"/>
            <a:ext cx="222351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24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816C54-3E7D-481B-B051-35D8AABD5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</a:rPr>
              <a:t>Rok 1689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653AC0-2927-4BB9-A10C-F11E2E223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Binarny system liczbowy</a:t>
            </a:r>
            <a:r>
              <a:rPr lang="pl-PL" sz="2800" dirty="0">
                <a:solidFill>
                  <a:srgbClr val="C00000"/>
                </a:solidFill>
              </a:rPr>
              <a:t> </a:t>
            </a:r>
            <a:r>
              <a:rPr lang="pl-PL" sz="2800" dirty="0"/>
              <a:t>został (ponownie) odkryty przez matematyka i filozofa niemieckiego, </a:t>
            </a:r>
            <a:r>
              <a:rPr lang="pl-PL" sz="2800" b="1" dirty="0" err="1">
                <a:solidFill>
                  <a:srgbClr val="0070C0"/>
                </a:solidFill>
              </a:rPr>
              <a:t>Gotfrieda</a:t>
            </a:r>
            <a:r>
              <a:rPr lang="pl-PL" sz="2800" b="1" dirty="0">
                <a:solidFill>
                  <a:srgbClr val="0070C0"/>
                </a:solidFill>
              </a:rPr>
              <a:t> </a:t>
            </a:r>
            <a:r>
              <a:rPr lang="pl-PL" sz="2800" b="1" dirty="0" err="1">
                <a:solidFill>
                  <a:srgbClr val="0070C0"/>
                </a:solidFill>
              </a:rPr>
              <a:t>Leibnitza</a:t>
            </a:r>
            <a:r>
              <a:rPr lang="pl-PL" sz="2800" dirty="0"/>
              <a:t> i opisany przez niego w traktacie pt. "</a:t>
            </a:r>
            <a:r>
              <a:rPr lang="pl-PL" sz="2800" dirty="0" err="1"/>
              <a:t>Explication</a:t>
            </a:r>
            <a:r>
              <a:rPr lang="pl-PL" sz="2800" dirty="0"/>
              <a:t> de </a:t>
            </a:r>
            <a:r>
              <a:rPr lang="pl-PL" sz="2800" dirty="0" err="1"/>
              <a:t>l'Arithmétique</a:t>
            </a:r>
            <a:r>
              <a:rPr lang="pl-PL" sz="2800" dirty="0"/>
              <a:t> </a:t>
            </a:r>
            <a:r>
              <a:rPr lang="pl-PL" sz="2800" dirty="0" err="1"/>
              <a:t>Binaire</a:t>
            </a:r>
            <a:r>
              <a:rPr lang="pl-PL" sz="2800" dirty="0"/>
              <a:t>„;</a:t>
            </a:r>
          </a:p>
          <a:p>
            <a:pPr marL="0" indent="0">
              <a:buNone/>
            </a:pPr>
            <a:endParaRPr lang="pl-PL" sz="2800" dirty="0"/>
          </a:p>
          <a:p>
            <a:r>
              <a:rPr lang="pl-PL" sz="2800" dirty="0"/>
              <a:t>udowodnił, że system ten może być użyty do rozwiązywania wielu matematycznych problemów.</a:t>
            </a:r>
          </a:p>
        </p:txBody>
      </p:sp>
    </p:spTree>
    <p:extLst>
      <p:ext uri="{BB962C8B-B14F-4D97-AF65-F5344CB8AC3E}">
        <p14:creationId xmlns:p14="http://schemas.microsoft.com/office/powerpoint/2010/main" val="185947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1B5C9C5-48A5-49DA-A14D-09A6C1B92FDC}"/>
              </a:ext>
            </a:extLst>
          </p:cNvPr>
          <p:cNvSpPr/>
          <p:nvPr/>
        </p:nvSpPr>
        <p:spPr>
          <a:xfrm>
            <a:off x="611560" y="692696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C00000"/>
                </a:solidFill>
              </a:rPr>
              <a:t>System binarny </a:t>
            </a:r>
            <a:r>
              <a:rPr lang="pl-PL" sz="2800" dirty="0"/>
              <a:t>nie był szeroko rozpowszechniony i stosowany, aż do dwudziestego wieku i rozwoju nowoczesnej elektroniki a potem komputerów, gdzie stał się podstawowym sposobem reprezentacji danych.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3D48262-817F-458B-980A-72F45D3B5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93601"/>
            <a:ext cx="3937620" cy="393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0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0C369-504C-460E-BAD6-97106305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Klasyfikacja systemów liczbowych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11C688-B68D-4F06-858F-A8BFC69AC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pozycyjny system liczbowy - </a:t>
            </a:r>
            <a:r>
              <a:rPr lang="pl-PL" sz="2800" dirty="0"/>
              <a:t>liczbę przedstawia się jako ciąg cyfr. Wartość jej jest zależna od położenia cyfry w liczbie (np. system arabski).</a:t>
            </a:r>
          </a:p>
          <a:p>
            <a:r>
              <a:rPr lang="pl-PL" sz="2800" dirty="0"/>
              <a:t>liczby zapisujemy przy pomocy cyfr od strony lewej do prawej.</a:t>
            </a:r>
          </a:p>
          <a:p>
            <a:r>
              <a:rPr lang="pl-PL" sz="2800" dirty="0">
                <a:solidFill>
                  <a:srgbClr val="FF0000"/>
                </a:solidFill>
              </a:rPr>
              <a:t>każda pozycja </a:t>
            </a:r>
            <a:r>
              <a:rPr lang="pl-PL" sz="2800" dirty="0"/>
              <a:t>ma ściśle </a:t>
            </a:r>
            <a:r>
              <a:rPr lang="pl-PL" sz="2800" u="sng" dirty="0">
                <a:solidFill>
                  <a:srgbClr val="FF0000"/>
                </a:solidFill>
              </a:rPr>
              <a:t>określoną</a:t>
            </a:r>
            <a:r>
              <a:rPr lang="pl-PL" sz="2800" dirty="0"/>
              <a:t> i </a:t>
            </a:r>
            <a:r>
              <a:rPr lang="pl-PL" sz="2800" u="sng" dirty="0">
                <a:solidFill>
                  <a:srgbClr val="FF0000"/>
                </a:solidFill>
              </a:rPr>
              <a:t>niezmienną wagę liczbową.</a:t>
            </a:r>
          </a:p>
          <a:p>
            <a:r>
              <a:rPr lang="pl-PL" sz="2800" dirty="0"/>
              <a:t>umożliwia zapisywanie ułamków</a:t>
            </a:r>
          </a:p>
        </p:txBody>
      </p:sp>
    </p:spTree>
    <p:extLst>
      <p:ext uri="{BB962C8B-B14F-4D97-AF65-F5344CB8AC3E}">
        <p14:creationId xmlns:p14="http://schemas.microsoft.com/office/powerpoint/2010/main" val="1928968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7338AC-5614-451B-951A-6E7109B6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002060"/>
                </a:solidFill>
              </a:rPr>
              <a:t>Niepozycyjne i addytywne systemy liczbowe</a:t>
            </a: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01BBC4-2E9D-4C1C-9761-A634BE60A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90080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Systemy niepozycyjne</a:t>
            </a:r>
            <a:r>
              <a:rPr lang="pl-PL" sz="2800" dirty="0">
                <a:solidFill>
                  <a:srgbClr val="FF0000"/>
                </a:solidFill>
              </a:rPr>
              <a:t> </a:t>
            </a:r>
            <a:r>
              <a:rPr lang="pl-PL" sz="2800" dirty="0"/>
              <a:t>to metody zapisywania liczb w taki sposób, że znaczenie cyfry (wartości) jest niezależne od zajmowanej pozycji w liczbie (na przykład system rzymski).</a:t>
            </a:r>
          </a:p>
          <a:p>
            <a:endParaRPr lang="pl-PL" sz="2800" dirty="0"/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26848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9BF000-E518-44A8-9396-43AD03B3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Systemy addytywne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50EFCD-25BA-44C9-9025-2AEF72FD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liczby tworzy się przez dodawanie kolejnych symboli</a:t>
            </a:r>
          </a:p>
          <a:p>
            <a:pPr marL="0" indent="0">
              <a:buNone/>
            </a:pPr>
            <a:endParaRPr lang="pl-PL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"X"=10,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"V"=5,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dirty="0"/>
              <a:t>"I"=1 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to XVI=(10+5+1=16).</a:t>
            </a:r>
          </a:p>
        </p:txBody>
      </p:sp>
    </p:spTree>
    <p:extLst>
      <p:ext uri="{BB962C8B-B14F-4D97-AF65-F5344CB8AC3E}">
        <p14:creationId xmlns:p14="http://schemas.microsoft.com/office/powerpoint/2010/main" val="110441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FC2F57-21FB-4229-BDAA-7FFBE2AD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System Rzymski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07682A1-7C76-48E5-B795-A3492558AE91}"/>
              </a:ext>
            </a:extLst>
          </p:cNvPr>
          <p:cNvSpPr txBox="1"/>
          <p:nvPr/>
        </p:nvSpPr>
        <p:spPr>
          <a:xfrm>
            <a:off x="647564" y="155679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 systemie rzymskim do zapisu liczb używanych jest siedem znaków cyfrowych (liter):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6C871F5-6AEC-4E27-9677-F77A8E97C824}"/>
              </a:ext>
            </a:extLst>
          </p:cNvPr>
          <p:cNvSpPr/>
          <p:nvPr/>
        </p:nvSpPr>
        <p:spPr>
          <a:xfrm>
            <a:off x="827584" y="2708920"/>
            <a:ext cx="69727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Znak                I       V       X       L       C       D       M</a:t>
            </a:r>
            <a:b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Wartość          1      5      10     50    100   500   1000</a:t>
            </a: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4F5550E-A96D-41D3-9F14-BD13A7CB069F}"/>
              </a:ext>
            </a:extLst>
          </p:cNvPr>
          <p:cNvSpPr/>
          <p:nvPr/>
        </p:nvSpPr>
        <p:spPr>
          <a:xfrm>
            <a:off x="611560" y="620688"/>
            <a:ext cx="792088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ok. 30 tys. lat p.n.e.</a:t>
            </a:r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dirty="0"/>
              <a:t>Przyjmuje się, iż potrzeba liczenia pojawiła się wraz z posiadaniem przedmiotów na własność, co w naturalny sposób wpłynęło na powstanie pierwszych prostych systemów liczenia. </a:t>
            </a:r>
          </a:p>
          <a:p>
            <a:endParaRPr lang="pl-PL" sz="700" dirty="0"/>
          </a:p>
          <a:p>
            <a:r>
              <a:rPr lang="pl-PL" sz="2800" dirty="0"/>
              <a:t>Dziś ten pierwotny system nazywamy systemem karbowym, a pojawił się polegał na żłobieniu w kościach karbów podobnie jak to miało miejsce w przypadku kości </a:t>
            </a:r>
            <a:r>
              <a:rPr lang="pl-PL" sz="2800" dirty="0" err="1"/>
              <a:t>Lebombo</a:t>
            </a:r>
            <a:r>
              <a:rPr lang="pl-PL" sz="2800" dirty="0"/>
              <a:t>. </a:t>
            </a:r>
          </a:p>
          <a:p>
            <a:endParaRPr lang="pl-PL" sz="1100" dirty="0"/>
          </a:p>
          <a:p>
            <a:r>
              <a:rPr lang="pl-PL" sz="2800" dirty="0"/>
              <a:t>Rzymianie uprościli zapis karbowy odrzucając niepotrzebne kreski po lewej stronie, gdyż "znak zbiorczy" oznaczał już określoną liczbę jednostek.</a:t>
            </a:r>
          </a:p>
        </p:txBody>
      </p:sp>
    </p:spTree>
    <p:extLst>
      <p:ext uri="{BB962C8B-B14F-4D97-AF65-F5344CB8AC3E}">
        <p14:creationId xmlns:p14="http://schemas.microsoft.com/office/powerpoint/2010/main" val="3793777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D7444FF-4E8E-46C3-9D28-5E0C4189AC4F}"/>
              </a:ext>
            </a:extLst>
          </p:cNvPr>
          <p:cNvSpPr/>
          <p:nvPr/>
        </p:nvSpPr>
        <p:spPr>
          <a:xfrm>
            <a:off x="719572" y="620688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2400" dirty="0"/>
              <a:t>Geneza poszczególnych rzymskich znaków cyfrowych jest następująca: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I  (1) </a:t>
            </a:r>
            <a:r>
              <a:rPr lang="pl-PL" sz="2400" dirty="0"/>
              <a:t>– pochodzi od pionowej kreski, oznaczającej jeden element.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V (5) </a:t>
            </a:r>
            <a:r>
              <a:rPr lang="pl-PL" sz="2400" dirty="0"/>
              <a:t>– jest górną połową znaku X (10).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L (50) </a:t>
            </a:r>
            <a:r>
              <a:rPr lang="pl-PL" sz="2400" dirty="0"/>
              <a:t>– jest najprawdopodobniej dolną połową znaku C (100), chociaż nie ma w tej sprawie jednomyślności.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C (100) </a:t>
            </a:r>
            <a:r>
              <a:rPr lang="pl-PL" sz="2400" dirty="0"/>
              <a:t>– od łacińskiego słowa </a:t>
            </a:r>
            <a:r>
              <a:rPr lang="pl-PL" sz="2400" dirty="0" err="1"/>
              <a:t>centum</a:t>
            </a:r>
            <a:r>
              <a:rPr lang="pl-PL" sz="2400" dirty="0"/>
              <a:t> – sto.</a:t>
            </a:r>
          </a:p>
          <a:p>
            <a:r>
              <a:rPr lang="pl-PL" sz="2400" dirty="0">
                <a:solidFill>
                  <a:srgbClr val="FF0000"/>
                </a:solidFill>
              </a:rPr>
              <a:t>M (1000) </a:t>
            </a:r>
            <a:r>
              <a:rPr lang="pl-PL" sz="2400" dirty="0"/>
              <a:t>– od łacińskiego słowa </a:t>
            </a:r>
            <a:r>
              <a:rPr lang="pl-PL" sz="2400" dirty="0" err="1"/>
              <a:t>mille</a:t>
            </a:r>
            <a:r>
              <a:rPr lang="pl-PL" sz="2400" dirty="0"/>
              <a:t> – tysiąc.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D (500) </a:t>
            </a:r>
            <a:r>
              <a:rPr lang="pl-PL" sz="2400" dirty="0"/>
              <a:t>i </a:t>
            </a:r>
            <a:r>
              <a:rPr lang="pl-PL" sz="2400" dirty="0">
                <a:solidFill>
                  <a:srgbClr val="FF0000"/>
                </a:solidFill>
              </a:rPr>
              <a:t>X (10) </a:t>
            </a:r>
            <a:r>
              <a:rPr lang="pl-PL" sz="2400" dirty="0"/>
              <a:t>– ich pochodzenie nie zostało dowiedzione, być może pochodzą od nieznanych jeszcze etruskich znaków. </a:t>
            </a:r>
          </a:p>
        </p:txBody>
      </p:sp>
    </p:spTree>
    <p:extLst>
      <p:ext uri="{BB962C8B-B14F-4D97-AF65-F5344CB8AC3E}">
        <p14:creationId xmlns:p14="http://schemas.microsoft.com/office/powerpoint/2010/main" val="891202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D372D6D-19D0-4CC7-AA37-586339488784}"/>
              </a:ext>
            </a:extLst>
          </p:cNvPr>
          <p:cNvSpPr/>
          <p:nvPr/>
        </p:nvSpPr>
        <p:spPr>
          <a:xfrm>
            <a:off x="467544" y="335846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Rzymski system liczbowy jest systemem addytywnym (od łacińskiego słowa </a:t>
            </a:r>
            <a:r>
              <a:rPr lang="pl-PL" sz="2000" b="1" dirty="0" err="1">
                <a:solidFill>
                  <a:srgbClr val="FF0000"/>
                </a:solidFill>
              </a:rPr>
              <a:t>additivus</a:t>
            </a:r>
            <a:r>
              <a:rPr lang="pl-PL" sz="2000" dirty="0"/>
              <a:t> – dodający). </a:t>
            </a:r>
          </a:p>
          <a:p>
            <a:endParaRPr lang="pl-PL" sz="2000" dirty="0"/>
          </a:p>
          <a:p>
            <a:r>
              <a:rPr lang="pl-PL" sz="2000" dirty="0"/>
              <a:t>Cyfrowy zapis liczb polega na dodawaniu lub odejmowaniu znaków o określonym nominale. </a:t>
            </a:r>
          </a:p>
          <a:p>
            <a:r>
              <a:rPr lang="pl-PL" sz="2000" dirty="0"/>
              <a:t>Cyfry jednakowe są zawsze dodawane (np. II =  I + I = 1 + 1 = 2; CC = C + C = 100 + 100 = 200), cyfry mniejsze stojące za większymi są również dodawane (np. DXI = D + X + I =  500 + 10 + 1 = 511; LVII = L + V + I + I = 50 + 5 + 1 + 1 = 57), cyfry mniejsze stojące przed większymi są odejmowane od tych większych (np. IX = X – I = 10 – 1 = 9; CM = M – C = 1000 – 100 = 900). A oto inne przykłady tworzenia cyfr rzymskich: IV – 4, VI – 6, XXX – 30, XC – 90, MXXXVII – 1037,  MCMLIX – 1959, MMVII – 2007. </a:t>
            </a:r>
          </a:p>
          <a:p>
            <a:endParaRPr lang="pl-PL" sz="1200" dirty="0"/>
          </a:p>
          <a:p>
            <a:r>
              <a:rPr lang="pl-PL" sz="2000" dirty="0"/>
              <a:t>Liczba, nad której zapisem cyfrowym umieszczona była pozioma kreska, zwiększała swoją wartość tysiąckrotnie, na przykład:</a:t>
            </a:r>
          </a:p>
          <a:p>
            <a:endParaRPr lang="pl-PL" sz="1100" dirty="0"/>
          </a:p>
          <a:p>
            <a:r>
              <a:rPr lang="pl-PL" sz="2000" dirty="0"/>
              <a:t> ___                 __                     ______</a:t>
            </a:r>
          </a:p>
          <a:p>
            <a:r>
              <a:rPr lang="pl-PL" sz="2000" dirty="0">
                <a:solidFill>
                  <a:srgbClr val="FF0000"/>
                </a:solidFill>
              </a:rPr>
              <a:t> XII = 12 000;  CL = 150 000; DCLXXV = 675 000 itd.</a:t>
            </a:r>
          </a:p>
        </p:txBody>
      </p:sp>
    </p:spTree>
    <p:extLst>
      <p:ext uri="{BB962C8B-B14F-4D97-AF65-F5344CB8AC3E}">
        <p14:creationId xmlns:p14="http://schemas.microsoft.com/office/powerpoint/2010/main" val="2325092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F3F7245-AEF9-4D96-AA05-B92C459FE9F1}"/>
              </a:ext>
            </a:extLst>
          </p:cNvPr>
          <p:cNvSpPr/>
          <p:nvPr/>
        </p:nvSpPr>
        <p:spPr>
          <a:xfrm>
            <a:off x="467544" y="391527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Joński system cyfrowy, pochodzący z kolonii greckich w Azji Mniejszej (Milet) i Aleksandrii. </a:t>
            </a:r>
          </a:p>
          <a:p>
            <a:endParaRPr lang="pl-PL" sz="1200" dirty="0"/>
          </a:p>
          <a:p>
            <a:r>
              <a:rPr lang="pl-PL" sz="2000" dirty="0"/>
              <a:t>Polegał on na wykorzystaniu kolejnych liter alfabetu jako cyfr, na przyporządkowaniu każdej literze alfabetu greckiego jednej cyfry. </a:t>
            </a:r>
          </a:p>
          <a:p>
            <a:endParaRPr lang="pl-PL" sz="1200" dirty="0"/>
          </a:p>
          <a:p>
            <a:r>
              <a:rPr lang="pl-PL" sz="2000" dirty="0"/>
              <a:t>Żeby system był kompletny, do liter greckich dodano także (dla oznaczenia 6, 90 i 900) trzy litery z alfabetu semickiego. </a:t>
            </a:r>
          </a:p>
          <a:p>
            <a:endParaRPr lang="pl-PL" sz="1200" dirty="0"/>
          </a:p>
          <a:p>
            <a:r>
              <a:rPr lang="pl-PL" sz="2000" dirty="0"/>
              <a:t>Wzajemne powiązanie liter i cyfr przedstawia tabela: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D3C2CA0-DF75-4AEA-B366-BA4750B79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88" y="3192294"/>
            <a:ext cx="6772424" cy="31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67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D24730C-3A4A-4CDD-82BB-C32B53C16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8819"/>
            <a:ext cx="2720054" cy="635054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6DF37551-5D24-497C-978A-14F8EB6ADC18}"/>
              </a:ext>
            </a:extLst>
          </p:cNvPr>
          <p:cNvSpPr/>
          <p:nvPr/>
        </p:nvSpPr>
        <p:spPr>
          <a:xfrm>
            <a:off x="3491880" y="47667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Liczby tworzone były  przez  zestawienie obok siebie znaków cyfrowych w porządku od lewej strony do prawej. </a:t>
            </a:r>
          </a:p>
          <a:p>
            <a:endParaRPr lang="pl-PL" dirty="0"/>
          </a:p>
          <a:p>
            <a:r>
              <a:rPr lang="pl-PL" dirty="0"/>
              <a:t>Nad całym wyrażeniem umieszczano poziomą kreskę dla odróżnienia go od liter, np.:</a:t>
            </a:r>
          </a:p>
          <a:p>
            <a:r>
              <a:rPr lang="pl-PL" dirty="0"/>
              <a:t>__               __                ___</a:t>
            </a:r>
          </a:p>
          <a:p>
            <a:r>
              <a:rPr lang="pl-PL" dirty="0"/>
              <a:t>κβ = 22;     πθ = 89;      </a:t>
            </a:r>
            <a:r>
              <a:rPr lang="pl-PL" dirty="0" err="1"/>
              <a:t>ωλδ</a:t>
            </a:r>
            <a:r>
              <a:rPr lang="pl-PL" dirty="0"/>
              <a:t> = 834.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4DBABC5-3AC3-4A8C-A939-1F0ACD1F2EF3}"/>
              </a:ext>
            </a:extLst>
          </p:cNvPr>
          <p:cNvSpPr/>
          <p:nvPr/>
        </p:nvSpPr>
        <p:spPr>
          <a:xfrm>
            <a:off x="3491880" y="3140968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Dla oznaczenia tysięcy przed odpowiednią literą umieszczano przecinek, na przykład: </a:t>
            </a:r>
          </a:p>
          <a:p>
            <a:r>
              <a:rPr lang="pl-PL" dirty="0"/>
              <a:t>,α = 1000;</a:t>
            </a:r>
          </a:p>
          <a:p>
            <a:r>
              <a:rPr lang="pl-PL" dirty="0"/>
              <a:t>,β = 2000; </a:t>
            </a:r>
          </a:p>
          <a:p>
            <a:r>
              <a:rPr lang="pl-PL" dirty="0"/>
              <a:t>,γ = 3000</a:t>
            </a:r>
          </a:p>
        </p:txBody>
      </p:sp>
    </p:spTree>
    <p:extLst>
      <p:ext uri="{BB962C8B-B14F-4D97-AF65-F5344CB8AC3E}">
        <p14:creationId xmlns:p14="http://schemas.microsoft.com/office/powerpoint/2010/main" val="40641563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7123F8D-5B3B-4B42-B167-7F977A8B9D30}"/>
              </a:ext>
            </a:extLst>
          </p:cNvPr>
          <p:cNvSpPr/>
          <p:nvPr/>
        </p:nvSpPr>
        <p:spPr>
          <a:xfrm>
            <a:off x="539552" y="5486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I w ten sposób zapisywano większe liczby:</a:t>
            </a:r>
            <a:br>
              <a:rPr lang="pl-PL" dirty="0"/>
            </a:br>
            <a:r>
              <a:rPr lang="pl-PL" dirty="0"/>
              <a:t> ____</a:t>
            </a:r>
            <a:br>
              <a:rPr lang="pl-PL" dirty="0"/>
            </a:br>
            <a:r>
              <a:rPr lang="pl-PL" dirty="0"/>
              <a:t>,β</a:t>
            </a:r>
            <a:r>
              <a:rPr lang="pl-PL" dirty="0" err="1"/>
              <a:t>φκε</a:t>
            </a:r>
            <a:r>
              <a:rPr lang="pl-PL" dirty="0"/>
              <a:t> = 2525; </a:t>
            </a:r>
            <a:br>
              <a:rPr lang="pl-PL" dirty="0"/>
            </a:br>
            <a:r>
              <a:rPr lang="pl-PL" dirty="0"/>
              <a:t> ____</a:t>
            </a:r>
            <a:br>
              <a:rPr lang="pl-PL" dirty="0"/>
            </a:br>
            <a:r>
              <a:rPr lang="pl-PL" dirty="0"/>
              <a:t>,</a:t>
            </a:r>
            <a:r>
              <a:rPr lang="pl-PL" dirty="0" err="1"/>
              <a:t>δχογ</a:t>
            </a:r>
            <a:r>
              <a:rPr lang="pl-PL" dirty="0"/>
              <a:t> = 4673; </a:t>
            </a:r>
            <a:br>
              <a:rPr lang="pl-PL" dirty="0"/>
            </a:br>
            <a:r>
              <a:rPr lang="pl-PL" dirty="0"/>
              <a:t> ____</a:t>
            </a:r>
            <a:br>
              <a:rPr lang="pl-PL" dirty="0"/>
            </a:br>
            <a:r>
              <a:rPr lang="pl-PL" dirty="0"/>
              <a:t>,</a:t>
            </a:r>
            <a:r>
              <a:rPr lang="pl-PL" dirty="0" err="1"/>
              <a:t>ητ</a:t>
            </a:r>
            <a:r>
              <a:rPr lang="pl-PL" dirty="0"/>
              <a:t>πζ = 8387 itp.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4189431-FE49-46F5-8D59-D93541A14022}"/>
              </a:ext>
            </a:extLst>
          </p:cNvPr>
          <p:cNvSpPr/>
          <p:nvPr/>
        </p:nvSpPr>
        <p:spPr>
          <a:xfrm>
            <a:off x="2627784" y="2276872"/>
            <a:ext cx="6174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Największe liczby tworzone były za pomocą litery M, która oznaczała 10 000. </a:t>
            </a:r>
          </a:p>
          <a:p>
            <a:r>
              <a:rPr lang="pl-PL" dirty="0"/>
              <a:t>Zapis wyglądał w ten sposób, że nad literą M umieszczano liczbę dziesiątków tysięcy tej liczby. Tak np.:</a:t>
            </a:r>
          </a:p>
          <a:p>
            <a:endParaRPr lang="pl-PL" dirty="0"/>
          </a:p>
          <a:p>
            <a:r>
              <a:rPr lang="pl-PL" dirty="0"/>
              <a:t>ζ</a:t>
            </a:r>
          </a:p>
          <a:p>
            <a:r>
              <a:rPr lang="pl-PL" dirty="0"/>
              <a:t>M = 7 razy po 10 000 = 70 000;</a:t>
            </a:r>
          </a:p>
          <a:p>
            <a:endParaRPr lang="pl-PL" dirty="0"/>
          </a:p>
          <a:p>
            <a:r>
              <a:rPr lang="pl-PL" dirty="0"/>
              <a:t>πα</a:t>
            </a:r>
          </a:p>
          <a:p>
            <a:r>
              <a:rPr lang="pl-PL" dirty="0"/>
              <a:t>M  = 81 razy po 10 000 = 810 000;</a:t>
            </a:r>
          </a:p>
          <a:p>
            <a:endParaRPr lang="pl-PL" dirty="0"/>
          </a:p>
          <a:p>
            <a:r>
              <a:rPr lang="pl-PL" dirty="0" err="1"/>
              <a:t>φλδ</a:t>
            </a:r>
            <a:endParaRPr lang="pl-PL" dirty="0"/>
          </a:p>
          <a:p>
            <a:r>
              <a:rPr lang="pl-PL" dirty="0"/>
              <a:t>M,β</a:t>
            </a:r>
            <a:r>
              <a:rPr lang="pl-PL" dirty="0" err="1"/>
              <a:t>ωογ</a:t>
            </a:r>
            <a:r>
              <a:rPr lang="pl-PL" dirty="0"/>
              <a:t> = 5 342 873.</a:t>
            </a:r>
          </a:p>
        </p:txBody>
      </p:sp>
    </p:spTree>
    <p:extLst>
      <p:ext uri="{BB962C8B-B14F-4D97-AF65-F5344CB8AC3E}">
        <p14:creationId xmlns:p14="http://schemas.microsoft.com/office/powerpoint/2010/main" val="837316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B87731-DF86-41A8-9294-819E7B47A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Jednostki w informatyce</a:t>
            </a:r>
          </a:p>
        </p:txBody>
      </p:sp>
    </p:spTree>
    <p:extLst>
      <p:ext uri="{BB962C8B-B14F-4D97-AF65-F5344CB8AC3E}">
        <p14:creationId xmlns:p14="http://schemas.microsoft.com/office/powerpoint/2010/main" val="4170275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s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428736"/>
            <a:ext cx="8204622" cy="487959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406375" y="404664"/>
            <a:ext cx="43312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dziesiętny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Znalezione obrazy dla zapytania system binarny"/>
          <p:cNvSpPr>
            <a:spLocks noChangeAspect="1" noChangeArrowheads="1"/>
          </p:cNvSpPr>
          <p:nvPr/>
        </p:nvSpPr>
        <p:spPr bwMode="auto">
          <a:xfrm>
            <a:off x="155575" y="-342900"/>
            <a:ext cx="38100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system binarny"/>
          <p:cNvSpPr>
            <a:spLocks noChangeAspect="1" noChangeArrowheads="1"/>
          </p:cNvSpPr>
          <p:nvPr/>
        </p:nvSpPr>
        <p:spPr bwMode="auto">
          <a:xfrm>
            <a:off x="155575" y="-342900"/>
            <a:ext cx="38100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s://eduprojekt.neocities.org/poradnik/images/binar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 descr="bina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54835"/>
            <a:ext cx="7182050" cy="1357322"/>
          </a:xfrm>
          <a:prstGeom prst="rect">
            <a:avLst/>
          </a:prstGeom>
        </p:spPr>
      </p:pic>
      <p:pic>
        <p:nvPicPr>
          <p:cNvPr id="8" name="Obraz 7" descr="binarn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6" y="2285992"/>
            <a:ext cx="8770520" cy="28117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binarny</a:t>
            </a:r>
          </a:p>
        </p:txBody>
      </p:sp>
      <p:pic>
        <p:nvPicPr>
          <p:cNvPr id="4" name="Symbol zastępczy zawartości 3" descr="kon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14488"/>
            <a:ext cx="8204078" cy="341509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Dodawanie binarne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686508"/>
            <a:ext cx="3610744" cy="34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dirty="0"/>
              <a:t>0 + </a:t>
            </a:r>
            <a:r>
              <a:rPr lang="pl-PL" sz="4800" dirty="0" err="1"/>
              <a:t>0</a:t>
            </a:r>
            <a:r>
              <a:rPr lang="pl-PL" sz="4800" dirty="0"/>
              <a:t> =</a:t>
            </a:r>
            <a:r>
              <a:rPr lang="pl-PL" sz="4800" i="0" dirty="0"/>
              <a:t> </a:t>
            </a:r>
            <a:r>
              <a:rPr lang="pl-PL" sz="4800" dirty="0"/>
              <a:t> </a:t>
            </a:r>
            <a:r>
              <a:rPr lang="pl-PL" sz="4800" dirty="0" err="1"/>
              <a:t>0</a:t>
            </a:r>
            <a:r>
              <a:rPr lang="pl-PL" sz="4800" dirty="0"/>
              <a:t> </a:t>
            </a:r>
          </a:p>
          <a:p>
            <a:pPr>
              <a:buNone/>
            </a:pPr>
            <a:r>
              <a:rPr lang="pl-PL" sz="4800" dirty="0"/>
              <a:t>0 + 1 =  </a:t>
            </a:r>
            <a:r>
              <a:rPr lang="pl-PL" sz="4800" dirty="0" err="1"/>
              <a:t>1</a:t>
            </a:r>
            <a:r>
              <a:rPr lang="pl-PL" sz="4800" dirty="0"/>
              <a:t> </a:t>
            </a:r>
          </a:p>
          <a:p>
            <a:pPr>
              <a:buNone/>
            </a:pPr>
            <a:r>
              <a:rPr lang="pl-PL" sz="4800" dirty="0"/>
              <a:t>1 + 0 =  1 </a:t>
            </a:r>
          </a:p>
          <a:p>
            <a:pPr>
              <a:buNone/>
            </a:pPr>
            <a:r>
              <a:rPr lang="pl-PL" sz="4800" dirty="0"/>
              <a:t>1 + </a:t>
            </a:r>
            <a:r>
              <a:rPr lang="pl-PL" sz="4800" dirty="0" err="1"/>
              <a:t>1</a:t>
            </a:r>
            <a:r>
              <a:rPr lang="pl-PL" sz="4800" dirty="0"/>
              <a:t> =  </a:t>
            </a:r>
            <a:r>
              <a:rPr lang="pl-PL" sz="4800" b="1" dirty="0">
                <a:solidFill>
                  <a:srgbClr val="FF0000"/>
                </a:solidFill>
              </a:rPr>
              <a:t>1</a:t>
            </a:r>
            <a:r>
              <a:rPr lang="pl-PL" sz="4800" dirty="0"/>
              <a:t>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9D1F0CE7-FA73-4202-AF2C-CFF648FF3385}"/>
              </a:ext>
            </a:extLst>
          </p:cNvPr>
          <p:cNvSpPr/>
          <p:nvPr/>
        </p:nvSpPr>
        <p:spPr>
          <a:xfrm>
            <a:off x="503548" y="726787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4-3 tys. lat p.n.e. </a:t>
            </a:r>
            <a:r>
              <a:rPr lang="pl-P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  <a:r>
              <a:rPr lang="pl-PL" sz="2800" dirty="0"/>
              <a:t> okolicach czterech tysięcy lat przed naszą erą w Mezopotamii powstała pierwsza numeracja. </a:t>
            </a:r>
          </a:p>
          <a:p>
            <a:endParaRPr lang="pl-PL" sz="2800" dirty="0"/>
          </a:p>
          <a:p>
            <a:r>
              <a:rPr lang="pl-PL" sz="2800" dirty="0"/>
              <a:t>Jej istotą było to, że jedna cyfra może oznaczać różne liczby, w zależności od miejsca/lokalizacji, w którym się znajduje w zapisie liczbowym. </a:t>
            </a:r>
          </a:p>
          <a:p>
            <a:endParaRPr lang="pl-PL" sz="2800" dirty="0"/>
          </a:p>
          <a:p>
            <a:r>
              <a:rPr lang="pl-PL" sz="2800" dirty="0"/>
              <a:t>Jest również uważany za pierwszy znany system pozycyjny, gdzie wartość określonej cyfry zależy zarówno od niej samej oraz od jej pozycji w zapisie liczby.</a:t>
            </a:r>
          </a:p>
        </p:txBody>
      </p:sp>
    </p:spTree>
    <p:extLst>
      <p:ext uri="{BB962C8B-B14F-4D97-AF65-F5344CB8AC3E}">
        <p14:creationId xmlns:p14="http://schemas.microsoft.com/office/powerpoint/2010/main" val="711443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pl-PL" dirty="0"/>
              <a:t>Sumowane liczby zapisujemy jedna pod drugą</a:t>
            </a:r>
          </a:p>
          <a:p>
            <a:pPr>
              <a:buNone/>
            </a:pPr>
            <a:r>
              <a:rPr lang="pl-PL" dirty="0"/>
              <a:t>tak, aby w kolejnych kolumnach znalazły się</a:t>
            </a:r>
          </a:p>
          <a:p>
            <a:pPr>
              <a:buNone/>
            </a:pPr>
            <a:r>
              <a:rPr lang="pl-PL" dirty="0"/>
              <a:t>cyfry stojące na pozycjach o tych samych </a:t>
            </a:r>
          </a:p>
          <a:p>
            <a:pPr>
              <a:buNone/>
            </a:pPr>
            <a:r>
              <a:rPr lang="pl-PL" dirty="0"/>
              <a:t>wagach.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14620"/>
            <a:ext cx="2286016" cy="165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428596" y="4572008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Sumowanie rozpoczynamy od ostatniej kolumny. Sumujemy cyfry w kolumnie zgodnie z podaną tabelką zapisując wynik pod kreską: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66"/>
            <a:ext cx="1747846" cy="16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428596" y="1928802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wynik sumowania jest dwucyfrowy (</a:t>
            </a:r>
            <a:r>
              <a:rPr lang="pl-PL" sz="3200" b="1" dirty="0">
                <a:solidFill>
                  <a:srgbClr val="FF0000"/>
                </a:solidFill>
              </a:rPr>
              <a:t>1 + </a:t>
            </a:r>
            <a:r>
              <a:rPr lang="pl-PL" sz="3200" b="1" dirty="0" err="1">
                <a:solidFill>
                  <a:srgbClr val="FF0000"/>
                </a:solidFill>
              </a:rPr>
              <a:t>1</a:t>
            </a:r>
            <a:r>
              <a:rPr lang="pl-PL" sz="3200" b="1" dirty="0">
                <a:solidFill>
                  <a:srgbClr val="FF0000"/>
                </a:solidFill>
              </a:rPr>
              <a:t> = 10</a:t>
            </a:r>
            <a:r>
              <a:rPr lang="pl-PL" sz="2400" dirty="0"/>
              <a:t>), to pod kreską zapisujemy tylko ostatnią cyfrę </a:t>
            </a:r>
            <a:r>
              <a:rPr lang="pl-PL" sz="3600" b="1" dirty="0">
                <a:solidFill>
                  <a:srgbClr val="FF0000"/>
                </a:solidFill>
              </a:rPr>
              <a:t>0</a:t>
            </a:r>
            <a:r>
              <a:rPr lang="pl-PL" sz="2400" dirty="0"/>
              <a:t>, a </a:t>
            </a:r>
            <a:r>
              <a:rPr lang="pl-PL" sz="3600" b="1" dirty="0">
                <a:solidFill>
                  <a:srgbClr val="002060"/>
                </a:solidFill>
              </a:rPr>
              <a:t>1</a:t>
            </a:r>
            <a:r>
              <a:rPr lang="pl-PL" sz="2400" dirty="0"/>
              <a:t> przechodzi do następnej kolumny - dodamy ją do wyniku sumowania cyfr w następnej kolumnie. Jest to tzw. przeniesienie (ang. </a:t>
            </a:r>
            <a:r>
              <a:rPr lang="pl-PL" sz="2400" dirty="0" err="1"/>
              <a:t>carry</a:t>
            </a:r>
            <a:r>
              <a:rPr lang="pl-PL" sz="2400" dirty="0"/>
              <a:t>). Przeniesienie zaznaczyliśmy na czerwono: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3933057"/>
            <a:ext cx="21434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50004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w krótszej liczbie zabrakło cyfr, to dopisujemy zera. Pamiętajmy o przeniesieniach.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2390787" cy="244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428596" y="342900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Dodaliśmy wszystkie cyfry, ale przeniesienie wciąż wynosi </a:t>
            </a:r>
            <a:r>
              <a:rPr lang="pl-PL" sz="3600" b="1" dirty="0">
                <a:solidFill>
                  <a:srgbClr val="FF0000"/>
                </a:solidFill>
              </a:rPr>
              <a:t>1</a:t>
            </a:r>
            <a:r>
              <a:rPr lang="pl-PL" sz="2400" dirty="0"/>
              <a:t>. Zatem dopisujemy je do otrzymanego wyniku (możemy potraktować pustą kolumnę tak, jakby zawierała cyfry 0 i do wyniku sumowania dodać przeniesienie).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13213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Kilka dalszych przykładów: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3005154" cy="280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285860"/>
            <a:ext cx="2428892" cy="254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0301" y="3571876"/>
            <a:ext cx="319369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11560" y="764704"/>
            <a:ext cx="82467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W pamięci komputera liczby binarne przechowywane są w postaci ustalonej ilości bitów (np. 8, 16, 32 bity). </a:t>
            </a:r>
          </a:p>
          <a:p>
            <a:endParaRPr lang="pl-PL" sz="3200" dirty="0"/>
          </a:p>
          <a:p>
            <a:r>
              <a:rPr lang="pl-PL" sz="3200" dirty="0"/>
              <a:t>Jeśli wynik sumowania np. dwóch liczb 8 bitowych jest większy niż 8 bitów, to najstarszy bit (dziewiąty bit) zostanie utracony. </a:t>
            </a:r>
          </a:p>
          <a:p>
            <a:endParaRPr lang="pl-PL" sz="3200" dirty="0"/>
          </a:p>
          <a:p>
            <a:r>
              <a:rPr lang="pl-PL" sz="2800" dirty="0"/>
              <a:t>Sytuacja taka nazywa się nadmiarem (ang. </a:t>
            </a:r>
            <a:r>
              <a:rPr lang="pl-PL" sz="2800" dirty="0" err="1"/>
              <a:t>overflow</a:t>
            </a:r>
            <a:r>
              <a:rPr lang="pl-PL" sz="2800" dirty="0"/>
              <a:t>). </a:t>
            </a:r>
            <a:endParaRPr lang="en-US" sz="28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84074" y="836712"/>
            <a:ext cx="81758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err="1"/>
              <a:t>Overflow</a:t>
            </a:r>
            <a:r>
              <a:rPr lang="pl-PL" sz="2800" dirty="0"/>
              <a:t> występuje zawsze, gdy wynik operacji arytmetycznej jest większy niż górny zakres danego formatu liczb binarnych (np. dla 8 bitów wynik większy od 2</a:t>
            </a:r>
            <a:r>
              <a:rPr lang="pl-PL" sz="2800" baseline="30000" dirty="0"/>
              <a:t>8</a:t>
            </a:r>
            <a:r>
              <a:rPr lang="pl-PL" sz="2800" dirty="0"/>
              <a:t> - 1, czyli większy od 255):</a:t>
            </a:r>
          </a:p>
        </p:txBody>
      </p:sp>
      <p:sp>
        <p:nvSpPr>
          <p:cNvPr id="5" name="Prostokąt 4"/>
          <p:cNvSpPr/>
          <p:nvPr/>
        </p:nvSpPr>
        <p:spPr>
          <a:xfrm>
            <a:off x="357158" y="3105835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11111111</a:t>
            </a:r>
            <a:r>
              <a:rPr lang="pl-PL" sz="2800" baseline="-25000" dirty="0"/>
              <a:t>(2)</a:t>
            </a:r>
            <a:r>
              <a:rPr lang="pl-PL" sz="2800" dirty="0"/>
              <a:t> + 00000001</a:t>
            </a:r>
            <a:r>
              <a:rPr lang="pl-PL" sz="2800" baseline="-25000" dirty="0"/>
              <a:t>(2)</a:t>
            </a:r>
            <a:r>
              <a:rPr lang="pl-PL" sz="2800" dirty="0"/>
              <a:t> = </a:t>
            </a:r>
            <a:r>
              <a:rPr lang="pl-PL" sz="2800" b="1" dirty="0">
                <a:solidFill>
                  <a:srgbClr val="FF0000"/>
                </a:solidFill>
              </a:rPr>
              <a:t>1</a:t>
            </a:r>
            <a:r>
              <a:rPr lang="pl-PL" sz="2800" dirty="0"/>
              <a:t>|00000000</a:t>
            </a:r>
            <a:r>
              <a:rPr lang="pl-PL" sz="2800" baseline="-25000" dirty="0"/>
              <a:t>(2)</a:t>
            </a:r>
            <a:r>
              <a:rPr lang="pl-PL" sz="2800" dirty="0"/>
              <a:t>  (255 + 1 = 0)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Odejmowanie dwójkowe</a:t>
            </a:r>
            <a:endParaRPr lang="pl-P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861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dirty="0"/>
              <a:t>0 - </a:t>
            </a:r>
            <a:r>
              <a:rPr lang="pl-PL" sz="4400" dirty="0" err="1"/>
              <a:t>0</a:t>
            </a:r>
            <a:r>
              <a:rPr lang="pl-PL" sz="4400" dirty="0"/>
              <a:t> =  </a:t>
            </a:r>
            <a:r>
              <a:rPr lang="pl-PL" sz="4400" dirty="0" err="1"/>
              <a:t>0</a:t>
            </a:r>
            <a:r>
              <a:rPr lang="pl-PL" sz="4400" dirty="0"/>
              <a:t> </a:t>
            </a:r>
          </a:p>
          <a:p>
            <a:pPr>
              <a:buNone/>
            </a:pPr>
            <a:r>
              <a:rPr lang="pl-PL" sz="4400" dirty="0"/>
              <a:t>0 - 1 =  </a:t>
            </a:r>
            <a:r>
              <a:rPr lang="pl-PL" sz="4400" dirty="0" err="1"/>
              <a:t>1</a:t>
            </a:r>
            <a:r>
              <a:rPr lang="pl-PL" sz="4400" dirty="0"/>
              <a:t>  </a:t>
            </a:r>
            <a:r>
              <a:rPr lang="pl-PL" sz="3600" dirty="0"/>
              <a:t>i pożyczka do następnej pozycji </a:t>
            </a:r>
            <a:endParaRPr lang="pl-PL" sz="4400" dirty="0"/>
          </a:p>
          <a:p>
            <a:pPr>
              <a:buNone/>
            </a:pPr>
            <a:r>
              <a:rPr lang="pl-PL" sz="4400" dirty="0"/>
              <a:t>1 - 0 =  1 </a:t>
            </a:r>
          </a:p>
          <a:p>
            <a:pPr>
              <a:buNone/>
            </a:pPr>
            <a:r>
              <a:rPr lang="pl-PL" sz="4400" dirty="0"/>
              <a:t>1 - </a:t>
            </a:r>
            <a:r>
              <a:rPr lang="pl-PL" sz="4400" dirty="0" err="1"/>
              <a:t>1</a:t>
            </a:r>
            <a:r>
              <a:rPr lang="pl-PL" sz="4400" dirty="0"/>
              <a:t> =  0</a:t>
            </a:r>
            <a:endParaRPr lang="pl-PL" sz="3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692696"/>
            <a:ext cx="850112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Odejmując </a:t>
            </a:r>
            <a:r>
              <a:rPr lang="pl-PL" sz="3600" b="1" dirty="0">
                <a:solidFill>
                  <a:srgbClr val="FF0000"/>
                </a:solidFill>
              </a:rPr>
              <a:t>0 - 1 </a:t>
            </a:r>
            <a:r>
              <a:rPr lang="pl-PL" sz="2800" dirty="0"/>
              <a:t>otrzymujemy wynik </a:t>
            </a:r>
            <a:r>
              <a:rPr lang="pl-PL" sz="3600" b="1" dirty="0">
                <a:solidFill>
                  <a:srgbClr val="FF0000"/>
                </a:solidFill>
              </a:rPr>
              <a:t>1</a:t>
            </a:r>
            <a:r>
              <a:rPr lang="pl-PL" sz="2800" dirty="0"/>
              <a:t> i pożyczkę (ang. </a:t>
            </a:r>
            <a:r>
              <a:rPr lang="pl-PL" sz="2800" dirty="0" err="1"/>
              <a:t>borrow</a:t>
            </a:r>
            <a:r>
              <a:rPr lang="pl-PL" sz="2800" dirty="0"/>
              <a:t>) do następnej pozycji. </a:t>
            </a:r>
          </a:p>
          <a:p>
            <a:endParaRPr lang="pl-PL" sz="2800" dirty="0"/>
          </a:p>
          <a:p>
            <a:r>
              <a:rPr lang="pl-PL" sz="2800" dirty="0"/>
              <a:t>Pożyczka oznacza konieczność odjęcia 1 od wyniku odejmowania cyfr w następnej kolumnie.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57158" y="3645024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Wykonać odejmowanie w systemie binarnym 1101110</a:t>
            </a:r>
            <a:r>
              <a:rPr lang="pl-PL" sz="2400" baseline="-25000" dirty="0"/>
              <a:t>(2)</a:t>
            </a:r>
            <a:r>
              <a:rPr lang="pl-PL" sz="2400" dirty="0"/>
              <a:t> - 1111</a:t>
            </a:r>
            <a:r>
              <a:rPr lang="pl-PL" sz="2400" baseline="-25000" dirty="0"/>
              <a:t>(2)</a:t>
            </a:r>
            <a:r>
              <a:rPr lang="pl-PL" sz="2400" dirty="0"/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35716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Obie liczby umieszczamy jedna pod drugą tak, aby ich cyfry znalazły się w kolumnach o tych samych wagach: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290774" cy="171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357158" y="2928934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Odejmowanie rozpoczynamy od cyfr ostatniej kolumny. Wyniki zapisujemy pod kreską. </a:t>
            </a:r>
          </a:p>
          <a:p>
            <a:r>
              <a:rPr lang="pl-PL" sz="2400" dirty="0"/>
              <a:t>W tym przykładzie odjęcie ostatnich cyfr 0 - 1 daje wynik 1 oraz pożyczkę do następnej kolumny. Pożyczki zaznaczamy kolorem czerwonym.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4530643"/>
            <a:ext cx="2290774" cy="199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51C4206-3CA1-4C0C-862C-A4AAFF729BD7}"/>
              </a:ext>
            </a:extLst>
          </p:cNvPr>
          <p:cNvSpPr/>
          <p:nvPr/>
        </p:nvSpPr>
        <p:spPr>
          <a:xfrm>
            <a:off x="611560" y="54868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Pismo klinowe</a:t>
            </a:r>
            <a:r>
              <a:rPr lang="pl-PL" sz="2400" dirty="0"/>
              <a:t> Babilończyków składało się z bardzo wielu znaków, jednak zapis liczb był dosyć prosty. W zapisie używa się dwóch znaków, oznaczających 1 i 10. </a:t>
            </a:r>
          </a:p>
          <a:p>
            <a:endParaRPr lang="pl-PL" sz="2400" dirty="0"/>
          </a:p>
          <a:p>
            <a:r>
              <a:rPr lang="pl-PL" sz="2400" dirty="0"/>
              <a:t>System dziesiątkowy był znany mieszkańcom Międzyrzecza, ale jako najbardziej powszechni utrwalił się po 2000 roku p.n.e. system pozycyjny </a:t>
            </a:r>
            <a:r>
              <a:rPr lang="pl-PL" sz="2400" dirty="0" err="1">
                <a:solidFill>
                  <a:srgbClr val="0070C0"/>
                </a:solidFill>
              </a:rPr>
              <a:t>sześćdziesiątkowy</a:t>
            </a:r>
            <a:r>
              <a:rPr lang="pl-PL" sz="2400" dirty="0">
                <a:solidFill>
                  <a:srgbClr val="0070C0"/>
                </a:solidFill>
              </a:rPr>
              <a:t>.</a:t>
            </a:r>
          </a:p>
          <a:p>
            <a:endParaRPr lang="pl-PL" sz="2400" dirty="0"/>
          </a:p>
          <a:p>
            <a:r>
              <a:rPr lang="pl-PL" sz="2400" dirty="0"/>
              <a:t>System liczbowy o podstawie 60 towarzyszy nam jeszcze dziś. Do dzisiaj dzielimy godziny na sześćdziesiąt minut, minuty na sześćdziesiąt sekund.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6865CDB-7332-4819-850B-8B195F23A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77979"/>
            <a:ext cx="2016224" cy="20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613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42860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Odjęcie cyfr w drugiej od końca kolumnie daje wynik 1 - </a:t>
            </a:r>
            <a:r>
              <a:rPr lang="pl-PL" sz="2800" dirty="0" err="1"/>
              <a:t>1</a:t>
            </a:r>
            <a:r>
              <a:rPr lang="pl-PL" sz="2800" dirty="0"/>
              <a:t> = 0. Od tego wyniku musimy odjąć pożyczkę 0 - 1 = </a:t>
            </a:r>
            <a:r>
              <a:rPr lang="pl-PL" sz="2800" dirty="0" err="1"/>
              <a:t>1</a:t>
            </a:r>
            <a:r>
              <a:rPr lang="pl-PL" sz="2800" dirty="0"/>
              <a:t> i pożyczka do następnej kolumny.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395549" cy="227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4143372" y="2500306"/>
            <a:ext cx="55976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</a:rPr>
              <a:t> 1</a:t>
            </a:r>
          </a:p>
          <a:p>
            <a:r>
              <a:rPr lang="pl-PL" sz="3600" dirty="0"/>
              <a:t>-1</a:t>
            </a:r>
          </a:p>
          <a:p>
            <a:r>
              <a:rPr lang="pl-PL" sz="3600" dirty="0"/>
              <a:t> </a:t>
            </a:r>
            <a:r>
              <a:rPr lang="pl-PL" sz="3600" b="1" dirty="0">
                <a:solidFill>
                  <a:srgbClr val="00B050"/>
                </a:solidFill>
              </a:rPr>
              <a:t>0</a:t>
            </a:r>
          </a:p>
          <a:p>
            <a:r>
              <a:rPr lang="pl-PL" sz="3600" dirty="0"/>
              <a:t>-1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3786182" y="3643314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>
            <a:off x="3786182" y="4714884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286248" y="4857760"/>
            <a:ext cx="2337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/>
              <a:t>1 i  pożyczka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96" y="500042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Według tych zasad kontynuujemy odejmowanie cyfr w pozostałych kolumnach. Pamiętaj o pożyczkach! Jeśli w krótszej liczbie zabraknie cyfr, to możemy kolumny wypełnić zerami: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724164" cy="215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929198"/>
            <a:ext cx="7915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428604"/>
            <a:ext cx="4612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Oto kilka dalszych przykładów: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2295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928934"/>
            <a:ext cx="2500330" cy="234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886089" cy="258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00108"/>
            <a:ext cx="5112282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tt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4857784" cy="418774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42976" y="4143380"/>
            <a:ext cx="3926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600" dirty="0">
                <a:solidFill>
                  <a:srgbClr val="FF0000"/>
                </a:solidFill>
              </a:rPr>
              <a:t>011001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z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979973" cy="423388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42860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od liczby mniejszej odejmiemy większą, to wynik będzie ujemny. Jednakże w naturalnym systemie binarnym nie można zapisywać liczb ujemnych. </a:t>
            </a:r>
          </a:p>
          <a:p>
            <a:endParaRPr lang="pl-PL" sz="2400" dirty="0"/>
          </a:p>
          <a:p>
            <a:r>
              <a:rPr lang="pl-PL" sz="2400" dirty="0"/>
              <a:t>Zobaczmy zatem co się stanie, gdy od liczby 0 odejmiemy 1, a wynik ograniczymy do 8 bitów: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496"/>
            <a:ext cx="4035034" cy="310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428604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Otrzymujemy same jedynki, a pożyczka nigdy nie zanika. </a:t>
            </a:r>
          </a:p>
          <a:p>
            <a:endParaRPr lang="pl-PL" sz="2800" dirty="0"/>
          </a:p>
          <a:p>
            <a:r>
              <a:rPr lang="pl-PL" sz="2800" dirty="0"/>
              <a:t>Sytuacja taka nazywa się niedomiarem (ang. </a:t>
            </a:r>
            <a:r>
              <a:rPr lang="pl-PL" sz="2800" dirty="0" err="1"/>
              <a:t>underflow</a:t>
            </a:r>
            <a:r>
              <a:rPr lang="pl-PL" sz="2800" dirty="0"/>
              <a:t>) i występuje zawsze, gdy wynik operacji arytmetycznej jest mniejszy od dolnego zakresu formatu liczb binarnych.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Mnożenie dwójkowe</a:t>
            </a:r>
            <a:endParaRPr lang="pl-PL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556793"/>
            <a:ext cx="2818656" cy="38884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dirty="0"/>
              <a:t>0 × 0 =  </a:t>
            </a:r>
            <a:r>
              <a:rPr lang="pl-PL" sz="4800" dirty="0" err="1"/>
              <a:t>0</a:t>
            </a:r>
            <a:r>
              <a:rPr lang="pl-PL" sz="4800" dirty="0"/>
              <a:t> </a:t>
            </a:r>
          </a:p>
          <a:p>
            <a:pPr>
              <a:buNone/>
            </a:pPr>
            <a:r>
              <a:rPr lang="pl-PL" sz="4800" dirty="0"/>
              <a:t>0 × 1 =  0 </a:t>
            </a:r>
          </a:p>
          <a:p>
            <a:pPr>
              <a:buNone/>
            </a:pPr>
            <a:r>
              <a:rPr lang="pl-PL" sz="4800" dirty="0"/>
              <a:t>1 × 0 =  </a:t>
            </a:r>
            <a:r>
              <a:rPr lang="pl-PL" sz="4800" dirty="0" err="1"/>
              <a:t>0</a:t>
            </a:r>
            <a:r>
              <a:rPr lang="pl-PL" sz="4800" dirty="0"/>
              <a:t> </a:t>
            </a:r>
          </a:p>
          <a:p>
            <a:pPr>
              <a:buNone/>
            </a:pPr>
            <a:r>
              <a:rPr lang="pl-PL" sz="4800" dirty="0"/>
              <a:t>1 × 1 =  </a:t>
            </a:r>
            <a:r>
              <a:rPr lang="pl-PL" sz="4800" dirty="0" err="1"/>
              <a:t>1</a:t>
            </a:r>
            <a:endParaRPr lang="pl-PL" sz="4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620688"/>
            <a:ext cx="7920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/>
              <a:t>Pomnożyć binarnie liczbę 1101</a:t>
            </a:r>
            <a:r>
              <a:rPr lang="pl-PL" sz="3200" baseline="-25000" dirty="0"/>
              <a:t>(2)</a:t>
            </a:r>
            <a:r>
              <a:rPr lang="pl-PL" sz="3200" dirty="0"/>
              <a:t> przez 1011</a:t>
            </a:r>
            <a:r>
              <a:rPr lang="pl-PL" sz="3200" baseline="-25000" dirty="0"/>
              <a:t>(2)</a:t>
            </a:r>
            <a:r>
              <a:rPr lang="pl-PL" sz="3200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500034" y="135729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Obie liczby umieszczamy jedna pod drugą tak, aby ich cyfry znalazły się w kolumnach o tych samych wagach: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274360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E996C6F-711D-4325-AF28-BEF437C36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50" y="692696"/>
            <a:ext cx="817648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460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571480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Każdą cyfrę mnożnej mnożymy przez poszczególne cyfry mnożnika zapisując wyniki mnożeń w odpowiednich kolumnach - tak samo postępujemy w systemie dziesiętnym, a tutaj jest nawet prościej, gdyż wynik mnożenia cyfry przez cyfrę jest zawsze jednocyfrowy: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2500330" cy="347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5720" y="357166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Wynikiem mnożenia mnożnej przez cyfrę mnożnika jest powtórzenie mnożnej z przesunięciem o pozycję cyfry (cyfra mnożnika 1) lub same zera (cyfra mnożnika 0). Spostrzeżenie to bardzo ułatwia konstrukcję układów mnożących.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2714638" cy="286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85720" y="35716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Puste kolumny uzupełniamy zerami i dodajemy do siebie wszystkie cyfry w kolumnach.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13480" cy="3916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500042"/>
            <a:ext cx="835824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Z uwagi na ustalone formaty danych binarnych w komputerach (8, 16 i 32 bity) mnożenie również może dawać niepoprawne rezultaty, gdy wynik będzie większy od górnego zakresu liczb dla danego formatu, czyli od</a:t>
            </a:r>
          </a:p>
          <a:p>
            <a:r>
              <a:rPr lang="pl-PL" sz="2400" dirty="0"/>
              <a:t> </a:t>
            </a:r>
          </a:p>
          <a:p>
            <a:r>
              <a:rPr lang="pl-PL" sz="2800" dirty="0">
                <a:solidFill>
                  <a:srgbClr val="002060"/>
                </a:solidFill>
              </a:rPr>
              <a:t>max = 2</a:t>
            </a:r>
            <a:r>
              <a:rPr lang="pl-PL" sz="2800" baseline="30000" dirty="0">
                <a:solidFill>
                  <a:srgbClr val="002060"/>
                </a:solidFill>
              </a:rPr>
              <a:t>n</a:t>
            </a:r>
            <a:r>
              <a:rPr lang="pl-PL" sz="2800" dirty="0">
                <a:solidFill>
                  <a:srgbClr val="002060"/>
                </a:solidFill>
              </a:rPr>
              <a:t> - 1, gdzie n - liczba bitów w danym formacie.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Zapis w systemie znak-moduł - ZM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57158" y="142873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ZM składa się z dwóch części - bitu znaku oraz bitów wartości liczby (modułu)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8596" y="250030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Dla liczb dodatnich i zera bit znaku ma wartość 0, dla liczb ujemnych i zera ma wartość 1.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8596" y="3714752"/>
            <a:ext cx="85011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/>
              <a:t> </a:t>
            </a:r>
            <a:r>
              <a:rPr lang="pl-PL" sz="3200" dirty="0"/>
              <a:t>Liczby ujemne to ustawienie bitu znaku na </a:t>
            </a:r>
            <a:r>
              <a:rPr lang="pl-PL" sz="3200" b="1" dirty="0">
                <a:solidFill>
                  <a:srgbClr val="FF0000"/>
                </a:solidFill>
              </a:rPr>
              <a:t>1</a:t>
            </a:r>
            <a:r>
              <a:rPr lang="pl-PL" sz="32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/>
              <a:t> </a:t>
            </a:r>
            <a:r>
              <a:rPr lang="pl-PL" sz="3200" dirty="0"/>
              <a:t>Liczby dodatnie to ustawienie bitu znaku na </a:t>
            </a:r>
            <a:r>
              <a:rPr lang="pl-PL" sz="3600" b="1" dirty="0">
                <a:solidFill>
                  <a:srgbClr val="FF0000"/>
                </a:solidFill>
              </a:rPr>
              <a:t>0</a:t>
            </a:r>
            <a:r>
              <a:rPr lang="pl-PL" sz="3200" dirty="0"/>
              <a:t>.</a:t>
            </a:r>
            <a:endParaRPr lang="pl-PL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86280" cy="518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651407" cy="429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solidFill>
                  <a:srgbClr val="002060"/>
                </a:solidFill>
              </a:rPr>
              <a:t>ZM</a:t>
            </a:r>
          </a:p>
        </p:txBody>
      </p:sp>
      <p:sp>
        <p:nvSpPr>
          <p:cNvPr id="4" name="Prostokąt 3"/>
          <p:cNvSpPr/>
          <p:nvPr/>
        </p:nvSpPr>
        <p:spPr>
          <a:xfrm>
            <a:off x="642910" y="2571744"/>
            <a:ext cx="43236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l-PL" sz="3600" dirty="0"/>
              <a:t>0110111</a:t>
            </a:r>
            <a:r>
              <a:rPr lang="pl-PL" sz="3600" i="0" baseline="-25000" dirty="0"/>
              <a:t>(</a:t>
            </a:r>
            <a:r>
              <a:rPr lang="pl-PL" sz="3600" baseline="-25000" dirty="0"/>
              <a:t>ZM</a:t>
            </a:r>
            <a:r>
              <a:rPr lang="pl-PL" sz="3600" i="0" baseline="-25000" dirty="0"/>
              <a:t>)</a:t>
            </a:r>
            <a:r>
              <a:rPr lang="pl-PL" sz="3600" dirty="0"/>
              <a:t> =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dirty="0"/>
              <a:t> 55</a:t>
            </a:r>
            <a:r>
              <a:rPr lang="pl-PL" sz="3600" baseline="-25000" dirty="0"/>
              <a:t>(10)</a:t>
            </a:r>
            <a:endParaRPr lang="pl-PL" sz="3600" dirty="0"/>
          </a:p>
        </p:txBody>
      </p:sp>
      <p:sp>
        <p:nvSpPr>
          <p:cNvPr id="5" name="Prostokąt 4"/>
          <p:cNvSpPr/>
          <p:nvPr/>
        </p:nvSpPr>
        <p:spPr>
          <a:xfrm>
            <a:off x="714348" y="3714752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l-PL" sz="3200" dirty="0"/>
              <a:t>0011111</a:t>
            </a:r>
            <a:r>
              <a:rPr lang="pl-PL" sz="3200" i="0" baseline="-25000" dirty="0"/>
              <a:t>(</a:t>
            </a:r>
            <a:r>
              <a:rPr lang="pl-PL" sz="3200" baseline="-25000" dirty="0"/>
              <a:t>ZM</a:t>
            </a:r>
            <a:r>
              <a:rPr lang="pl-PL" sz="3200" i="0" baseline="-25000" dirty="0"/>
              <a:t>)</a:t>
            </a:r>
            <a:r>
              <a:rPr lang="pl-PL" sz="3200" dirty="0"/>
              <a:t> = 31</a:t>
            </a:r>
            <a:r>
              <a:rPr lang="pl-PL" sz="3200" baseline="-25000" dirty="0"/>
              <a:t>(10)</a:t>
            </a:r>
            <a:endParaRPr lang="pl-PL" sz="3200" dirty="0"/>
          </a:p>
        </p:txBody>
      </p:sp>
      <p:sp>
        <p:nvSpPr>
          <p:cNvPr id="6" name="Prostokąt 5"/>
          <p:cNvSpPr/>
          <p:nvPr/>
        </p:nvSpPr>
        <p:spPr>
          <a:xfrm>
            <a:off x="642910" y="1571612"/>
            <a:ext cx="7140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/>
              <a:t>3</a:t>
            </a:r>
            <a:r>
              <a:rPr lang="pl-PL" sz="4000" baseline="-25000" dirty="0"/>
              <a:t>(10)</a:t>
            </a:r>
            <a:r>
              <a:rPr lang="pl-PL" sz="4000" dirty="0"/>
              <a:t> = 0011</a:t>
            </a:r>
            <a:r>
              <a:rPr lang="pl-PL" sz="4000" i="0" baseline="-25000" dirty="0"/>
              <a:t>(</a:t>
            </a:r>
            <a:r>
              <a:rPr lang="pl-PL" sz="4000" baseline="-25000" dirty="0"/>
              <a:t>ZM</a:t>
            </a:r>
            <a:r>
              <a:rPr lang="pl-PL" sz="4000" i="0" baseline="-25000" dirty="0"/>
              <a:t>)</a:t>
            </a:r>
            <a:r>
              <a:rPr lang="pl-PL" sz="4000" dirty="0"/>
              <a:t> , (-3)</a:t>
            </a:r>
            <a:r>
              <a:rPr lang="pl-PL" sz="4000" baseline="-25000" dirty="0"/>
              <a:t>(10)</a:t>
            </a:r>
            <a:r>
              <a:rPr lang="pl-PL" sz="4000" dirty="0"/>
              <a:t> = 1011</a:t>
            </a:r>
            <a:r>
              <a:rPr lang="pl-PL" sz="4000" i="0" baseline="-25000" dirty="0"/>
              <a:t>(Z</a:t>
            </a:r>
            <a:r>
              <a:rPr lang="pl-PL" sz="4000" baseline="-25000" dirty="0"/>
              <a:t>M</a:t>
            </a:r>
            <a:r>
              <a:rPr lang="pl-PL" sz="4000" i="0" baseline="-25000" dirty="0"/>
              <a:t>)</a:t>
            </a:r>
            <a:endParaRPr lang="pl-PL" sz="4000" dirty="0"/>
          </a:p>
        </p:txBody>
      </p:sp>
      <p:sp>
        <p:nvSpPr>
          <p:cNvPr id="7" name="Prostokąt 6"/>
          <p:cNvSpPr/>
          <p:nvPr/>
        </p:nvSpPr>
        <p:spPr>
          <a:xfrm>
            <a:off x="642910" y="471488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Jeśli liczba jest dodatnia, to bit znaku ma wartość 0. W przeciwnym razie bit znaku ma wartość 1.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Przedstawić w 8-mio bitowym kodzie ZM liczbę o wartości dziesiętnej -9.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845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Wyznaczamy bit znaku. Liczba </a:t>
            </a:r>
            <a:r>
              <a:rPr lang="pl-PL" sz="2400" i="0" dirty="0"/>
              <a:t>-9</a:t>
            </a:r>
            <a:r>
              <a:rPr lang="pl-PL" sz="2400" dirty="0"/>
              <a:t> jest ujemna, zatem b</a:t>
            </a:r>
            <a:r>
              <a:rPr lang="pl-PL" sz="2400" baseline="-25000" dirty="0"/>
              <a:t>7</a:t>
            </a:r>
            <a:r>
              <a:rPr lang="pl-PL" sz="2400" dirty="0"/>
              <a:t> = 1 (najstarszy bit).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Wartość absolutna z -9 to 9 (po prostu opuszcza się znak -).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Obliczamy zapis dwójkowy modułu 9</a:t>
            </a:r>
            <a:r>
              <a:rPr lang="pl-PL" sz="2400" baseline="-25000" dirty="0"/>
              <a:t>(10)</a:t>
            </a:r>
            <a:r>
              <a:rPr lang="pl-PL" sz="2400" dirty="0"/>
              <a:t> = 1001</a:t>
            </a:r>
            <a:r>
              <a:rPr lang="pl-PL" sz="2400" baseline="-25000" dirty="0"/>
              <a:t>(2)</a:t>
            </a:r>
            <a:r>
              <a:rPr lang="pl-PL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Moduł 8-mio bitowej liczby ZM składa się z 7 bitów, zatem do otrzymanego wyniku dodajemy trzy początkowe zera otrzymując 0001001.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Łączymy bit znaku </a:t>
            </a:r>
            <a:r>
              <a:rPr lang="pl-PL" sz="2400" i="0" dirty="0"/>
              <a:t>1</a:t>
            </a:r>
            <a:r>
              <a:rPr lang="pl-PL" sz="2400" dirty="0"/>
              <a:t> z bitami modułu 0001001 i dostajemy zapis ZM liczby -9</a:t>
            </a:r>
            <a:r>
              <a:rPr lang="pl-PL" sz="2400" baseline="-25000" dirty="0"/>
              <a:t>(10)</a:t>
            </a:r>
            <a:r>
              <a:rPr lang="pl-PL" sz="2400" dirty="0"/>
              <a:t> = 10001001</a:t>
            </a:r>
            <a:r>
              <a:rPr lang="pl-PL" sz="2400" i="0" baseline="-25000" dirty="0"/>
              <a:t>(</a:t>
            </a:r>
            <a:r>
              <a:rPr lang="pl-PL" sz="2400" baseline="-25000" dirty="0"/>
              <a:t>ZM</a:t>
            </a:r>
            <a:r>
              <a:rPr lang="pl-PL" sz="2400" i="0" baseline="-25000" dirty="0"/>
              <a:t>)</a:t>
            </a:r>
            <a:r>
              <a:rPr lang="pl-PL" sz="2400" dirty="0"/>
              <a:t>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Przykład: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214422"/>
            <a:ext cx="5271361" cy="516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4743978" cy="11430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 BCD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643206" cy="55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3500430" y="1214422"/>
            <a:ext cx="5085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BCD (</a:t>
            </a:r>
            <a:r>
              <a:rPr lang="en-US" sz="2800" dirty="0" err="1"/>
              <a:t>ang</a:t>
            </a:r>
            <a:r>
              <a:rPr lang="en-US" sz="2800" dirty="0"/>
              <a:t>. Binary Coded Decimal).</a:t>
            </a:r>
            <a:endParaRPr lang="pl-PL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5D2CAEF-AF71-4267-A697-81878B4A9648}"/>
              </a:ext>
            </a:extLst>
          </p:cNvPr>
          <p:cNvSpPr/>
          <p:nvPr/>
        </p:nvSpPr>
        <p:spPr>
          <a:xfrm>
            <a:off x="755576" y="620688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Babilończycy potrzebowali tylko dwóch symboli - dla oznaczenia jedności i dziesiątek. Dużą zaletą liczby 60 jest wiele dzielników np. 2, 3, 5, 6, 12, 15, 20, 30. </a:t>
            </a:r>
          </a:p>
          <a:p>
            <a:endParaRPr lang="pl-PL" dirty="0"/>
          </a:p>
          <a:p>
            <a:r>
              <a:rPr lang="pl-PL" sz="2400" dirty="0">
                <a:solidFill>
                  <a:srgbClr val="FF0000"/>
                </a:solidFill>
              </a:rPr>
              <a:t>Babilończycy nie znali zera </a:t>
            </a:r>
            <a:r>
              <a:rPr lang="pl-PL" sz="2400" dirty="0"/>
              <a:t>i najczęściej zostawiali puste miejsce, zaś w późniejszym czasie umieszczano tam pionową kreseczkę. </a:t>
            </a:r>
          </a:p>
          <a:p>
            <a:endParaRPr lang="pl-PL" sz="1600" dirty="0"/>
          </a:p>
          <a:p>
            <a:r>
              <a:rPr lang="pl-PL" sz="2400" dirty="0"/>
              <a:t>System </a:t>
            </a:r>
            <a:r>
              <a:rPr lang="pl-PL" sz="2400" dirty="0" err="1"/>
              <a:t>sześćdziesiętny</a:t>
            </a:r>
            <a:r>
              <a:rPr lang="pl-PL" sz="2400" dirty="0"/>
              <a:t> nie zdominował innych kultur poza starożytnym Babilonem, ale ułamki </a:t>
            </a:r>
            <a:r>
              <a:rPr lang="pl-PL" sz="2400" dirty="0" err="1"/>
              <a:t>sześćdziesiętne</a:t>
            </a:r>
            <a:r>
              <a:rPr lang="pl-PL" sz="2400" dirty="0"/>
              <a:t> były używane w krajach Azji Środkowej, Europy Zachodniej, Bliskiego Wschodu i północna Afryka.</a:t>
            </a:r>
          </a:p>
          <a:p>
            <a:endParaRPr lang="pl-PL" sz="2400" dirty="0"/>
          </a:p>
          <a:p>
            <a:r>
              <a:rPr lang="pl-PL" sz="2400" b="1" dirty="0"/>
              <a:t>Przypomina o tym systemie podzielenie minuty na 60 sekund, godziny na 60 minut, kąt na 360 stopni.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701750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301" y="764704"/>
            <a:ext cx="8006689" cy="184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949" y="2924944"/>
            <a:ext cx="8135395" cy="64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uzupełnień do 1 zwany systemem U1</a:t>
            </a:r>
          </a:p>
        </p:txBody>
      </p:sp>
      <p:sp>
        <p:nvSpPr>
          <p:cNvPr id="4" name="Prostokąt 3"/>
          <p:cNvSpPr/>
          <p:nvPr/>
        </p:nvSpPr>
        <p:spPr>
          <a:xfrm>
            <a:off x="571472" y="185736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Bit znaku przyjmuje wartość 0 dla liczb dodatnich, a dla liczb ujemnych wartość 1</a:t>
            </a:r>
          </a:p>
        </p:txBody>
      </p:sp>
      <p:sp>
        <p:nvSpPr>
          <p:cNvPr id="5" name="Prostokąt 4"/>
          <p:cNvSpPr/>
          <p:nvPr/>
        </p:nvSpPr>
        <p:spPr>
          <a:xfrm>
            <a:off x="642910" y="2928934"/>
            <a:ext cx="7929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Cechą kodu U1 są liczby przeciwne. </a:t>
            </a:r>
          </a:p>
          <a:p>
            <a:endParaRPr lang="pl-PL" sz="2800" dirty="0"/>
          </a:p>
          <a:p>
            <a:r>
              <a:rPr lang="pl-PL" sz="2800" dirty="0"/>
              <a:t>Zwróć uwagę, iż liczba przeciwna zawsze powstaje w kodzie U1 przez negację wszystkich bitów.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48" y="620688"/>
            <a:ext cx="418377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1520" y="620688"/>
            <a:ext cx="4385289" cy="441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642918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/>
              <a:t>1</a:t>
            </a:r>
            <a:r>
              <a:rPr lang="pl-PL" sz="4000" baseline="-25000" dirty="0"/>
              <a:t>(10)</a:t>
            </a:r>
            <a:r>
              <a:rPr lang="pl-PL" sz="4000" dirty="0"/>
              <a:t> = 0001</a:t>
            </a:r>
            <a:r>
              <a:rPr lang="pl-PL" sz="4000" baseline="-25000" dirty="0"/>
              <a:t>(U1)</a:t>
            </a:r>
            <a:r>
              <a:rPr lang="pl-PL" sz="4000" dirty="0"/>
              <a:t> : (-1)</a:t>
            </a:r>
            <a:r>
              <a:rPr lang="pl-PL" sz="4000" baseline="-25000" dirty="0"/>
              <a:t>(10)</a:t>
            </a:r>
            <a:r>
              <a:rPr lang="pl-PL" sz="4000" dirty="0"/>
              <a:t> = 1110</a:t>
            </a:r>
            <a:r>
              <a:rPr lang="pl-PL" sz="4000" baseline="-25000" dirty="0"/>
              <a:t>(U1)</a:t>
            </a:r>
            <a:br>
              <a:rPr lang="pl-PL" sz="4000" dirty="0"/>
            </a:br>
            <a:r>
              <a:rPr lang="pl-PL" sz="4000" dirty="0"/>
              <a:t>5</a:t>
            </a:r>
            <a:r>
              <a:rPr lang="pl-PL" sz="4000" baseline="-25000" dirty="0"/>
              <a:t>(10)</a:t>
            </a:r>
            <a:r>
              <a:rPr lang="pl-PL" sz="4000" dirty="0"/>
              <a:t> = 0101</a:t>
            </a:r>
            <a:r>
              <a:rPr lang="pl-PL" sz="4000" baseline="-25000" dirty="0"/>
              <a:t>(U1)</a:t>
            </a:r>
            <a:r>
              <a:rPr lang="pl-PL" sz="4000" dirty="0"/>
              <a:t> : (-5)</a:t>
            </a:r>
            <a:r>
              <a:rPr lang="pl-PL" sz="4000" baseline="-25000" dirty="0"/>
              <a:t>(10)</a:t>
            </a:r>
            <a:r>
              <a:rPr lang="pl-PL" sz="4000" dirty="0"/>
              <a:t> = 1010</a:t>
            </a:r>
            <a:r>
              <a:rPr lang="pl-PL" sz="4000" baseline="-25000" dirty="0"/>
              <a:t>(U1)</a:t>
            </a:r>
            <a:br>
              <a:rPr lang="pl-PL" sz="4000" dirty="0"/>
            </a:br>
            <a:r>
              <a:rPr lang="pl-PL" sz="4000" dirty="0"/>
              <a:t>7</a:t>
            </a:r>
            <a:r>
              <a:rPr lang="pl-PL" sz="4000" baseline="-25000" dirty="0"/>
              <a:t>(10)</a:t>
            </a:r>
            <a:r>
              <a:rPr lang="pl-PL" sz="4000" dirty="0"/>
              <a:t> = 0111</a:t>
            </a:r>
            <a:r>
              <a:rPr lang="pl-PL" sz="4000" baseline="-25000" dirty="0"/>
              <a:t>(U1)</a:t>
            </a:r>
            <a:r>
              <a:rPr lang="pl-PL" sz="4000" dirty="0"/>
              <a:t> : (-7)</a:t>
            </a:r>
            <a:r>
              <a:rPr lang="pl-PL" sz="4000" baseline="-25000" dirty="0"/>
              <a:t>(10)</a:t>
            </a:r>
            <a:r>
              <a:rPr lang="pl-PL" sz="4000" dirty="0"/>
              <a:t> = 1000</a:t>
            </a:r>
            <a:r>
              <a:rPr lang="pl-PL" sz="4000" baseline="-25000" dirty="0"/>
              <a:t>(U1)</a:t>
            </a:r>
            <a:endParaRPr lang="pl-PL" sz="4000" dirty="0"/>
          </a:p>
        </p:txBody>
      </p:sp>
      <p:sp>
        <p:nvSpPr>
          <p:cNvPr id="5" name="Prostokąt 4"/>
          <p:cNvSpPr/>
          <p:nvPr/>
        </p:nvSpPr>
        <p:spPr>
          <a:xfrm>
            <a:off x="428596" y="271462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Zasada ta obowiązuje dla kodów U1 o dowolnej długości.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09164" y="692696"/>
            <a:ext cx="7599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Wyznaczyć 8-mio bitowy zapis U1 liczby dziesiętnej </a:t>
            </a:r>
            <a:r>
              <a:rPr lang="pl-PL" sz="2400" i="0" dirty="0">
                <a:solidFill>
                  <a:srgbClr val="FF0000"/>
                </a:solidFill>
              </a:rPr>
              <a:t>76</a:t>
            </a:r>
            <a:r>
              <a:rPr lang="pl-PL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8596" y="128586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Liczba </a:t>
            </a:r>
            <a:r>
              <a:rPr lang="pl-PL" sz="2400" i="0" dirty="0"/>
              <a:t>76</a:t>
            </a:r>
            <a:r>
              <a:rPr lang="pl-PL" sz="2400" dirty="0"/>
              <a:t> jest dodatnia, zatem wyznaczamy jej zapis w naturalnym systemie dwójkowym: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76</a:t>
            </a:r>
            <a:r>
              <a:rPr lang="pl-PL" sz="2400" baseline="-25000" dirty="0"/>
              <a:t>(10)</a:t>
            </a:r>
            <a:r>
              <a:rPr lang="pl-PL" sz="2400" dirty="0"/>
              <a:t> = 1001100</a:t>
            </a:r>
            <a:r>
              <a:rPr lang="pl-PL" sz="2400" baseline="-25000" dirty="0"/>
              <a:t>(2)</a:t>
            </a:r>
            <a:endParaRPr lang="pl-PL" sz="2400" dirty="0"/>
          </a:p>
        </p:txBody>
      </p:sp>
      <p:sp>
        <p:nvSpPr>
          <p:cNvPr id="6" name="Prostokąt 5"/>
          <p:cNvSpPr/>
          <p:nvPr/>
        </p:nvSpPr>
        <p:spPr>
          <a:xfrm>
            <a:off x="428596" y="335756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Otrzymaną liczbę dwójkową uzupełniamy bitami o wartości </a:t>
            </a:r>
            <a:r>
              <a:rPr lang="pl-PL" sz="2400" i="0" dirty="0"/>
              <a:t>0</a:t>
            </a:r>
            <a:r>
              <a:rPr lang="pl-PL" sz="2400" dirty="0"/>
              <a:t> do długości formatu otrzymując: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76</a:t>
            </a:r>
            <a:r>
              <a:rPr lang="pl-PL" sz="2400" baseline="-25000" dirty="0"/>
              <a:t>(10)</a:t>
            </a:r>
            <a:r>
              <a:rPr lang="pl-PL" sz="2400" dirty="0"/>
              <a:t> = 01001100</a:t>
            </a:r>
            <a:r>
              <a:rPr lang="pl-PL" sz="2400" baseline="-25000" dirty="0"/>
              <a:t>(U1)</a:t>
            </a:r>
            <a:r>
              <a:rPr lang="pl-PL" sz="2400" dirty="0"/>
              <a:t>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35716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Wyznaczyć 8-mio bitowy zapis U1 liczby dziesiętnej (-113).</a:t>
            </a:r>
          </a:p>
          <a:p>
            <a:r>
              <a:rPr lang="pl-PL" sz="2400" dirty="0"/>
              <a:t>Liczba (-113) jest ujemna. Jej moduł wynosi </a:t>
            </a:r>
            <a:r>
              <a:rPr lang="pl-PL" sz="2400" i="0" dirty="0"/>
              <a:t>113</a:t>
            </a:r>
            <a:r>
              <a:rPr lang="pl-PL" sz="2400" dirty="0"/>
              <a:t>. Wyznaczamy zapis dwójkowy modułu: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113</a:t>
            </a:r>
            <a:r>
              <a:rPr lang="pl-PL" sz="2400" baseline="-25000" dirty="0"/>
              <a:t>(10)</a:t>
            </a:r>
            <a:r>
              <a:rPr lang="pl-PL" sz="2400" dirty="0"/>
              <a:t> = 1110001</a:t>
            </a:r>
            <a:r>
              <a:rPr lang="pl-PL" sz="2400" baseline="-25000" dirty="0"/>
              <a:t>(2)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357158" y="307181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Otrzymany zapis uzupełniamy bitami </a:t>
            </a:r>
            <a:r>
              <a:rPr lang="pl-PL" sz="2400" i="0" dirty="0"/>
              <a:t>0</a:t>
            </a:r>
            <a:r>
              <a:rPr lang="pl-PL" sz="2400" dirty="0"/>
              <a:t> do długości 8 bitów. Następnie negujemy wszystkie bity i otrzymujemy w ten sposób zapis U1 liczby -113: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-113</a:t>
            </a:r>
            <a:r>
              <a:rPr lang="pl-PL" sz="2400" baseline="-25000" dirty="0"/>
              <a:t>(10)</a:t>
            </a:r>
            <a:r>
              <a:rPr lang="pl-PL" sz="2400" dirty="0"/>
              <a:t> = </a:t>
            </a:r>
            <a:r>
              <a:rPr lang="pl-PL" sz="2400" b="1" dirty="0">
                <a:solidFill>
                  <a:srgbClr val="FF0000"/>
                </a:solidFill>
              </a:rPr>
              <a:t>NOT</a:t>
            </a:r>
            <a:r>
              <a:rPr lang="pl-PL" sz="2400" dirty="0"/>
              <a:t> 01110001 = 10001110</a:t>
            </a:r>
            <a:r>
              <a:rPr lang="pl-PL" sz="2400" baseline="-25000" dirty="0"/>
              <a:t>(U1)</a:t>
            </a:r>
            <a:r>
              <a:rPr lang="pl-PL" sz="2400" dirty="0"/>
              <a:t>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002" y="764704"/>
            <a:ext cx="8283995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428604"/>
            <a:ext cx="835824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Wyznaczyć 8-mio bitowy zapis U1 liczby dziesiętnej </a:t>
            </a:r>
            <a:r>
              <a:rPr lang="pl-PL" sz="2400" b="1" i="0" dirty="0">
                <a:solidFill>
                  <a:srgbClr val="FF0000"/>
                </a:solidFill>
              </a:rPr>
              <a:t>(-113)</a:t>
            </a:r>
            <a:r>
              <a:rPr lang="pl-PL" sz="2400" b="1" dirty="0">
                <a:solidFill>
                  <a:srgbClr val="FF0000"/>
                </a:solidFill>
              </a:rPr>
              <a:t>.</a:t>
            </a:r>
          </a:p>
          <a:p>
            <a:endParaRPr lang="pl-PL" sz="2800" dirty="0"/>
          </a:p>
          <a:p>
            <a:r>
              <a:rPr lang="pl-PL" sz="2800" dirty="0"/>
              <a:t>Obliczamy: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2</a:t>
            </a:r>
            <a:r>
              <a:rPr lang="pl-PL" sz="2800" baseline="30000" dirty="0"/>
              <a:t>8</a:t>
            </a:r>
            <a:r>
              <a:rPr lang="pl-PL" sz="2800" dirty="0"/>
              <a:t> - 1 - 113 = 256 - 1 - 113 = 142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Otrzymany wynik kodujemy w systemie dwójkowym i otrzymujemy kod U1 liczby -113: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142</a:t>
            </a:r>
            <a:r>
              <a:rPr lang="pl-PL" sz="2800" baseline="-25000" dirty="0"/>
              <a:t>(10)</a:t>
            </a:r>
            <a:r>
              <a:rPr lang="pl-PL" sz="2800" dirty="0"/>
              <a:t> = 10001110</a:t>
            </a:r>
            <a:r>
              <a:rPr lang="pl-PL" sz="2800" baseline="-25000" dirty="0"/>
              <a:t>(2)</a:t>
            </a:r>
            <a:r>
              <a:rPr lang="pl-PL" sz="2800" dirty="0"/>
              <a:t>,  </a:t>
            </a:r>
          </a:p>
          <a:p>
            <a:endParaRPr lang="pl-PL" sz="2800" dirty="0"/>
          </a:p>
          <a:p>
            <a:r>
              <a:rPr lang="pl-PL" sz="2800" dirty="0"/>
              <a:t>czyli (-113)</a:t>
            </a:r>
            <a:r>
              <a:rPr lang="pl-PL" sz="2800" baseline="-25000" dirty="0"/>
              <a:t>(10)</a:t>
            </a:r>
            <a:r>
              <a:rPr lang="pl-PL" sz="2800" dirty="0"/>
              <a:t> = 10001110</a:t>
            </a:r>
            <a:r>
              <a:rPr lang="pl-PL" sz="2800" baseline="-25000" dirty="0"/>
              <a:t>(U1)</a:t>
            </a:r>
            <a:r>
              <a:rPr lang="pl-PL" sz="2800" dirty="0"/>
              <a:t>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428605"/>
            <a:ext cx="813690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Wyznaczyć 16 bitowy zapis U1 liczby dziesiętnej </a:t>
            </a:r>
            <a:r>
              <a:rPr lang="pl-PL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(-4521)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dirty="0"/>
              <a:t>Obliczamy: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2</a:t>
            </a:r>
            <a:r>
              <a:rPr lang="pl-PL" sz="2800" baseline="30000" dirty="0"/>
              <a:t>16</a:t>
            </a:r>
            <a:r>
              <a:rPr lang="pl-PL" sz="2800" dirty="0"/>
              <a:t> - 1 - 4521 = 65536 - 1 - 4521 = 61014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Otrzymany wynik kodujemy w systemie dwójkowym i otrzymujemy kod U1 liczby -4521:</a:t>
            </a:r>
          </a:p>
          <a:p>
            <a:r>
              <a:rPr lang="pl-PL" sz="2800" dirty="0"/>
              <a:t> </a:t>
            </a:r>
          </a:p>
          <a:p>
            <a:r>
              <a:rPr lang="pl-PL" sz="2800" dirty="0"/>
              <a:t>61014</a:t>
            </a:r>
            <a:r>
              <a:rPr lang="pl-PL" sz="2800" baseline="-25000" dirty="0"/>
              <a:t>(10)</a:t>
            </a:r>
            <a:r>
              <a:rPr lang="pl-PL" sz="2800" dirty="0"/>
              <a:t> = 1110111001010110</a:t>
            </a:r>
            <a:r>
              <a:rPr lang="pl-PL" sz="2800" baseline="-25000" dirty="0"/>
              <a:t>(2)</a:t>
            </a:r>
            <a:r>
              <a:rPr lang="pl-PL" sz="2800" dirty="0"/>
              <a:t>,  </a:t>
            </a:r>
          </a:p>
          <a:p>
            <a:endParaRPr lang="pl-PL" sz="2800" dirty="0"/>
          </a:p>
          <a:p>
            <a:r>
              <a:rPr lang="pl-PL" sz="2800" dirty="0"/>
              <a:t>czyli (-4521)</a:t>
            </a:r>
            <a:r>
              <a:rPr lang="pl-PL" sz="2800" baseline="-25000" dirty="0"/>
              <a:t>(10)</a:t>
            </a:r>
            <a:r>
              <a:rPr lang="pl-PL" sz="2800" dirty="0"/>
              <a:t> = 1110111001010110</a:t>
            </a:r>
            <a:r>
              <a:rPr lang="pl-PL" sz="2800" baseline="-25000" dirty="0"/>
              <a:t>(U1)</a:t>
            </a:r>
            <a:r>
              <a:rPr lang="pl-PL" sz="2800" dirty="0"/>
              <a:t>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Wartość liczby U2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4282" y="1428736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zmieniamy wagę bitu znakowego z </a:t>
            </a: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(-2</a:t>
            </a:r>
            <a:r>
              <a:rPr kumimoji="0" lang="pl-PL" sz="2800" b="1" i="1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0" lang="pl-PL" sz="2800" b="1" i="0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-1</a:t>
            </a: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+ 1) </a:t>
            </a: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(-2</a:t>
            </a:r>
            <a:r>
              <a:rPr kumimoji="0" lang="pl-PL" sz="2800" b="1" i="1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  <a:r>
              <a:rPr kumimoji="0" lang="pl-PL" sz="2800" b="1" i="0" u="none" strike="noStrike" cap="none" normalizeH="0" baseline="3000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-1</a:t>
            </a:r>
            <a:r>
              <a:rPr kumimoji="0" lang="pl-PL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), </a:t>
            </a: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gdzie </a:t>
            </a:r>
            <a:r>
              <a:rPr kumimoji="0" lang="pl-PL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</a:t>
            </a:r>
            <a:r>
              <a:rPr kumimoji="0" 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oznacza ilość bitów w formacie kodu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332629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357430"/>
            <a:ext cx="385394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0E15D92-CA72-4C23-BDFF-754700CE6999}"/>
              </a:ext>
            </a:extLst>
          </p:cNvPr>
          <p:cNvSpPr/>
          <p:nvPr/>
        </p:nvSpPr>
        <p:spPr>
          <a:xfrm>
            <a:off x="647564" y="620688"/>
            <a:ext cx="78488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ok. 3 tys. lat p.n.e.</a:t>
            </a:r>
            <a:r>
              <a:rPr lang="pl-PL" sz="2800" dirty="0"/>
              <a:t> Starożytni Egipcjanie używali systemu decymalnego (dziesiętnego). </a:t>
            </a:r>
          </a:p>
          <a:p>
            <a:endParaRPr lang="pl-PL" sz="1600" b="1" dirty="0"/>
          </a:p>
          <a:p>
            <a:r>
              <a:rPr lang="pl-PL" sz="2800" b="1" dirty="0"/>
              <a:t>Ten system liczbowy pozwalał im na wykonywanie prostych obliczeń matematycznych, takich jak dodawanie i odejmowanie, i był szeroko stosowany w codziennym życiu i w rachunkach handlowych.</a:t>
            </a:r>
            <a:r>
              <a:rPr lang="pl-PL" sz="2800" dirty="0"/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16ACBCD-F098-412A-8F76-1C2C8AC99458}"/>
              </a:ext>
            </a:extLst>
          </p:cNvPr>
          <p:cNvSpPr/>
          <p:nvPr/>
        </p:nvSpPr>
        <p:spPr>
          <a:xfrm>
            <a:off x="647564" y="360612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 Egipcie do zapisu liczb służyły hieroglify. Każdy z symboli przedstawiał coś innego. </a:t>
            </a:r>
          </a:p>
          <a:p>
            <a:endParaRPr lang="pl-PL" sz="2400" dirty="0"/>
          </a:p>
          <a:p>
            <a:r>
              <a:rPr lang="pl-PL" sz="2400" dirty="0"/>
              <a:t>1 - tyczka do mierzenia, 10 - podkowa, 100 - zwinięty liść palmy, 1000 - kwiat lotosu, 10 000 - wyciągnięty palec, 100000 - żaba, 1000000 - postać z podniesionymi rękoma.</a:t>
            </a:r>
          </a:p>
        </p:txBody>
      </p:sp>
    </p:spTree>
    <p:extLst>
      <p:ext uri="{BB962C8B-B14F-4D97-AF65-F5344CB8AC3E}">
        <p14:creationId xmlns:p14="http://schemas.microsoft.com/office/powerpoint/2010/main" val="20067539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28596" y="35716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Przykład 1:</a:t>
            </a:r>
          </a:p>
          <a:p>
            <a:endParaRPr lang="pl-PL" sz="2400" dirty="0"/>
          </a:p>
          <a:p>
            <a:r>
              <a:rPr lang="pl-PL" sz="2400" dirty="0"/>
              <a:t>01101011(U2) = 64 + 32 + 8 + 2 + 1 = 107(10).</a:t>
            </a:r>
          </a:p>
          <a:p>
            <a:endParaRPr lang="pl-PL" sz="2400" dirty="0"/>
          </a:p>
          <a:p>
            <a:r>
              <a:rPr lang="pl-PL" sz="2400" dirty="0"/>
              <a:t>Jeśli bit znaku ustawiony jest na 1, to liczba ma wartość ujemną. </a:t>
            </a:r>
          </a:p>
        </p:txBody>
      </p:sp>
      <p:sp>
        <p:nvSpPr>
          <p:cNvPr id="7" name="Prostokąt 6"/>
          <p:cNvSpPr/>
          <p:nvPr/>
        </p:nvSpPr>
        <p:spPr>
          <a:xfrm>
            <a:off x="428596" y="3643314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11101011</a:t>
            </a:r>
            <a:r>
              <a:rPr lang="pl-PL" sz="2400" baseline="-25000" dirty="0"/>
              <a:t>(U2)</a:t>
            </a:r>
            <a:r>
              <a:rPr lang="pl-PL" sz="2400" dirty="0"/>
              <a:t> = (-2</a:t>
            </a:r>
            <a:r>
              <a:rPr lang="pl-PL" sz="2400" baseline="30000" dirty="0"/>
              <a:t>7</a:t>
            </a:r>
            <a:r>
              <a:rPr lang="pl-PL" sz="2400" dirty="0"/>
              <a:t>) + 64 + 32 + 8 + 2 + 1 = -128 + 107 = (-21)</a:t>
            </a:r>
            <a:r>
              <a:rPr lang="pl-PL" sz="2400" baseline="-25000" dirty="0"/>
              <a:t>(10)</a:t>
            </a:r>
            <a:r>
              <a:rPr lang="pl-PL" sz="2400" dirty="0"/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8596" y="3071810"/>
            <a:ext cx="15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Przykład 2: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978113" cy="139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500034" y="200024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Wyznaczyć liczbę przeciwną w kodzie U2 do danej liczby 01101110</a:t>
            </a:r>
            <a:r>
              <a:rPr lang="pl-PL" sz="2400" baseline="-25000" dirty="0"/>
              <a:t>(U2)</a:t>
            </a:r>
            <a:r>
              <a:rPr lang="pl-PL" sz="2400" dirty="0"/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00034" y="285749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Dokonujemy negacji (zmianę na wartości przeciwne) wszystkich bitów liczby U2: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86124"/>
            <a:ext cx="218332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ostokąt 7"/>
          <p:cNvSpPr/>
          <p:nvPr/>
        </p:nvSpPr>
        <p:spPr>
          <a:xfrm>
            <a:off x="4143372" y="4357694"/>
            <a:ext cx="4055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/>
              <a:t>Do wyniku negacji dodajemy 1: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929198"/>
            <a:ext cx="2165916" cy="153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500042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Liczbą przeciwną do 01101110</a:t>
            </a:r>
            <a:r>
              <a:rPr lang="pl-PL" sz="2400" baseline="-25000" dirty="0"/>
              <a:t>(U2)</a:t>
            </a:r>
            <a:r>
              <a:rPr lang="pl-PL" sz="2400" dirty="0"/>
              <a:t> jest 10010010</a:t>
            </a:r>
            <a:r>
              <a:rPr lang="pl-PL" sz="2400" baseline="-25000" dirty="0"/>
              <a:t>(U2)</a:t>
            </a:r>
            <a:r>
              <a:rPr lang="pl-PL" sz="2400" dirty="0"/>
              <a:t>.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Aby się o tym przekonać, obliczmy wartości dziesiętne obu liczb:</a:t>
            </a:r>
          </a:p>
          <a:p>
            <a:r>
              <a:rPr lang="pl-PL" sz="2400" dirty="0"/>
              <a:t> </a:t>
            </a:r>
          </a:p>
          <a:p>
            <a:r>
              <a:rPr lang="pl-PL" sz="2400" dirty="0"/>
              <a:t>01101110</a:t>
            </a:r>
            <a:r>
              <a:rPr lang="pl-PL" sz="2400" baseline="-25000" dirty="0"/>
              <a:t>(U2)</a:t>
            </a:r>
            <a:r>
              <a:rPr lang="pl-PL" sz="2400" dirty="0"/>
              <a:t> = 64 + 32 + 8 + 4 + 2 = 110</a:t>
            </a:r>
            <a:r>
              <a:rPr lang="pl-PL" sz="2400" baseline="-25000" dirty="0"/>
              <a:t>(10)</a:t>
            </a:r>
            <a:r>
              <a:rPr lang="pl-PL" sz="2400" dirty="0"/>
              <a:t>.</a:t>
            </a:r>
            <a:br>
              <a:rPr lang="pl-PL" sz="2400" dirty="0"/>
            </a:br>
            <a:r>
              <a:rPr lang="pl-PL" sz="2400" dirty="0"/>
              <a:t>10010010</a:t>
            </a:r>
            <a:r>
              <a:rPr lang="pl-PL" sz="2400" baseline="-25000" dirty="0"/>
              <a:t>(U2)</a:t>
            </a:r>
            <a:r>
              <a:rPr lang="pl-PL" sz="2400" dirty="0"/>
              <a:t> = (-128) + 16 + 2 = (-128) + 18 = (-110)</a:t>
            </a:r>
            <a:r>
              <a:rPr lang="pl-PL" sz="2400" baseline="-25000" dirty="0"/>
              <a:t>(10)</a:t>
            </a:r>
            <a:r>
              <a:rPr lang="pl-PL" sz="2400" dirty="0"/>
              <a:t>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59729" cy="21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357166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Znaleźć liczbę przeciwną w kodzie U2 do danej liczby 1100100010111010111010010100001000000</a:t>
            </a:r>
            <a:r>
              <a:rPr lang="pl-PL" sz="2800" baseline="-25000" dirty="0"/>
              <a:t>(U2)</a:t>
            </a:r>
            <a:r>
              <a:rPr lang="pl-PL" sz="2800" dirty="0"/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57158" y="178592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Analizę liczby rozpoczynamy od ostatniej cyfry zapisu liczby. Przesuwamy się w lewą stronę. Do wyniku przepisujemy wszystkie kolejne bity o wartości 0, aż do napotkania bitu 1.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8511432" cy="12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8596" y="35716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Napotkany bit 1 również przepisujemy do wyniku bez zmian: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20" y="1500174"/>
            <a:ext cx="850112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357158" y="278605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Pozostałe bity przepisujemy zmieniając ich stan na przeciwny. To wszystko.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891" y="3898376"/>
            <a:ext cx="8530389" cy="121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5E05E2-BF3D-4E94-939E-9E6E9ECD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D4AFC7-18FF-450B-A181-3F7670B14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System szesnastkowy obejmuje cyfry od </a:t>
            </a:r>
            <a:r>
              <a:rPr lang="pl-P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0-9</a:t>
            </a:r>
            <a:r>
              <a:rPr lang="pl-PL" sz="2800" dirty="0"/>
              <a:t> oraz: 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dirty="0"/>
              <a:t>A – 10</a:t>
            </a:r>
          </a:p>
          <a:p>
            <a:pPr marL="0" indent="0">
              <a:buNone/>
            </a:pPr>
            <a:r>
              <a:rPr lang="pl-PL" dirty="0"/>
              <a:t>B – 11</a:t>
            </a:r>
          </a:p>
          <a:p>
            <a:pPr marL="0" indent="0">
              <a:buNone/>
            </a:pPr>
            <a:r>
              <a:rPr lang="pl-PL" dirty="0"/>
              <a:t>C – 12</a:t>
            </a:r>
          </a:p>
          <a:p>
            <a:pPr marL="0" indent="0">
              <a:buNone/>
            </a:pPr>
            <a:r>
              <a:rPr lang="pl-PL" dirty="0"/>
              <a:t>D – 13</a:t>
            </a:r>
          </a:p>
          <a:p>
            <a:pPr marL="0" indent="0">
              <a:buNone/>
            </a:pPr>
            <a:r>
              <a:rPr lang="pl-PL" dirty="0"/>
              <a:t>E – 14</a:t>
            </a:r>
          </a:p>
          <a:p>
            <a:pPr marL="0" indent="0">
              <a:buNone/>
            </a:pPr>
            <a:r>
              <a:rPr lang="pl-PL" dirty="0"/>
              <a:t>F - 15</a:t>
            </a:r>
          </a:p>
        </p:txBody>
      </p:sp>
    </p:spTree>
    <p:extLst>
      <p:ext uri="{BB962C8B-B14F-4D97-AF65-F5344CB8AC3E}">
        <p14:creationId xmlns:p14="http://schemas.microsoft.com/office/powerpoint/2010/main" val="29989172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0646E-A971-433B-A051-0B2B2715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 na BIN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F79975-5561-4A01-B140-E2D2B459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W bardzo prosty sposób można przejść z systemu szesnastkowego na binarny. Przykład:</a:t>
            </a:r>
          </a:p>
          <a:p>
            <a:pPr marL="0" indent="0">
              <a:buNone/>
            </a:pPr>
            <a:endParaRPr lang="pl-PL" sz="1000" dirty="0"/>
          </a:p>
          <a:p>
            <a:pPr marL="0" indent="0">
              <a:buNone/>
            </a:pPr>
            <a:r>
              <a:rPr lang="pl-PL" dirty="0"/>
              <a:t>FFAA  - traktujemy każdą cyfrę szesnastkową jak </a:t>
            </a:r>
            <a:r>
              <a:rPr lang="pl-PL" dirty="0">
                <a:solidFill>
                  <a:srgbClr val="0070C0"/>
                </a:solidFill>
              </a:rPr>
              <a:t>tetradę</a:t>
            </a:r>
            <a:r>
              <a:rPr lang="pl-PL" dirty="0"/>
              <a:t> w zapisie binarnym.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dirty="0"/>
              <a:t>FFAA = 1111  1111  1010  1010</a:t>
            </a:r>
          </a:p>
          <a:p>
            <a:pPr marL="0" indent="0">
              <a:buNone/>
            </a:pPr>
            <a:r>
              <a:rPr lang="pl-PL" dirty="0"/>
              <a:t>DADA = 1101  1010  1101  1010</a:t>
            </a:r>
          </a:p>
          <a:p>
            <a:pPr marL="0" indent="0">
              <a:buNone/>
            </a:pPr>
            <a:r>
              <a:rPr lang="pl-PL" dirty="0"/>
              <a:t>BACA = 1011  1010  1100  1010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729796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31C7EF-18E8-4EBE-AFC9-135AC9B6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BIN na HEX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6010C0-1384-4973-BA9A-69B9871E7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00</a:t>
            </a:r>
            <a:r>
              <a:rPr lang="pl-PL" dirty="0"/>
              <a:t>01 1111 1010 – gdy brak jest widocznej tetrady to dopisuję 0-ra z przodu by uzupełnić do pełnej 4-ki.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dirty="0"/>
              <a:t>0001   1111   1010 =  1 F A</a:t>
            </a:r>
          </a:p>
          <a:p>
            <a:pPr marL="0" indent="0">
              <a:buNone/>
            </a:pPr>
            <a:r>
              <a:rPr lang="pl-PL" dirty="0"/>
              <a:t>1111   1010   1011   1110 = F A B E</a:t>
            </a:r>
          </a:p>
          <a:p>
            <a:pPr marL="0" indent="0">
              <a:buNone/>
            </a:pPr>
            <a:r>
              <a:rPr lang="pl-PL" dirty="0"/>
              <a:t>1010   1011   1011   1010 = A B </a:t>
            </a:r>
            <a:r>
              <a:rPr lang="pl-PL" dirty="0" err="1"/>
              <a:t>B</a:t>
            </a:r>
            <a:r>
              <a:rPr lang="pl-PL" dirty="0"/>
              <a:t> A</a:t>
            </a:r>
          </a:p>
          <a:p>
            <a:pPr marL="0" indent="0">
              <a:buNone/>
            </a:pPr>
            <a:r>
              <a:rPr lang="pl-PL" dirty="0"/>
              <a:t>1010   1100   1101   1100 = A C D C</a:t>
            </a:r>
          </a:p>
        </p:txBody>
      </p:sp>
    </p:spTree>
    <p:extLst>
      <p:ext uri="{BB962C8B-B14F-4D97-AF65-F5344CB8AC3E}">
        <p14:creationId xmlns:p14="http://schemas.microsoft.com/office/powerpoint/2010/main" val="28764616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DD36D8E-8473-4E8C-B034-451AD72D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9" y="209910"/>
            <a:ext cx="4143550" cy="638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9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C9ECCBF-9CEA-416D-BC2C-7B02E05C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48680"/>
            <a:ext cx="860009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9189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7D3B4-BFA1-4E82-9585-FC4D4351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Obliczenia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0FE18FB-D9AF-46B1-9D79-3922B469B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6" y="2281820"/>
            <a:ext cx="7602208" cy="229436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32BE8CB-E00F-443D-83AB-26361C9AE847}"/>
              </a:ext>
            </a:extLst>
          </p:cNvPr>
          <p:cNvSpPr txBox="1"/>
          <p:nvPr/>
        </p:nvSpPr>
        <p:spPr>
          <a:xfrm>
            <a:off x="611560" y="1417638"/>
            <a:ext cx="6039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Z systemu dziesiętnego na szesnastkowy</a:t>
            </a:r>
          </a:p>
        </p:txBody>
      </p:sp>
    </p:spTree>
    <p:extLst>
      <p:ext uri="{BB962C8B-B14F-4D97-AF65-F5344CB8AC3E}">
        <p14:creationId xmlns:p14="http://schemas.microsoft.com/office/powerpoint/2010/main" val="2128902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CEB0AE17-C069-401F-B5CB-7B9088731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5" y="692696"/>
            <a:ext cx="7464830" cy="55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4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804DBCB-A687-4F99-845B-606884DC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037448" cy="309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614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5614CEE-EF72-49C8-89F0-8CFEAB62D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56" y="404664"/>
            <a:ext cx="86458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71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EDBBB27-8C80-46AE-8A4E-DFB6EFA1A073}"/>
              </a:ext>
            </a:extLst>
          </p:cNvPr>
          <p:cNvSpPr/>
          <p:nvPr/>
        </p:nvSpPr>
        <p:spPr>
          <a:xfrm>
            <a:off x="683568" y="476672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Dokonujemy je zwykle za pomocą działania pisemnego. W poniższym przykładzie dodamy liczbę 0E do 0AF. System przesunięcia nadmiaru działa podobnie jak w systemie binarnym dając 1 tego systemu liczbowego. </a:t>
            </a:r>
          </a:p>
          <a:p>
            <a:endParaRPr lang="pl-PL" sz="2000" dirty="0"/>
          </a:p>
          <a:p>
            <a:r>
              <a:rPr lang="pl-PL" sz="2000" dirty="0"/>
              <a:t>Przedstawiłem tutaj po lewej dodawanie w systemie szesnastkowym, po prawej w systemie binarnym.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9476D3B-2779-4332-B750-0F259A42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67697"/>
            <a:ext cx="5944430" cy="1981477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45BE662-BAC3-4522-94CB-CBBED6AC2C8E}"/>
              </a:ext>
            </a:extLst>
          </p:cNvPr>
          <p:cNvSpPr/>
          <p:nvPr/>
        </p:nvSpPr>
        <p:spPr>
          <a:xfrm>
            <a:off x="683568" y="530120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Przy tym należy pamiętać że system nadmiaru działa tylko wtedy, kiedy suma poszczególnych cyfr przekracza cyfrę </a:t>
            </a:r>
            <a:r>
              <a:rPr lang="pl-PL" sz="2400" b="1" dirty="0"/>
              <a:t>F.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631924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17E6DD2-91C6-4717-935D-1A0C0DBCD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91599"/>
            <a:ext cx="6912768" cy="34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903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F61BBE3-DC1F-48D2-9740-A2F34D5D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24" y="908720"/>
            <a:ext cx="8043223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069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7CD23B3-84B4-4777-8CE5-6215E5869FEB}"/>
              </a:ext>
            </a:extLst>
          </p:cNvPr>
          <p:cNvSpPr/>
          <p:nvPr/>
        </p:nvSpPr>
        <p:spPr>
          <a:xfrm>
            <a:off x="683568" y="476672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Odejmujemy również za pomocą działania pisemnego. W poniższym przykładzie odejmiemy </a:t>
            </a:r>
            <a:r>
              <a:rPr lang="pl-PL" sz="2400" b="1" dirty="0"/>
              <a:t>4F</a:t>
            </a:r>
            <a:r>
              <a:rPr lang="pl-PL" sz="2400" b="1" baseline="-25000" dirty="0"/>
              <a:t>H</a:t>
            </a:r>
            <a:r>
              <a:rPr lang="pl-PL" sz="2400" dirty="0"/>
              <a:t> od </a:t>
            </a:r>
            <a:r>
              <a:rPr lang="pl-PL" sz="2400" b="1" dirty="0"/>
              <a:t>0F45</a:t>
            </a:r>
            <a:r>
              <a:rPr lang="pl-PL" sz="2400" b="1" baseline="-25000" dirty="0"/>
              <a:t>H</a:t>
            </a:r>
            <a:r>
              <a:rPr lang="pl-PL" sz="2400" dirty="0"/>
              <a:t>. </a:t>
            </a:r>
          </a:p>
          <a:p>
            <a:endParaRPr lang="pl-PL" sz="2400" dirty="0"/>
          </a:p>
          <a:p>
            <a:r>
              <a:rPr lang="pl-PL" sz="2400" dirty="0"/>
              <a:t>Również tutaj pożyczka działa podobnie jak w systemie binarnym. </a:t>
            </a:r>
          </a:p>
          <a:p>
            <a:endParaRPr lang="pl-PL" sz="2400" dirty="0"/>
          </a:p>
          <a:p>
            <a:r>
              <a:rPr lang="pl-PL" sz="2400" dirty="0"/>
              <a:t>Przedstawiłem tutaj po lewej odejmowanie w systemie szesnastkowym, po prawej w systemie binarnym.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924F7C5-22F2-469F-9A2C-0F06A782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30" y="3789040"/>
            <a:ext cx="7865539" cy="24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111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B0290B-3F9A-410B-B1A7-E8A1C8D6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Mnożenie HEX</a:t>
            </a:r>
          </a:p>
        </p:txBody>
      </p:sp>
    </p:spTree>
    <p:extLst>
      <p:ext uri="{BB962C8B-B14F-4D97-AF65-F5344CB8AC3E}">
        <p14:creationId xmlns:p14="http://schemas.microsoft.com/office/powerpoint/2010/main" val="344143827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1E5C196-9AD8-4F3B-B558-00E1E2661642}"/>
              </a:ext>
            </a:extLst>
          </p:cNvPr>
          <p:cNvSpPr/>
          <p:nvPr/>
        </p:nvSpPr>
        <p:spPr>
          <a:xfrm>
            <a:off x="791580" y="692696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Mnożenie jest bardziej skomplikowaną sprawą niż wcześniej przedstawione działania i wymaga pewnego przyzwyczajenia oraz oderwania się od tradycyjnego, dziesiętnego modelu mnożenia. </a:t>
            </a:r>
          </a:p>
          <a:p>
            <a:endParaRPr lang="pl-PL" sz="2400" dirty="0"/>
          </a:p>
          <a:p>
            <a:r>
              <a:rPr lang="pl-PL" sz="2400" dirty="0"/>
              <a:t>Oczywiście schemat sam w sobie jest podobny do mnożenia pisemnego dziesiętnego, jednak występowanie 16 cyfr (zamiast 10) wymaga zastosowania pewnego systemu.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3359A9D-5370-4A17-A6AE-0B565E9C6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565" y="3861048"/>
            <a:ext cx="1686160" cy="20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9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4215</Words>
  <Application>Microsoft Office PowerPoint</Application>
  <PresentationFormat>Pokaz na ekranie (4:3)</PresentationFormat>
  <Paragraphs>355</Paragraphs>
  <Slides>110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110</vt:i4>
      </vt:variant>
    </vt:vector>
  </HeadingPairs>
  <TitlesOfParts>
    <vt:vector size="114" baseType="lpstr">
      <vt:lpstr>Arial</vt:lpstr>
      <vt:lpstr>Calibri</vt:lpstr>
      <vt:lpstr>Wingdings</vt:lpstr>
      <vt:lpstr>Motyw pakietu Office</vt:lpstr>
      <vt:lpstr>Systemy Liczbowe BIN, OCT, DEC, HEX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VIII–III w. p.n.e. Liczebniki greckie</vt:lpstr>
      <vt:lpstr>Prezentacja programu PowerPoint</vt:lpstr>
      <vt:lpstr>Prezentacja programu PowerPoint</vt:lpstr>
      <vt:lpstr>ok. 500 p.n.e.</vt:lpstr>
      <vt:lpstr>Prezentacja programu PowerPoint</vt:lpstr>
      <vt:lpstr>200...1500 n.e.</vt:lpstr>
      <vt:lpstr>Majowie</vt:lpstr>
      <vt:lpstr>Prezentacja programu PowerPoint</vt:lpstr>
      <vt:lpstr>V–XIII w.</vt:lpstr>
      <vt:lpstr>Prezentacja programu PowerPoint</vt:lpstr>
      <vt:lpstr>Leonardo Fibonacci</vt:lpstr>
      <vt:lpstr>XIII w.</vt:lpstr>
      <vt:lpstr>Rok 1689</vt:lpstr>
      <vt:lpstr>Prezentacja programu PowerPoint</vt:lpstr>
      <vt:lpstr>Klasyfikacja systemów liczbowych</vt:lpstr>
      <vt:lpstr>Niepozycyjne i addytywne systemy liczbowe</vt:lpstr>
      <vt:lpstr>Systemy addytywne</vt:lpstr>
      <vt:lpstr>System Rzymski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System binarny</vt:lpstr>
      <vt:lpstr>Dodawanie binarne</vt:lpstr>
      <vt:lpstr>Prezentacja programu PowerPoint</vt:lpstr>
      <vt:lpstr>Prezentacja programu PowerPoint</vt:lpstr>
      <vt:lpstr>Prezentacja programu PowerPoint</vt:lpstr>
      <vt:lpstr>Prezentacja programu PowerPoint</vt:lpstr>
      <vt:lpstr>Kilka dalszych przykładów:</vt:lpstr>
      <vt:lpstr>Prezentacja programu PowerPoint</vt:lpstr>
      <vt:lpstr>Prezentacja programu PowerPoint</vt:lpstr>
      <vt:lpstr>Odejmowanie dwójkowe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Mnożenie dwójkowe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Zapis w systemie znak-moduł - ZM</vt:lpstr>
      <vt:lpstr>Prezentacja programu PowerPoint</vt:lpstr>
      <vt:lpstr>ZM</vt:lpstr>
      <vt:lpstr>Przedstawić w 8-mio bitowym kodzie ZM liczbę o wartości dziesiętnej -9.</vt:lpstr>
      <vt:lpstr>Przykład:</vt:lpstr>
      <vt:lpstr>KOD BCD</vt:lpstr>
      <vt:lpstr>Prezentacja programu PowerPoint</vt:lpstr>
      <vt:lpstr>System uzupełnień do 1 zwany systemem U1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Wartość liczby U2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HEX</vt:lpstr>
      <vt:lpstr>HEX na BIN</vt:lpstr>
      <vt:lpstr>System BIN na HEX</vt:lpstr>
      <vt:lpstr>Prezentacja programu PowerPoint</vt:lpstr>
      <vt:lpstr>Obliczenia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Mnożenie HEX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System ósemkowy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Systemy Liczbowe BIN, OCT, DEC, HEX </dc:title>
  <dc:creator>Artem</dc:creator>
  <cp:lastModifiedBy>Nowicki Artem</cp:lastModifiedBy>
  <cp:revision>139</cp:revision>
  <dcterms:created xsi:type="dcterms:W3CDTF">2019-10-14T10:50:56Z</dcterms:created>
  <dcterms:modified xsi:type="dcterms:W3CDTF">2024-11-19T06:30:59Z</dcterms:modified>
</cp:coreProperties>
</file>