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B4AF6-B093-4F9C-B510-13B341D8D12D}" type="datetimeFigureOut">
              <a:rPr lang="pl-PL" smtClean="0"/>
              <a:t>02.03.2025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81D-38D6-4306-B93B-B899209DAF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0579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B4AF6-B093-4F9C-B510-13B341D8D12D}" type="datetimeFigureOut">
              <a:rPr lang="pl-PL" smtClean="0"/>
              <a:t>02.03.2025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81D-38D6-4306-B93B-B899209DAF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4617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B4AF6-B093-4F9C-B510-13B341D8D12D}" type="datetimeFigureOut">
              <a:rPr lang="pl-PL" smtClean="0"/>
              <a:t>02.03.2025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81D-38D6-4306-B93B-B899209DAF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027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B4AF6-B093-4F9C-B510-13B341D8D12D}" type="datetimeFigureOut">
              <a:rPr lang="pl-PL" smtClean="0"/>
              <a:t>02.03.2025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81D-38D6-4306-B93B-B899209DAF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9705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B4AF6-B093-4F9C-B510-13B341D8D12D}" type="datetimeFigureOut">
              <a:rPr lang="pl-PL" smtClean="0"/>
              <a:t>02.03.2025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81D-38D6-4306-B93B-B899209DAF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5173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B4AF6-B093-4F9C-B510-13B341D8D12D}" type="datetimeFigureOut">
              <a:rPr lang="pl-PL" smtClean="0"/>
              <a:t>02.03.2025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81D-38D6-4306-B93B-B899209DAF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2355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B4AF6-B093-4F9C-B510-13B341D8D12D}" type="datetimeFigureOut">
              <a:rPr lang="pl-PL" smtClean="0"/>
              <a:t>02.03.2025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81D-38D6-4306-B93B-B899209DAF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0356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B4AF6-B093-4F9C-B510-13B341D8D12D}" type="datetimeFigureOut">
              <a:rPr lang="pl-PL" smtClean="0"/>
              <a:t>02.03.2025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81D-38D6-4306-B93B-B899209DAF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7233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B4AF6-B093-4F9C-B510-13B341D8D12D}" type="datetimeFigureOut">
              <a:rPr lang="pl-PL" smtClean="0"/>
              <a:t>02.03.2025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81D-38D6-4306-B93B-B899209DAF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5288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B4AF6-B093-4F9C-B510-13B341D8D12D}" type="datetimeFigureOut">
              <a:rPr lang="pl-PL" smtClean="0"/>
              <a:t>02.03.2025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81D-38D6-4306-B93B-B899209DAF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2142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B4AF6-B093-4F9C-B510-13B341D8D12D}" type="datetimeFigureOut">
              <a:rPr lang="pl-PL" smtClean="0"/>
              <a:t>02.03.2025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81D-38D6-4306-B93B-B899209DAF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5204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B4AF6-B093-4F9C-B510-13B341D8D12D}" type="datetimeFigureOut">
              <a:rPr lang="pl-PL" smtClean="0"/>
              <a:t>02.03.2025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4B81D-38D6-4306-B93B-B899209DAF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470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819807" y="575825"/>
            <a:ext cx="10405241" cy="2387600"/>
          </a:xfrm>
        </p:spPr>
        <p:txBody>
          <a:bodyPr>
            <a:normAutofit/>
          </a:bodyPr>
          <a:lstStyle/>
          <a:p>
            <a:r>
              <a:rPr lang="pl-PL" sz="8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Powłoka Window</a:t>
            </a:r>
            <a:r>
              <a:rPr lang="pl-PL" sz="8800" b="1" dirty="0" smtClean="0">
                <a:solidFill>
                  <a:srgbClr val="002060"/>
                </a:solidFill>
              </a:rPr>
              <a:t>s - </a:t>
            </a:r>
            <a:r>
              <a:rPr lang="pl-PL" sz="6600" b="1" dirty="0" err="1" smtClean="0">
                <a:solidFill>
                  <a:srgbClr val="002060"/>
                </a:solidFill>
              </a:rPr>
              <a:t>Command</a:t>
            </a:r>
            <a:r>
              <a:rPr lang="pl-PL" sz="6600" b="1" dirty="0" smtClean="0">
                <a:solidFill>
                  <a:srgbClr val="002060"/>
                </a:solidFill>
              </a:rPr>
              <a:t> Line</a:t>
            </a:r>
            <a:endParaRPr lang="pl-PL" sz="6600" b="1" dirty="0">
              <a:solidFill>
                <a:srgbClr val="002060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9091448" y="5315223"/>
            <a:ext cx="2417380" cy="885880"/>
          </a:xfrm>
        </p:spPr>
        <p:txBody>
          <a:bodyPr/>
          <a:lstStyle/>
          <a:p>
            <a:pPr algn="l"/>
            <a:r>
              <a:rPr lang="pl-PL" dirty="0" smtClean="0"/>
              <a:t>Opracował: </a:t>
            </a:r>
          </a:p>
          <a:p>
            <a:pPr algn="l"/>
            <a:r>
              <a:rPr lang="pl-PL" dirty="0" smtClean="0"/>
              <a:t>Artem Nowicki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307" y="5428671"/>
            <a:ext cx="3448748" cy="77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972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Tryb konwersacyjny:</a:t>
            </a:r>
            <a:endParaRPr lang="pl-PL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838200" y="1690688"/>
            <a:ext cx="1036582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Tryb konwersacyjny w </a:t>
            </a:r>
            <a:r>
              <a:rPr lang="pl-PL" dirty="0" err="1" smtClean="0">
                <a:solidFill>
                  <a:srgbClr val="FF0000"/>
                </a:solidFill>
              </a:rPr>
              <a:t>cmd</a:t>
            </a:r>
            <a:r>
              <a:rPr lang="pl-PL" dirty="0" smtClean="0"/>
              <a:t> oznacza interaktywną pracę użytkownika z systemem operacyjnym. W tym trybie użytkownik wprowadza pojedyncze polecenia, na które system natychmiast odpowiada, wyświetlając wynik na ekranie. </a:t>
            </a:r>
          </a:p>
          <a:p>
            <a:endParaRPr lang="pl-PL" dirty="0"/>
          </a:p>
          <a:p>
            <a:r>
              <a:rPr lang="pl-PL" dirty="0" smtClean="0"/>
              <a:t>Użytkownik może wykonywać różne operacje, które wymagają bieżącej interakcji, np. kopiowanie plików, tworzenie folderów, uruchamianie aplikacji czy wyświetlanie informacji o systemie. </a:t>
            </a:r>
          </a:p>
          <a:p>
            <a:endParaRPr lang="pl-PL" dirty="0"/>
          </a:p>
          <a:p>
            <a:r>
              <a:rPr lang="pl-PL" dirty="0" smtClean="0"/>
              <a:t>Każde polecenie jest realizowane natychmiast po jego wpisaniu, a użytkownik może kontynuować wprowadzanie kolejnych poleceń.</a:t>
            </a:r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4529958" y="4378772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b="1" dirty="0" smtClean="0">
                <a:solidFill>
                  <a:srgbClr val="002060"/>
                </a:solidFill>
              </a:rPr>
              <a:t>Przykład trybu konwersacyjnego:</a:t>
            </a:r>
          </a:p>
          <a:p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/>
              <a:t>Użytkownik wpisuje polecenie </a:t>
            </a:r>
            <a:r>
              <a:rPr lang="pl-PL" b="1" dirty="0" err="1" smtClean="0">
                <a:solidFill>
                  <a:srgbClr val="FF0000"/>
                </a:solidFill>
              </a:rPr>
              <a:t>dir</a:t>
            </a:r>
            <a:r>
              <a:rPr lang="pl-PL" dirty="0" smtClean="0"/>
              <a:t> (pokazuje zawartość katalogu).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/>
              <a:t>System wyświetla listę plików w katalogu.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/>
              <a:t>Użytkownik może wpisać kolejne polecenie, np. cd folder (przechodzi do innego katalogu).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0451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9689"/>
          </a:xfrm>
        </p:spPr>
        <p:txBody>
          <a:bodyPr/>
          <a:lstStyle/>
          <a:p>
            <a:r>
              <a:rPr lang="pl-PL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Tryb wsadowy:</a:t>
            </a:r>
            <a:endParaRPr lang="pl-PL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838200" y="1334814"/>
            <a:ext cx="10515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Tryb wsadowy (ang. </a:t>
            </a:r>
            <a:r>
              <a:rPr lang="pl-PL" dirty="0" err="1" smtClean="0"/>
              <a:t>batch</a:t>
            </a:r>
            <a:r>
              <a:rPr lang="pl-PL" dirty="0" smtClean="0"/>
              <a:t> </a:t>
            </a:r>
            <a:r>
              <a:rPr lang="pl-PL" dirty="0" err="1" smtClean="0"/>
              <a:t>mode</a:t>
            </a:r>
            <a:r>
              <a:rPr lang="pl-PL" dirty="0" smtClean="0"/>
              <a:t>) pozwala na uruchamianie zestawów poleceń zapisanych w pliku wsadowym (zwykle z rozszerzeniem </a:t>
            </a:r>
            <a:r>
              <a:rPr lang="pl-PL" b="1" dirty="0" smtClean="0">
                <a:solidFill>
                  <a:srgbClr val="FF0000"/>
                </a:solidFill>
              </a:rPr>
              <a:t>.bat </a:t>
            </a:r>
            <a:r>
              <a:rPr lang="pl-PL" dirty="0" smtClean="0"/>
              <a:t>lub </a:t>
            </a:r>
            <a:r>
              <a:rPr lang="pl-PL" b="1" dirty="0" smtClean="0">
                <a:solidFill>
                  <a:srgbClr val="FF0000"/>
                </a:solidFill>
              </a:rPr>
              <a:t>.</a:t>
            </a:r>
            <a:r>
              <a:rPr lang="pl-PL" b="1" dirty="0" err="1" smtClean="0">
                <a:solidFill>
                  <a:srgbClr val="FF0000"/>
                </a:solidFill>
              </a:rPr>
              <a:t>cmd</a:t>
            </a:r>
            <a:r>
              <a:rPr lang="pl-PL" dirty="0" smtClean="0"/>
              <a:t>). </a:t>
            </a:r>
          </a:p>
          <a:p>
            <a:endParaRPr lang="pl-PL" dirty="0"/>
          </a:p>
          <a:p>
            <a:r>
              <a:rPr lang="pl-PL" dirty="0" smtClean="0"/>
              <a:t>Taki plik zawiera sekwencję komend, które są wykonywane automatycznie, jedna po drugiej, bez potrzeby interakcji użytkownika. </a:t>
            </a:r>
          </a:p>
          <a:p>
            <a:endParaRPr lang="pl-PL" dirty="0"/>
          </a:p>
          <a:p>
            <a:r>
              <a:rPr lang="pl-PL" dirty="0" smtClean="0"/>
              <a:t>Tryb wsadowy jest przydatny do automatyzacji procesów, takich jak instalacja oprogramowania, konfiguracja systemu, kopie zapasowe czy inne zadania administracyjne.</a:t>
            </a:r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1290145" y="4014623"/>
            <a:ext cx="920706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Przykład trybu wsadowego:</a:t>
            </a:r>
          </a:p>
          <a:p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/>
              <a:t>Użytkownik tworzy plik wsadowy (np. </a:t>
            </a:r>
            <a:r>
              <a:rPr lang="pl-PL" b="1" dirty="0" smtClean="0">
                <a:solidFill>
                  <a:srgbClr val="FF0000"/>
                </a:solidFill>
              </a:rPr>
              <a:t>backup.bat</a:t>
            </a:r>
            <a:r>
              <a:rPr lang="pl-PL" dirty="0" smtClean="0"/>
              <a:t>), który zawiera komendy do wykonania kopii zapasowej plików.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/>
              <a:t>Po uruchomieniu pliku, system automatycznie wykonuje wszystkie polecenia zapisane w pliku, np. kopiuje pliki z jednego katalogu do drugiego.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74560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6159" y="658976"/>
            <a:ext cx="10515600" cy="2304941"/>
          </a:xfrm>
        </p:spPr>
        <p:txBody>
          <a:bodyPr>
            <a:normAutofit/>
          </a:bodyPr>
          <a:lstStyle/>
          <a:p>
            <a:r>
              <a:rPr lang="pl-PL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Tryb konwersacyjny </a:t>
            </a:r>
            <a:r>
              <a:rPr lang="pl-PL" sz="2400" dirty="0" smtClean="0"/>
              <a:t>to interaktywna praca z systemem poprzez pojedyncze polecenia.</a:t>
            </a:r>
          </a:p>
          <a:p>
            <a:pPr marL="0" indent="0">
              <a:buNone/>
            </a:pPr>
            <a:endParaRPr lang="pl-PL" sz="2400" dirty="0" smtClean="0"/>
          </a:p>
          <a:p>
            <a:r>
              <a:rPr lang="pl-PL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Tryb wsadowy </a:t>
            </a:r>
            <a:r>
              <a:rPr lang="pl-PL" sz="2400" dirty="0" smtClean="0"/>
              <a:t>to automatyczne wykonywanie poleceń zapisanych w pliku, bez potrzeby interakcji użytkownika.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070260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Podstawowe komendy </a:t>
            </a:r>
            <a:r>
              <a:rPr lang="pl-PL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cmd</a:t>
            </a:r>
            <a:endParaRPr lang="pl-PL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838200" y="1690688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pl-PL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dirty="0" smtClean="0"/>
              <a:t> - wyświetla zawartość katalogu.</a:t>
            </a:r>
          </a:p>
          <a:p>
            <a:endParaRPr lang="pl-P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Przykład: </a:t>
            </a:r>
            <a:r>
              <a:rPr lang="pl-PL" dirty="0" err="1" smtClean="0"/>
              <a:t>dir</a:t>
            </a:r>
            <a:r>
              <a:rPr lang="pl-PL" dirty="0" smtClean="0"/>
              <a:t> – pokaże listę plików i folderów w bieżącym katalogu.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Przykład:  </a:t>
            </a:r>
            <a:r>
              <a:rPr lang="pl-PL" dirty="0" err="1" smtClean="0"/>
              <a:t>dir</a:t>
            </a:r>
            <a:r>
              <a:rPr lang="pl-PL" dirty="0" smtClean="0"/>
              <a:t>  C:\Users – pokaże zawartość katalogu </a:t>
            </a:r>
            <a:r>
              <a:rPr lang="pl-PL" dirty="0" err="1" smtClean="0"/>
              <a:t>Users</a:t>
            </a:r>
            <a:r>
              <a:rPr lang="pl-PL" dirty="0" smtClean="0"/>
              <a:t> na dysku C.</a:t>
            </a:r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838200" y="3874276"/>
            <a:ext cx="84214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pl-PL" dirty="0" smtClean="0"/>
              <a:t>  -  Zmienia bieżący katalog roboczy (ang. </a:t>
            </a:r>
            <a:r>
              <a:rPr lang="pl-PL" dirty="0" err="1" smtClean="0"/>
              <a:t>change</a:t>
            </a:r>
            <a:r>
              <a:rPr lang="pl-PL" dirty="0" smtClean="0"/>
              <a:t> </a:t>
            </a:r>
            <a:r>
              <a:rPr lang="pl-PL" dirty="0" err="1" smtClean="0"/>
              <a:t>directory</a:t>
            </a:r>
            <a:r>
              <a:rPr lang="pl-PL" dirty="0" smtClean="0"/>
              <a:t>).</a:t>
            </a:r>
          </a:p>
          <a:p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/>
              <a:t>    Przykład: cd </a:t>
            </a:r>
            <a:r>
              <a:rPr lang="pl-PL" dirty="0" err="1" smtClean="0"/>
              <a:t>Documents</a:t>
            </a:r>
            <a:r>
              <a:rPr lang="pl-PL" dirty="0" smtClean="0"/>
              <a:t> – przechodzi do katalogu </a:t>
            </a:r>
            <a:r>
              <a:rPr lang="pl-PL" dirty="0" err="1" smtClean="0"/>
              <a:t>Documents</a:t>
            </a:r>
            <a:r>
              <a:rPr lang="pl-PL" dirty="0" smtClean="0"/>
              <a:t> w bieżącym katalogu.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/>
              <a:t>    Przykład: cd \ – przechodzi do katalogu głównego (</a:t>
            </a:r>
            <a:r>
              <a:rPr lang="pl-PL" dirty="0" err="1" smtClean="0"/>
              <a:t>root</a:t>
            </a:r>
            <a:r>
              <a:rPr lang="pl-PL" dirty="0" smtClean="0"/>
              <a:t>) dysku C.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49568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1103586" y="751344"/>
            <a:ext cx="1017401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pl-PL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ls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smtClean="0"/>
              <a:t>  -  Czyści ekran powłoki, usuwając wszystkie poprzednie polecenia i wyniki.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/>
              <a:t>Przykład: </a:t>
            </a:r>
            <a:r>
              <a:rPr lang="pl-PL" dirty="0" err="1" smtClean="0"/>
              <a:t>cls</a:t>
            </a:r>
            <a:r>
              <a:rPr lang="pl-PL" dirty="0" smtClean="0"/>
              <a:t> – usuwa wszystko z ekranu.</a:t>
            </a:r>
          </a:p>
          <a:p>
            <a:endParaRPr lang="pl-PL" dirty="0" smtClean="0"/>
          </a:p>
          <a:p>
            <a:r>
              <a:rPr lang="pl-PL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</a:t>
            </a:r>
            <a:r>
              <a:rPr lang="pl-PL" dirty="0" smtClean="0"/>
              <a:t>  - Wyświetla tekst na ekranie.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/>
              <a:t>Przykład: echo Hello, </a:t>
            </a:r>
            <a:r>
              <a:rPr lang="pl-PL" dirty="0" err="1" smtClean="0"/>
              <a:t>world</a:t>
            </a:r>
            <a:r>
              <a:rPr lang="pl-PL" dirty="0" smtClean="0"/>
              <a:t>! – wyświetla na ekranie komunikat "Hello, </a:t>
            </a:r>
            <a:r>
              <a:rPr lang="pl-PL" dirty="0" err="1" smtClean="0"/>
              <a:t>world</a:t>
            </a:r>
            <a:r>
              <a:rPr lang="pl-PL" dirty="0" smtClean="0"/>
              <a:t>!".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/>
              <a:t>Przykład: echo off – wyłącza wyświetlanie poleceń w plikach wsadowych.</a:t>
            </a:r>
          </a:p>
          <a:p>
            <a:endParaRPr lang="pl-PL" dirty="0" smtClean="0"/>
          </a:p>
          <a:p>
            <a:r>
              <a:rPr lang="pl-PL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pl-PL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opy</a:t>
            </a:r>
            <a:r>
              <a:rPr lang="pl-PL" dirty="0" smtClean="0"/>
              <a:t>  -  Kopiuje pliki z jednego miejsca do innego.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/>
              <a:t>Przykład: </a:t>
            </a:r>
            <a:r>
              <a:rPr lang="pl-PL" dirty="0" err="1" smtClean="0"/>
              <a:t>copy</a:t>
            </a:r>
            <a:r>
              <a:rPr lang="pl-PL" dirty="0" smtClean="0"/>
              <a:t> </a:t>
            </a:r>
            <a:r>
              <a:rPr lang="pl-PL" b="1" dirty="0" smtClean="0">
                <a:solidFill>
                  <a:srgbClr val="002060"/>
                </a:solidFill>
              </a:rPr>
              <a:t>C:\plik.txt   D:\backup\ </a:t>
            </a:r>
            <a:r>
              <a:rPr lang="pl-PL" dirty="0" smtClean="0"/>
              <a:t>– kopiuje plik file.txt z dysku C na dysk D do folderu backup.</a:t>
            </a:r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1103586" y="3872749"/>
            <a:ext cx="101740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</a:t>
            </a:r>
            <a:r>
              <a:rPr lang="pl-PL" dirty="0" smtClean="0"/>
              <a:t> - Usuwa pliki.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/>
              <a:t>Przykład: del C:\Users\user\plik.txt – usuwa plik file.txt z katalogu użytkownika.</a:t>
            </a:r>
            <a:endParaRPr lang="pl-PL" dirty="0"/>
          </a:p>
        </p:txBody>
      </p:sp>
      <p:sp>
        <p:nvSpPr>
          <p:cNvPr id="6" name="Prostokąt 5"/>
          <p:cNvSpPr/>
          <p:nvPr/>
        </p:nvSpPr>
        <p:spPr>
          <a:xfrm>
            <a:off x="1103586" y="5055163"/>
            <a:ext cx="101740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pl-PL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kdir</a:t>
            </a:r>
            <a:r>
              <a:rPr lang="pl-PL" dirty="0" smtClean="0"/>
              <a:t> -  Tworzy nowy katalog.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/>
              <a:t>Przykład: </a:t>
            </a:r>
            <a:r>
              <a:rPr lang="pl-PL" dirty="0" err="1" smtClean="0"/>
              <a:t>mkdir</a:t>
            </a:r>
            <a:r>
              <a:rPr lang="pl-PL" dirty="0" smtClean="0"/>
              <a:t> </a:t>
            </a:r>
            <a:r>
              <a:rPr lang="pl-PL" dirty="0" err="1" smtClean="0"/>
              <a:t>nowy_f</a:t>
            </a:r>
            <a:r>
              <a:rPr lang="pl-PL" dirty="0" smtClean="0"/>
              <a:t> – tworzy nowy katalog o nazwie: </a:t>
            </a:r>
            <a:r>
              <a:rPr lang="pl-PL" dirty="0" err="1" smtClean="0"/>
              <a:t>nowy_f</a:t>
            </a:r>
            <a:r>
              <a:rPr lang="pl-PL" dirty="0" smtClean="0"/>
              <a:t> w bieżącej lokalizacji.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143514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788276" y="555378"/>
            <a:ext cx="101424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err="1">
                <a:solidFill>
                  <a:srgbClr val="FF0000"/>
                </a:solidFill>
              </a:rPr>
              <a:t>r</a:t>
            </a:r>
            <a:r>
              <a:rPr lang="pl-PL" b="1" dirty="0" err="1" smtClean="0">
                <a:solidFill>
                  <a:srgbClr val="FF0000"/>
                </a:solidFill>
              </a:rPr>
              <a:t>mdir</a:t>
            </a:r>
            <a:r>
              <a:rPr lang="pl-PL" dirty="0" smtClean="0"/>
              <a:t>   - Usuwa pusty katalog.</a:t>
            </a:r>
          </a:p>
          <a:p>
            <a:r>
              <a:rPr lang="pl-PL" dirty="0" smtClean="0"/>
              <a:t>Przykład: </a:t>
            </a:r>
            <a:r>
              <a:rPr lang="pl-PL" dirty="0" err="1" smtClean="0"/>
              <a:t>rmdir</a:t>
            </a:r>
            <a:r>
              <a:rPr lang="pl-PL" dirty="0" smtClean="0"/>
              <a:t>  </a:t>
            </a:r>
            <a:r>
              <a:rPr lang="pl-PL" dirty="0" err="1" smtClean="0"/>
              <a:t>nowy_f</a:t>
            </a:r>
            <a:r>
              <a:rPr lang="pl-PL" dirty="0" smtClean="0"/>
              <a:t> – usuwa katalog </a:t>
            </a:r>
            <a:r>
              <a:rPr lang="pl-PL" dirty="0" err="1" smtClean="0"/>
              <a:t>nowy_f</a:t>
            </a:r>
            <a:r>
              <a:rPr lang="pl-PL" dirty="0" smtClean="0"/>
              <a:t>   (tylko jeśli jest pusty).</a:t>
            </a:r>
          </a:p>
          <a:p>
            <a:endParaRPr lang="pl-PL" dirty="0" smtClean="0"/>
          </a:p>
          <a:p>
            <a:r>
              <a:rPr lang="pl-PL" b="1" dirty="0" err="1" smtClean="0">
                <a:solidFill>
                  <a:srgbClr val="FF0000"/>
                </a:solidFill>
              </a:rPr>
              <a:t>move</a:t>
            </a:r>
            <a:r>
              <a:rPr lang="pl-PL" b="1" dirty="0" smtClean="0"/>
              <a:t> </a:t>
            </a:r>
            <a:r>
              <a:rPr lang="pl-PL" dirty="0" smtClean="0"/>
              <a:t> -  Przenosi pliki lub foldery do innej lokalizacji.</a:t>
            </a:r>
          </a:p>
          <a:p>
            <a:r>
              <a:rPr lang="pl-PL" dirty="0" smtClean="0"/>
              <a:t>Przykład: </a:t>
            </a:r>
            <a:r>
              <a:rPr lang="pl-PL" dirty="0" err="1" smtClean="0"/>
              <a:t>move</a:t>
            </a:r>
            <a:r>
              <a:rPr lang="pl-PL" dirty="0" smtClean="0"/>
              <a:t>  C:\file.txt    D:\backup\ – przenosi plik file.txt z dysku C na dysk D do folderu backup.</a:t>
            </a:r>
          </a:p>
          <a:p>
            <a:endParaRPr lang="pl-PL" dirty="0" smtClean="0"/>
          </a:p>
          <a:p>
            <a:r>
              <a:rPr lang="pl-PL" b="1" dirty="0">
                <a:solidFill>
                  <a:srgbClr val="FF0000"/>
                </a:solidFill>
              </a:rPr>
              <a:t>r</a:t>
            </a:r>
            <a:r>
              <a:rPr lang="pl-PL" b="1" dirty="0" smtClean="0">
                <a:solidFill>
                  <a:srgbClr val="FF0000"/>
                </a:solidFill>
              </a:rPr>
              <a:t>en</a:t>
            </a:r>
            <a:r>
              <a:rPr lang="pl-PL" dirty="0" smtClean="0"/>
              <a:t>  -  Zmienia nazwę pliku lub folderu.</a:t>
            </a:r>
          </a:p>
          <a:p>
            <a:r>
              <a:rPr lang="pl-PL" dirty="0" smtClean="0"/>
              <a:t>Przykład:  ren oldfile.txt   newfile.txt – zmienia nazwę pliku oldfile.txt na newfile.txt.</a:t>
            </a:r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788276" y="3221108"/>
            <a:ext cx="101424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err="1">
                <a:solidFill>
                  <a:srgbClr val="FF0000"/>
                </a:solidFill>
              </a:rPr>
              <a:t>t</a:t>
            </a:r>
            <a:r>
              <a:rPr lang="pl-PL" b="1" dirty="0" err="1" smtClean="0">
                <a:solidFill>
                  <a:srgbClr val="FF0000"/>
                </a:solidFill>
              </a:rPr>
              <a:t>ype</a:t>
            </a:r>
            <a:r>
              <a:rPr lang="pl-PL" dirty="0" smtClean="0"/>
              <a:t> -   Wyświetla zawartość pliku tekstowego na ekranie.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/>
              <a:t>Przykład: </a:t>
            </a:r>
            <a:r>
              <a:rPr lang="pl-PL" dirty="0" err="1" smtClean="0"/>
              <a:t>type</a:t>
            </a:r>
            <a:r>
              <a:rPr lang="pl-PL" dirty="0" smtClean="0"/>
              <a:t> C:\Users\user\file.txt – wyświetla zawartość pliku file.txt na ekranie.</a:t>
            </a:r>
            <a:endParaRPr lang="pl-PL" dirty="0"/>
          </a:p>
        </p:txBody>
      </p:sp>
      <p:sp>
        <p:nvSpPr>
          <p:cNvPr id="6" name="Prostokąt 5"/>
          <p:cNvSpPr/>
          <p:nvPr/>
        </p:nvSpPr>
        <p:spPr>
          <a:xfrm>
            <a:off x="788276" y="4224845"/>
            <a:ext cx="101424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pl-PL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xit</a:t>
            </a:r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dirty="0" smtClean="0"/>
              <a:t> - Zamyka powłokę </a:t>
            </a:r>
            <a:r>
              <a:rPr lang="pl-PL" dirty="0" err="1" smtClean="0"/>
              <a:t>cmd</a:t>
            </a:r>
            <a:r>
              <a:rPr lang="pl-PL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/>
              <a:t>Przykład: </a:t>
            </a:r>
            <a:r>
              <a:rPr lang="pl-PL" dirty="0" err="1" smtClean="0"/>
              <a:t>exit</a:t>
            </a:r>
            <a:r>
              <a:rPr lang="pl-PL" dirty="0" smtClean="0"/>
              <a:t> – zamyka okno wiersza poleceń.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46845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903890" y="585044"/>
            <a:ext cx="101319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pl-PL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asklist</a:t>
            </a:r>
            <a:r>
              <a:rPr lang="pl-PL" dirty="0" smtClean="0"/>
              <a:t>  -   Wyświetla listę uruchomionych procesów w systemie.</a:t>
            </a:r>
          </a:p>
          <a:p>
            <a:r>
              <a:rPr lang="pl-PL" dirty="0" smtClean="0"/>
              <a:t>Przykład: </a:t>
            </a:r>
            <a:r>
              <a:rPr lang="pl-PL" dirty="0" err="1" smtClean="0"/>
              <a:t>tasklist</a:t>
            </a:r>
            <a:r>
              <a:rPr lang="pl-PL" dirty="0" smtClean="0"/>
              <a:t> – wyświetla wszystkie procesy działające w systemie.</a:t>
            </a:r>
          </a:p>
          <a:p>
            <a:endParaRPr lang="pl-PL" dirty="0" smtClean="0"/>
          </a:p>
          <a:p>
            <a:r>
              <a:rPr lang="pl-PL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pl-PL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askkill</a:t>
            </a:r>
            <a:r>
              <a:rPr lang="pl-PL" dirty="0" smtClean="0"/>
              <a:t>   -    Zatrzymuje proces na podstawie jego identyfikatora (PID) lub nazwy.</a:t>
            </a:r>
          </a:p>
          <a:p>
            <a:r>
              <a:rPr lang="pl-PL" dirty="0" smtClean="0"/>
              <a:t>Przykład: </a:t>
            </a:r>
            <a:r>
              <a:rPr lang="pl-PL" dirty="0" err="1" smtClean="0"/>
              <a:t>taskkill</a:t>
            </a:r>
            <a:r>
              <a:rPr lang="pl-PL" dirty="0" smtClean="0"/>
              <a:t> /im notepad.exe – zamyka aplikację Notatnik.</a:t>
            </a:r>
          </a:p>
          <a:p>
            <a:endParaRPr lang="pl-PL" dirty="0" smtClean="0"/>
          </a:p>
          <a:p>
            <a:r>
              <a:rPr lang="pl-PL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pl-PL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pconfig</a:t>
            </a:r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dirty="0" smtClean="0"/>
              <a:t> -   Wyświetla konfigurację IP komputera.</a:t>
            </a:r>
          </a:p>
          <a:p>
            <a:r>
              <a:rPr lang="pl-PL" dirty="0" smtClean="0"/>
              <a:t>Przykład:  </a:t>
            </a:r>
            <a:r>
              <a:rPr lang="pl-PL" dirty="0" err="1" smtClean="0"/>
              <a:t>ipconfig</a:t>
            </a:r>
            <a:r>
              <a:rPr lang="pl-PL" dirty="0" smtClean="0"/>
              <a:t> – pokazuje adresy IP, maski podsieci oraz bramę domyślną.</a:t>
            </a:r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903890" y="4180941"/>
            <a:ext cx="101319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</a:t>
            </a:r>
            <a:r>
              <a:rPr lang="pl-PL" dirty="0" smtClean="0"/>
              <a:t>   - -Wysyła zapytanie ICMP do określonego hosta w celu sprawdzenia jego dostępności w sieci.</a:t>
            </a:r>
          </a:p>
          <a:p>
            <a:r>
              <a:rPr lang="pl-PL" dirty="0" smtClean="0"/>
              <a:t>Przykład: </a:t>
            </a:r>
            <a:r>
              <a:rPr lang="pl-PL" b="1" dirty="0" smtClean="0">
                <a:solidFill>
                  <a:srgbClr val="002060"/>
                </a:solidFill>
              </a:rPr>
              <a:t>ping  google.com </a:t>
            </a:r>
            <a:r>
              <a:rPr lang="pl-PL" dirty="0" smtClean="0"/>
              <a:t>– sprawdza, czy serwis Google jest dostępny.</a:t>
            </a:r>
          </a:p>
          <a:p>
            <a:endParaRPr lang="pl-PL" dirty="0"/>
          </a:p>
          <a:p>
            <a:r>
              <a:rPr lang="pl-PL" dirty="0">
                <a:solidFill>
                  <a:srgbClr val="FF0000"/>
                </a:solidFill>
              </a:rPr>
              <a:t>p</a:t>
            </a:r>
            <a:r>
              <a:rPr lang="pl-PL" dirty="0" smtClean="0">
                <a:solidFill>
                  <a:srgbClr val="FF0000"/>
                </a:solidFill>
              </a:rPr>
              <a:t>ing -t host/IP    </a:t>
            </a:r>
            <a:r>
              <a:rPr lang="pl-PL" dirty="0" smtClean="0"/>
              <a:t>- ping-uje do momentu zakończenia przez użytkownika</a:t>
            </a:r>
            <a:endParaRPr lang="pl-PL" dirty="0"/>
          </a:p>
        </p:txBody>
      </p:sp>
      <p:sp>
        <p:nvSpPr>
          <p:cNvPr id="6" name="Prostokąt 5"/>
          <p:cNvSpPr/>
          <p:nvPr/>
        </p:nvSpPr>
        <p:spPr>
          <a:xfrm>
            <a:off x="903890" y="303531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ipconfig /all                  </a:t>
            </a:r>
            <a:r>
              <a:rPr lang="pl-PL" dirty="0" smtClean="0"/>
              <a:t>- wszystkie informacje o </a:t>
            </a:r>
            <a:r>
              <a:rPr lang="pl-PL" dirty="0" err="1" smtClean="0"/>
              <a:t>konf</a:t>
            </a:r>
            <a:r>
              <a:rPr lang="pl-PL" dirty="0" smtClean="0"/>
              <a:t>. sieci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ipconfig /renew           </a:t>
            </a:r>
            <a:r>
              <a:rPr lang="pl-PL" dirty="0" smtClean="0"/>
              <a:t>- odnowienie </a:t>
            </a:r>
            <a:r>
              <a:rPr lang="pl-PL" dirty="0" err="1" smtClean="0"/>
              <a:t>konf</a:t>
            </a:r>
            <a:r>
              <a:rPr lang="pl-PL" dirty="0" smtClean="0"/>
              <a:t>. sieci</a:t>
            </a:r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903890" y="3730549"/>
            <a:ext cx="46633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 err="1" smtClean="0"/>
              <a:t>ipconfig</a:t>
            </a:r>
            <a:r>
              <a:rPr lang="pl-PL" dirty="0" smtClean="0"/>
              <a:t>  /</a:t>
            </a:r>
            <a:r>
              <a:rPr lang="pl-PL" dirty="0" err="1" smtClean="0"/>
              <a:t>release</a:t>
            </a:r>
            <a:r>
              <a:rPr lang="pl-PL" dirty="0" smtClean="0"/>
              <a:t>        - zwolnienie </a:t>
            </a:r>
            <a:r>
              <a:rPr lang="pl-PL" dirty="0" err="1" smtClean="0"/>
              <a:t>konf</a:t>
            </a:r>
            <a:r>
              <a:rPr lang="pl-PL" dirty="0" smtClean="0"/>
              <a:t>. </a:t>
            </a:r>
            <a:r>
              <a:rPr lang="pl-PL" dirty="0"/>
              <a:t>s</a:t>
            </a:r>
            <a:r>
              <a:rPr lang="pl-PL" dirty="0" smtClean="0"/>
              <a:t>ieci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791951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893379" y="710662"/>
            <a:ext cx="102791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pl-PL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hutdown</a:t>
            </a:r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dirty="0" smtClean="0"/>
              <a:t> -   Uruchamia procedurę zamykania systemu.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/>
              <a:t>Przykład: </a:t>
            </a:r>
            <a:r>
              <a:rPr lang="pl-PL" dirty="0" err="1" smtClean="0"/>
              <a:t>shutdown</a:t>
            </a:r>
            <a:r>
              <a:rPr lang="pl-PL" dirty="0" smtClean="0"/>
              <a:t> /s /f /t 0 – natychmiast wyłącza komputer.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/>
              <a:t>Przykład: </a:t>
            </a:r>
            <a:r>
              <a:rPr lang="pl-PL" dirty="0" err="1" smtClean="0"/>
              <a:t>shutdown</a:t>
            </a:r>
            <a:r>
              <a:rPr lang="pl-PL" dirty="0" smtClean="0"/>
              <a:t> /r /t 60 – restartuje komputer po 60 sekundach.</a:t>
            </a:r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893379" y="2080736"/>
            <a:ext cx="102791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pl-PL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ysteminfo</a:t>
            </a:r>
            <a:r>
              <a:rPr lang="pl-PL" dirty="0" smtClean="0"/>
              <a:t>  -   Wyświetla szczegółowe informacje o systemie operacyjnym.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/>
              <a:t>Przykład: </a:t>
            </a:r>
            <a:r>
              <a:rPr lang="pl-PL" dirty="0" err="1" smtClean="0"/>
              <a:t>systeminfo</a:t>
            </a:r>
            <a:r>
              <a:rPr lang="pl-PL" dirty="0" smtClean="0"/>
              <a:t> – wyświetla szczegółowe informacje o komputerze, takie jak wersja systemu, pamięć, procesor, itp.</a:t>
            </a:r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6150" y="2829090"/>
            <a:ext cx="6456635" cy="3156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4741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Przykłady skryptów powłoki</a:t>
            </a: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1051035" y="1690688"/>
            <a:ext cx="47611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>
                <a:solidFill>
                  <a:srgbClr val="002060"/>
                </a:solidFill>
              </a:rPr>
              <a:t>@echo off</a:t>
            </a:r>
          </a:p>
          <a:p>
            <a:r>
              <a:rPr lang="pl-PL" b="1" dirty="0" smtClean="0">
                <a:solidFill>
                  <a:srgbClr val="002060"/>
                </a:solidFill>
              </a:rPr>
              <a:t>echo Witaj w skrypcie powłoki Windows!</a:t>
            </a:r>
          </a:p>
          <a:p>
            <a:r>
              <a:rPr lang="pl-PL" b="1" dirty="0" err="1" smtClean="0">
                <a:solidFill>
                  <a:srgbClr val="002060"/>
                </a:solidFill>
              </a:rPr>
              <a:t>pause</a:t>
            </a:r>
            <a:endParaRPr lang="pl-PL" b="1" dirty="0" smtClean="0">
              <a:solidFill>
                <a:srgbClr val="002060"/>
              </a:solidFill>
            </a:endParaRPr>
          </a:p>
          <a:p>
            <a:r>
              <a:rPr lang="pl-PL" b="1" dirty="0" err="1" smtClean="0">
                <a:solidFill>
                  <a:srgbClr val="002060"/>
                </a:solidFill>
              </a:rPr>
              <a:t>exit</a:t>
            </a: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714704" y="3268405"/>
            <a:ext cx="72521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/>
              <a:t>@echo off – wyłącza wyświetlanie poleceń w skrypcie.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/>
              <a:t>echo – wyświetla komunikat.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err="1" smtClean="0"/>
              <a:t>pause</a:t>
            </a:r>
            <a:r>
              <a:rPr lang="pl-PL" dirty="0" smtClean="0"/>
              <a:t> – zatrzymuje skrypt, czekając na naciśnięcie dowolnego klawisza.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err="1" smtClean="0"/>
              <a:t>exit</a:t>
            </a:r>
            <a:r>
              <a:rPr lang="pl-PL" dirty="0" smtClean="0"/>
              <a:t> – kończy działanie skryptu.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014724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</a:rPr>
              <a:t>Skrypt do kopiowania plików</a:t>
            </a:r>
            <a:endParaRPr lang="pl-PL" b="1" dirty="0">
              <a:solidFill>
                <a:srgbClr val="FF0000"/>
              </a:solidFill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838199" y="1690688"/>
            <a:ext cx="827426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>
                <a:solidFill>
                  <a:srgbClr val="002060"/>
                </a:solidFill>
              </a:rPr>
              <a:t>@echo off</a:t>
            </a:r>
          </a:p>
          <a:p>
            <a:r>
              <a:rPr lang="pl-PL" sz="2000" b="1" dirty="0" smtClean="0">
                <a:solidFill>
                  <a:srgbClr val="002060"/>
                </a:solidFill>
              </a:rPr>
              <a:t>echo Kopiowanie pliku...</a:t>
            </a:r>
          </a:p>
          <a:p>
            <a:r>
              <a:rPr lang="pl-PL" sz="2000" b="1" dirty="0" err="1" smtClean="0">
                <a:solidFill>
                  <a:srgbClr val="002060"/>
                </a:solidFill>
              </a:rPr>
              <a:t>copy</a:t>
            </a:r>
            <a:r>
              <a:rPr lang="pl-PL" sz="2000" b="1" dirty="0" smtClean="0">
                <a:solidFill>
                  <a:srgbClr val="002060"/>
                </a:solidFill>
              </a:rPr>
              <a:t> C:\Users\user\Documents\example.txt     D:\Backup\</a:t>
            </a:r>
          </a:p>
          <a:p>
            <a:r>
              <a:rPr lang="pl-PL" sz="2000" b="1" dirty="0" smtClean="0">
                <a:solidFill>
                  <a:srgbClr val="002060"/>
                </a:solidFill>
              </a:rPr>
              <a:t>echo Kopiowanie zakończone!</a:t>
            </a:r>
          </a:p>
          <a:p>
            <a:r>
              <a:rPr lang="pl-PL" sz="2000" b="1" dirty="0" err="1" smtClean="0">
                <a:solidFill>
                  <a:srgbClr val="002060"/>
                </a:solidFill>
              </a:rPr>
              <a:t>pause</a:t>
            </a:r>
            <a:endParaRPr lang="pl-PL" sz="2000" b="1" dirty="0" smtClean="0">
              <a:solidFill>
                <a:srgbClr val="002060"/>
              </a:solidFill>
            </a:endParaRPr>
          </a:p>
          <a:p>
            <a:r>
              <a:rPr lang="pl-PL" sz="2000" b="1" dirty="0" err="1" smtClean="0">
                <a:solidFill>
                  <a:srgbClr val="002060"/>
                </a:solidFill>
              </a:rPr>
              <a:t>exit</a:t>
            </a:r>
            <a:endParaRPr lang="pl-PL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867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0199"/>
          </a:xfrm>
        </p:spPr>
        <p:txBody>
          <a:bodyPr/>
          <a:lstStyle/>
          <a:p>
            <a:r>
              <a:rPr lang="pl-PL" b="1" dirty="0" smtClean="0">
                <a:solidFill>
                  <a:srgbClr val="002060"/>
                </a:solidFill>
              </a:rPr>
              <a:t>Systemy operacyjne w latach powstania</a:t>
            </a: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450428"/>
            <a:ext cx="10515600" cy="4726535"/>
          </a:xfrm>
        </p:spPr>
        <p:txBody>
          <a:bodyPr/>
          <a:lstStyle/>
          <a:p>
            <a:r>
              <a:rPr lang="pl-PL" sz="2400" b="1" dirty="0" smtClean="0"/>
              <a:t>UNICS (późniejszy UNIX) </a:t>
            </a:r>
            <a:r>
              <a:rPr lang="pl-PL" sz="2400" dirty="0" smtClean="0"/>
              <a:t>– </a:t>
            </a:r>
            <a:r>
              <a:rPr lang="pl-PL" sz="2400" b="1" dirty="0" smtClean="0">
                <a:solidFill>
                  <a:srgbClr val="FF0000"/>
                </a:solidFill>
              </a:rPr>
              <a:t>1969</a:t>
            </a:r>
            <a:r>
              <a:rPr lang="pl-PL" sz="2400" dirty="0" smtClean="0"/>
              <a:t>  </a:t>
            </a:r>
            <a:r>
              <a:rPr lang="pl-PL" dirty="0" smtClean="0"/>
              <a:t>- </a:t>
            </a:r>
            <a:r>
              <a:rPr lang="pl-PL" sz="2000" dirty="0" smtClean="0"/>
              <a:t>opracowany przez </a:t>
            </a:r>
            <a:r>
              <a:rPr lang="pl-PL" sz="2000" dirty="0" err="1" smtClean="0"/>
              <a:t>Kena</a:t>
            </a:r>
            <a:r>
              <a:rPr lang="pl-PL" sz="2000" dirty="0" smtClean="0"/>
              <a:t> Thompsona, </a:t>
            </a:r>
            <a:r>
              <a:rPr lang="pl-PL" sz="2000" dirty="0" err="1" smtClean="0"/>
              <a:t>Dennisa</a:t>
            </a:r>
            <a:r>
              <a:rPr lang="pl-PL" sz="2000" dirty="0" smtClean="0"/>
              <a:t> </a:t>
            </a:r>
            <a:r>
              <a:rPr lang="pl-PL" sz="2000" dirty="0" err="1" smtClean="0"/>
              <a:t>Ritchie'a</a:t>
            </a:r>
            <a:r>
              <a:rPr lang="pl-PL" sz="2000" dirty="0" smtClean="0"/>
              <a:t> i innych w laboratoriach AT&amp;T Bell </a:t>
            </a:r>
            <a:r>
              <a:rPr lang="pl-PL" sz="2000" dirty="0" err="1" smtClean="0"/>
              <a:t>Labs</a:t>
            </a:r>
            <a:r>
              <a:rPr lang="pl-PL" sz="2000" dirty="0" smtClean="0"/>
              <a:t>. Stał się podstawą dla późniejszych wersji systemu UNIX;</a:t>
            </a:r>
          </a:p>
          <a:p>
            <a:r>
              <a:rPr lang="pl-PL" sz="2400" b="1" dirty="0" smtClean="0"/>
              <a:t>UNIX</a:t>
            </a:r>
            <a:r>
              <a:rPr lang="pl-PL" sz="2400" dirty="0" smtClean="0"/>
              <a:t> – </a:t>
            </a:r>
            <a:r>
              <a:rPr lang="pl-PL" sz="2400" b="1" dirty="0" smtClean="0">
                <a:solidFill>
                  <a:srgbClr val="FF0000"/>
                </a:solidFill>
              </a:rPr>
              <a:t>1970</a:t>
            </a:r>
            <a:r>
              <a:rPr lang="pl-PL" sz="2400" dirty="0" smtClean="0"/>
              <a:t> </a:t>
            </a:r>
            <a:r>
              <a:rPr lang="pl-PL" sz="2000" dirty="0" smtClean="0"/>
              <a:t>- dał początek wielu nowoczesnym systemom, takim jak Linux czy </a:t>
            </a:r>
            <a:r>
              <a:rPr lang="pl-PL" sz="2000" dirty="0" err="1" smtClean="0"/>
              <a:t>macOS</a:t>
            </a:r>
            <a:r>
              <a:rPr lang="pl-PL" sz="2000" dirty="0" smtClean="0"/>
              <a:t>;</a:t>
            </a:r>
          </a:p>
          <a:p>
            <a:r>
              <a:rPr lang="nn-NO" sz="2400" b="1" dirty="0" smtClean="0"/>
              <a:t>MS-DOS</a:t>
            </a:r>
            <a:r>
              <a:rPr lang="nn-NO" sz="2400" dirty="0" smtClean="0"/>
              <a:t> (Microsoft Disk Operating System) – </a:t>
            </a:r>
            <a:r>
              <a:rPr lang="nn-NO" sz="2400" b="1" dirty="0" smtClean="0">
                <a:solidFill>
                  <a:srgbClr val="FF0000"/>
                </a:solidFill>
              </a:rPr>
              <a:t>1981</a:t>
            </a:r>
            <a:r>
              <a:rPr lang="pl-PL" sz="2400" b="1" dirty="0" smtClean="0">
                <a:solidFill>
                  <a:srgbClr val="FF0000"/>
                </a:solidFill>
              </a:rPr>
              <a:t> - </a:t>
            </a:r>
            <a:r>
              <a:rPr lang="pl-PL" sz="2400" dirty="0" smtClean="0"/>
              <a:t>na komputerach PC w latach 80. i 90;</a:t>
            </a:r>
          </a:p>
          <a:p>
            <a:r>
              <a:rPr lang="pl-PL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Novell NetWare – 1983 </a:t>
            </a:r>
            <a:r>
              <a:rPr lang="pl-PL" sz="2400" dirty="0" smtClean="0">
                <a:solidFill>
                  <a:srgbClr val="FF0000"/>
                </a:solidFill>
              </a:rPr>
              <a:t>- </a:t>
            </a:r>
            <a:r>
              <a:rPr lang="pl-PL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był jednym z najpopularniejszych systemów operacyjnych do </a:t>
            </a:r>
            <a:r>
              <a:rPr lang="pl-PL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zarządania</a:t>
            </a:r>
            <a:r>
              <a:rPr lang="pl-PL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sieciami komputerowymi w latach 80. i 90;</a:t>
            </a:r>
          </a:p>
          <a:p>
            <a:r>
              <a:rPr lang="pl-PL" sz="2400" b="1" dirty="0" smtClean="0"/>
              <a:t>Windows 1.0</a:t>
            </a:r>
            <a:r>
              <a:rPr lang="pl-PL" sz="2400" dirty="0" smtClean="0"/>
              <a:t> – </a:t>
            </a:r>
            <a:r>
              <a:rPr lang="pl-PL" sz="2400" b="1" dirty="0" smtClean="0"/>
              <a:t>1985 - </a:t>
            </a:r>
            <a:r>
              <a:rPr lang="pl-PL" sz="2400" dirty="0" smtClean="0"/>
              <a:t>wersja systemu Windows, oparta na systemie MS-DOS, z graficznym interfejsem użytkownika;</a:t>
            </a:r>
          </a:p>
          <a:p>
            <a:r>
              <a:rPr lang="pl-PL" sz="2400" b="1" dirty="0" smtClean="0"/>
              <a:t>MINIX</a:t>
            </a:r>
            <a:r>
              <a:rPr lang="pl-PL" sz="2400" dirty="0" smtClean="0"/>
              <a:t> – </a:t>
            </a:r>
            <a:r>
              <a:rPr lang="pl-PL" sz="2400" b="1" dirty="0" smtClean="0"/>
              <a:t>1987 - </a:t>
            </a:r>
            <a:r>
              <a:rPr lang="pl-PL" sz="2400" dirty="0" smtClean="0"/>
              <a:t>stworzony przez Andrew S. </a:t>
            </a:r>
            <a:r>
              <a:rPr lang="pl-PL" sz="2400" dirty="0" err="1" smtClean="0"/>
              <a:t>Tanenbauma</a:t>
            </a:r>
            <a:r>
              <a:rPr lang="pl-PL" sz="2400" dirty="0" smtClean="0"/>
              <a:t>, znany przede wszystkim z edukacyjnych celów i jako inspiracja dla Linuksa.</a:t>
            </a:r>
          </a:p>
          <a:p>
            <a:endParaRPr lang="pl-PL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1386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FF0000"/>
                </a:solidFill>
              </a:rPr>
              <a:t>Skrypt do tworzenia katalogu i pliku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922283" y="1690688"/>
            <a:ext cx="517371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>
                <a:solidFill>
                  <a:srgbClr val="002060"/>
                </a:solidFill>
              </a:rPr>
              <a:t>@echo off</a:t>
            </a:r>
          </a:p>
          <a:p>
            <a:r>
              <a:rPr lang="pl-PL" sz="2000" b="1" dirty="0" smtClean="0">
                <a:solidFill>
                  <a:srgbClr val="002060"/>
                </a:solidFill>
              </a:rPr>
              <a:t>echo Tworzenie katalogu...</a:t>
            </a:r>
          </a:p>
          <a:p>
            <a:r>
              <a:rPr lang="pl-PL" sz="2000" b="1" dirty="0" err="1" smtClean="0">
                <a:solidFill>
                  <a:srgbClr val="002060"/>
                </a:solidFill>
              </a:rPr>
              <a:t>mkdir</a:t>
            </a:r>
            <a:r>
              <a:rPr lang="pl-PL" sz="2000" b="1" dirty="0" smtClean="0">
                <a:solidFill>
                  <a:srgbClr val="002060"/>
                </a:solidFill>
              </a:rPr>
              <a:t> C:\MyFolder</a:t>
            </a:r>
          </a:p>
          <a:p>
            <a:r>
              <a:rPr lang="pl-PL" sz="2000" b="1" dirty="0" smtClean="0">
                <a:solidFill>
                  <a:srgbClr val="002060"/>
                </a:solidFill>
              </a:rPr>
              <a:t>echo Tworzenie pliku...</a:t>
            </a:r>
          </a:p>
          <a:p>
            <a:r>
              <a:rPr lang="pl-PL" sz="2000" b="1" dirty="0" smtClean="0">
                <a:solidFill>
                  <a:srgbClr val="002060"/>
                </a:solidFill>
              </a:rPr>
              <a:t>echo To jest testowy plik &gt; C:\MyFolder\test.txt</a:t>
            </a:r>
          </a:p>
          <a:p>
            <a:r>
              <a:rPr lang="pl-PL" sz="2000" b="1" dirty="0" smtClean="0">
                <a:solidFill>
                  <a:srgbClr val="002060"/>
                </a:solidFill>
              </a:rPr>
              <a:t>echo Katalog i plik zostały utworzone!</a:t>
            </a:r>
          </a:p>
          <a:p>
            <a:r>
              <a:rPr lang="pl-PL" sz="2000" b="1" dirty="0" err="1" smtClean="0">
                <a:solidFill>
                  <a:srgbClr val="002060"/>
                </a:solidFill>
              </a:rPr>
              <a:t>pause</a:t>
            </a:r>
            <a:endParaRPr lang="pl-PL" sz="2000" b="1" dirty="0" smtClean="0">
              <a:solidFill>
                <a:srgbClr val="002060"/>
              </a:solidFill>
            </a:endParaRPr>
          </a:p>
          <a:p>
            <a:r>
              <a:rPr lang="pl-PL" sz="2000" b="1" dirty="0" err="1" smtClean="0">
                <a:solidFill>
                  <a:srgbClr val="002060"/>
                </a:solidFill>
              </a:rPr>
              <a:t>exit</a:t>
            </a:r>
            <a:endParaRPr lang="pl-PL" sz="2000" b="1" dirty="0">
              <a:solidFill>
                <a:srgbClr val="002060"/>
              </a:solidFill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804690" y="4553010"/>
            <a:ext cx="65486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000" dirty="0" smtClean="0"/>
              <a:t>echo z  &gt; – tworzy plik tekstowy i zapisuje do niego zawartość.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0383332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FF0000"/>
                </a:solidFill>
              </a:rPr>
              <a:t>Skrypt do usuwania pliku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914400" y="169068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2400" b="1" dirty="0" smtClean="0">
                <a:solidFill>
                  <a:srgbClr val="002060"/>
                </a:solidFill>
              </a:rPr>
              <a:t>@echo off</a:t>
            </a:r>
          </a:p>
          <a:p>
            <a:r>
              <a:rPr lang="pl-PL" sz="2400" b="1" dirty="0" smtClean="0">
                <a:solidFill>
                  <a:srgbClr val="002060"/>
                </a:solidFill>
              </a:rPr>
              <a:t>echo Usuwanie pliku...</a:t>
            </a:r>
          </a:p>
          <a:p>
            <a:r>
              <a:rPr lang="pl-PL" sz="2400" b="1" dirty="0" smtClean="0">
                <a:solidFill>
                  <a:srgbClr val="002060"/>
                </a:solidFill>
              </a:rPr>
              <a:t>del C:\Users\user\Documents\oldfile.txt</a:t>
            </a:r>
          </a:p>
          <a:p>
            <a:r>
              <a:rPr lang="pl-PL" sz="2400" b="1" dirty="0" smtClean="0">
                <a:solidFill>
                  <a:srgbClr val="002060"/>
                </a:solidFill>
              </a:rPr>
              <a:t>echo Plik usunięty!</a:t>
            </a:r>
          </a:p>
          <a:p>
            <a:r>
              <a:rPr lang="pl-PL" sz="2400" b="1" dirty="0" err="1" smtClean="0">
                <a:solidFill>
                  <a:srgbClr val="002060"/>
                </a:solidFill>
              </a:rPr>
              <a:t>pause</a:t>
            </a:r>
            <a:endParaRPr lang="pl-PL" sz="2400" b="1" dirty="0" smtClean="0">
              <a:solidFill>
                <a:srgbClr val="002060"/>
              </a:solidFill>
            </a:endParaRPr>
          </a:p>
          <a:p>
            <a:r>
              <a:rPr lang="pl-PL" sz="2400" b="1" dirty="0" err="1" smtClean="0">
                <a:solidFill>
                  <a:srgbClr val="002060"/>
                </a:solidFill>
              </a:rPr>
              <a:t>exit</a:t>
            </a:r>
            <a:endParaRPr lang="pl-PL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6051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</a:rPr>
              <a:t>Skrypt do wyłączenia komputera</a:t>
            </a:r>
            <a:endParaRPr lang="pl-PL" b="1" dirty="0">
              <a:solidFill>
                <a:srgbClr val="FF0000"/>
              </a:solidFill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838200" y="1807467"/>
            <a:ext cx="684486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002060"/>
                </a:solidFill>
              </a:rPr>
              <a:t>@echo off</a:t>
            </a:r>
          </a:p>
          <a:p>
            <a:r>
              <a:rPr lang="pl-PL" sz="2400" b="1" dirty="0" smtClean="0">
                <a:solidFill>
                  <a:srgbClr val="002060"/>
                </a:solidFill>
              </a:rPr>
              <a:t>echo System zostanie zamknięty za 30 sekund...</a:t>
            </a:r>
          </a:p>
          <a:p>
            <a:r>
              <a:rPr lang="pl-PL" sz="2400" b="1" dirty="0" err="1" smtClean="0">
                <a:solidFill>
                  <a:srgbClr val="002060"/>
                </a:solidFill>
              </a:rPr>
              <a:t>shutdown</a:t>
            </a:r>
            <a:r>
              <a:rPr lang="pl-PL" sz="2400" b="1" dirty="0" smtClean="0">
                <a:solidFill>
                  <a:srgbClr val="002060"/>
                </a:solidFill>
              </a:rPr>
              <a:t> /s /t 30</a:t>
            </a:r>
          </a:p>
          <a:p>
            <a:r>
              <a:rPr lang="pl-PL" sz="2400" b="1" dirty="0" err="1" smtClean="0">
                <a:solidFill>
                  <a:srgbClr val="002060"/>
                </a:solidFill>
              </a:rPr>
              <a:t>pause</a:t>
            </a:r>
            <a:endParaRPr lang="pl-PL" sz="2400" b="1" dirty="0" smtClean="0">
              <a:solidFill>
                <a:srgbClr val="002060"/>
              </a:solidFill>
            </a:endParaRPr>
          </a:p>
          <a:p>
            <a:r>
              <a:rPr lang="pl-PL" sz="2400" b="1" dirty="0" err="1" smtClean="0">
                <a:solidFill>
                  <a:srgbClr val="002060"/>
                </a:solidFill>
              </a:rPr>
              <a:t>exit</a:t>
            </a:r>
            <a:endParaRPr lang="pl-PL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9168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</a:rPr>
              <a:t>zapisanie wyników komendy do pliku </a:t>
            </a:r>
            <a:endParaRPr lang="pl-PL" b="1" dirty="0">
              <a:solidFill>
                <a:srgbClr val="FF0000"/>
              </a:solidFill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838200" y="1795092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dirty="0" smtClean="0"/>
              <a:t>@echo off</a:t>
            </a:r>
          </a:p>
          <a:p>
            <a:r>
              <a:rPr lang="pl-PL" dirty="0" smtClean="0"/>
              <a:t>echo Generowanie listy plików...</a:t>
            </a:r>
          </a:p>
          <a:p>
            <a:r>
              <a:rPr lang="pl-PL" dirty="0" err="1" smtClean="0"/>
              <a:t>dir</a:t>
            </a:r>
            <a:r>
              <a:rPr lang="pl-PL" dirty="0" smtClean="0"/>
              <a:t> &gt; C:\Users\user\Documents\file_list.txt</a:t>
            </a:r>
          </a:p>
          <a:p>
            <a:r>
              <a:rPr lang="pl-PL" dirty="0" smtClean="0"/>
              <a:t>echo Lista plików zapisana w file_list.txt</a:t>
            </a:r>
          </a:p>
          <a:p>
            <a:r>
              <a:rPr lang="pl-PL" dirty="0" err="1" smtClean="0"/>
              <a:t>pause</a:t>
            </a:r>
            <a:endParaRPr lang="pl-PL" dirty="0" smtClean="0"/>
          </a:p>
          <a:p>
            <a:r>
              <a:rPr lang="pl-PL" dirty="0" err="1" smtClean="0"/>
              <a:t>exit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63659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Skrypt do </a:t>
            </a:r>
            <a:r>
              <a:rPr lang="pl-PL" dirty="0" err="1" smtClean="0"/>
              <a:t>pingowania</a:t>
            </a:r>
            <a:r>
              <a:rPr lang="pl-PL" dirty="0" smtClean="0"/>
              <a:t> strony internetowej</a:t>
            </a:r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838200" y="1786446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dirty="0" smtClean="0"/>
              <a:t>@echo off</a:t>
            </a:r>
          </a:p>
          <a:p>
            <a:r>
              <a:rPr lang="pl-PL" dirty="0" smtClean="0"/>
              <a:t>echo Sprawdzam połączenie z google.com...</a:t>
            </a:r>
          </a:p>
          <a:p>
            <a:r>
              <a:rPr lang="pl-PL" dirty="0" smtClean="0"/>
              <a:t>ping google.com</a:t>
            </a:r>
          </a:p>
          <a:p>
            <a:r>
              <a:rPr lang="pl-PL" dirty="0" err="1" smtClean="0"/>
              <a:t>pause</a:t>
            </a:r>
            <a:endParaRPr lang="pl-PL" dirty="0" smtClean="0"/>
          </a:p>
          <a:p>
            <a:r>
              <a:rPr lang="pl-PL" dirty="0" err="1" smtClean="0"/>
              <a:t>exit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081002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872358" y="676080"/>
            <a:ext cx="10089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P</a:t>
            </a:r>
            <a:r>
              <a:rPr lang="pl-PL" b="1" dirty="0" smtClean="0">
                <a:solidFill>
                  <a:srgbClr val="FF0000"/>
                </a:solidFill>
              </a:rPr>
              <a:t>rzykład skryptu powłoki Windows (plik .bat), który zapyta użytkownika o numer PID (identyfikator procesu), a następnie zamknie program o podanym PID:</a:t>
            </a:r>
            <a:endParaRPr lang="pl-PL" b="1" dirty="0">
              <a:solidFill>
                <a:srgbClr val="FF0000"/>
              </a:solidFill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872358" y="1432713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2000" b="1" dirty="0" smtClean="0">
                <a:solidFill>
                  <a:srgbClr val="002060"/>
                </a:solidFill>
              </a:rPr>
              <a:t>@echo off</a:t>
            </a:r>
          </a:p>
          <a:p>
            <a:r>
              <a:rPr lang="pl-PL" sz="2000" b="1" dirty="0" smtClean="0">
                <a:solidFill>
                  <a:srgbClr val="002060"/>
                </a:solidFill>
              </a:rPr>
              <a:t>echo Podaj numer PID procesu, który chcesz zamknąć:</a:t>
            </a:r>
          </a:p>
          <a:p>
            <a:r>
              <a:rPr lang="pl-PL" sz="2000" b="1" dirty="0" smtClean="0">
                <a:solidFill>
                  <a:srgbClr val="002060"/>
                </a:solidFill>
              </a:rPr>
              <a:t>set /p </a:t>
            </a:r>
            <a:r>
              <a:rPr lang="pl-PL" sz="2000" b="1" dirty="0" err="1" smtClean="0">
                <a:solidFill>
                  <a:srgbClr val="002060"/>
                </a:solidFill>
              </a:rPr>
              <a:t>pid</a:t>
            </a:r>
            <a:r>
              <a:rPr lang="pl-PL" sz="2000" b="1" dirty="0" smtClean="0">
                <a:solidFill>
                  <a:srgbClr val="002060"/>
                </a:solidFill>
              </a:rPr>
              <a:t>=PID: </a:t>
            </a:r>
          </a:p>
          <a:p>
            <a:r>
              <a:rPr lang="pl-PL" sz="2000" b="1" dirty="0" smtClean="0">
                <a:solidFill>
                  <a:srgbClr val="002060"/>
                </a:solidFill>
              </a:rPr>
              <a:t>echo Zamykanie procesu o PID %</a:t>
            </a:r>
            <a:r>
              <a:rPr lang="pl-PL" sz="2000" b="1" dirty="0" err="1" smtClean="0">
                <a:solidFill>
                  <a:srgbClr val="002060"/>
                </a:solidFill>
              </a:rPr>
              <a:t>pid</a:t>
            </a:r>
            <a:r>
              <a:rPr lang="pl-PL" sz="2000" b="1" dirty="0" smtClean="0">
                <a:solidFill>
                  <a:srgbClr val="002060"/>
                </a:solidFill>
              </a:rPr>
              <a:t>%...</a:t>
            </a:r>
          </a:p>
          <a:p>
            <a:r>
              <a:rPr lang="pl-PL" sz="2000" b="1" dirty="0" err="1" smtClean="0">
                <a:solidFill>
                  <a:srgbClr val="002060"/>
                </a:solidFill>
              </a:rPr>
              <a:t>taskkill</a:t>
            </a:r>
            <a:r>
              <a:rPr lang="pl-PL" sz="2000" b="1" dirty="0" smtClean="0">
                <a:solidFill>
                  <a:srgbClr val="002060"/>
                </a:solidFill>
              </a:rPr>
              <a:t> /</a:t>
            </a:r>
            <a:r>
              <a:rPr lang="pl-PL" sz="2000" b="1" dirty="0" err="1" smtClean="0">
                <a:solidFill>
                  <a:srgbClr val="002060"/>
                </a:solidFill>
              </a:rPr>
              <a:t>pid</a:t>
            </a:r>
            <a:r>
              <a:rPr lang="pl-PL" sz="2000" b="1" dirty="0" smtClean="0">
                <a:solidFill>
                  <a:srgbClr val="002060"/>
                </a:solidFill>
              </a:rPr>
              <a:t> %</a:t>
            </a:r>
            <a:r>
              <a:rPr lang="pl-PL" sz="2000" b="1" dirty="0" err="1" smtClean="0">
                <a:solidFill>
                  <a:srgbClr val="002060"/>
                </a:solidFill>
              </a:rPr>
              <a:t>pid</a:t>
            </a:r>
            <a:r>
              <a:rPr lang="pl-PL" sz="2000" b="1" dirty="0" smtClean="0">
                <a:solidFill>
                  <a:srgbClr val="002060"/>
                </a:solidFill>
              </a:rPr>
              <a:t>% /f</a:t>
            </a:r>
          </a:p>
          <a:p>
            <a:r>
              <a:rPr lang="pl-PL" sz="2000" b="1" dirty="0" smtClean="0">
                <a:solidFill>
                  <a:srgbClr val="002060"/>
                </a:solidFill>
              </a:rPr>
              <a:t>echo Proces o PID %</a:t>
            </a:r>
            <a:r>
              <a:rPr lang="pl-PL" sz="2000" b="1" dirty="0" err="1" smtClean="0">
                <a:solidFill>
                  <a:srgbClr val="002060"/>
                </a:solidFill>
              </a:rPr>
              <a:t>pid</a:t>
            </a:r>
            <a:r>
              <a:rPr lang="pl-PL" sz="2000" b="1" dirty="0" smtClean="0">
                <a:solidFill>
                  <a:srgbClr val="002060"/>
                </a:solidFill>
              </a:rPr>
              <a:t>% został zamknięty.</a:t>
            </a:r>
          </a:p>
          <a:p>
            <a:r>
              <a:rPr lang="pl-PL" sz="2000" b="1" dirty="0" err="1" smtClean="0">
                <a:solidFill>
                  <a:srgbClr val="002060"/>
                </a:solidFill>
              </a:rPr>
              <a:t>pause</a:t>
            </a:r>
            <a:endParaRPr lang="pl-PL" sz="2000" b="1" dirty="0" smtClean="0">
              <a:solidFill>
                <a:srgbClr val="002060"/>
              </a:solidFill>
            </a:endParaRPr>
          </a:p>
          <a:p>
            <a:r>
              <a:rPr lang="pl-PL" sz="2000" b="1" dirty="0" err="1" smtClean="0">
                <a:solidFill>
                  <a:srgbClr val="002060"/>
                </a:solidFill>
              </a:rPr>
              <a:t>exit</a:t>
            </a:r>
            <a:endParaRPr lang="pl-PL" sz="2000" b="1" dirty="0">
              <a:solidFill>
                <a:srgbClr val="002060"/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2322784" y="3528490"/>
            <a:ext cx="88917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set /p </a:t>
            </a:r>
            <a:r>
              <a:rPr lang="pl-PL" dirty="0" err="1" smtClean="0"/>
              <a:t>pid</a:t>
            </a:r>
            <a:r>
              <a:rPr lang="pl-PL" dirty="0" smtClean="0"/>
              <a:t>=PID: – Umożliwia użytkownikowi wprowadzenie numeru PID. Wprowadzone dane są zapisywane w zmiennej </a:t>
            </a:r>
            <a:r>
              <a:rPr lang="pl-PL" dirty="0" err="1" smtClean="0"/>
              <a:t>pid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2322784" y="4367634"/>
            <a:ext cx="85554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echo Zamykanie procesu o PID %</a:t>
            </a:r>
            <a:r>
              <a:rPr lang="pl-PL" dirty="0" err="1" smtClean="0"/>
              <a:t>pid</a:t>
            </a:r>
            <a:r>
              <a:rPr lang="pl-PL" dirty="0" smtClean="0"/>
              <a:t>%... – Wyświetla komunikat informujący, że skrypt zamknie proces o podanym PID.</a:t>
            </a:r>
            <a:endParaRPr lang="pl-PL" dirty="0"/>
          </a:p>
        </p:txBody>
      </p:sp>
      <p:sp>
        <p:nvSpPr>
          <p:cNvPr id="8" name="Prostokąt 7"/>
          <p:cNvSpPr/>
          <p:nvPr/>
        </p:nvSpPr>
        <p:spPr>
          <a:xfrm>
            <a:off x="2322783" y="5206778"/>
            <a:ext cx="88917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err="1" smtClean="0"/>
              <a:t>taskkill</a:t>
            </a:r>
            <a:r>
              <a:rPr lang="pl-PL" dirty="0" smtClean="0"/>
              <a:t> /</a:t>
            </a:r>
            <a:r>
              <a:rPr lang="pl-PL" dirty="0" err="1" smtClean="0"/>
              <a:t>pid</a:t>
            </a:r>
            <a:r>
              <a:rPr lang="pl-PL" dirty="0" smtClean="0"/>
              <a:t> %</a:t>
            </a:r>
            <a:r>
              <a:rPr lang="pl-PL" dirty="0" err="1" smtClean="0"/>
              <a:t>pid</a:t>
            </a:r>
            <a:r>
              <a:rPr lang="pl-PL" dirty="0" smtClean="0"/>
              <a:t>% /f – Zamyka proces o numerze PID podanym przez użytkownika. /f oznacza wymuszenie zakończenia procesu (</a:t>
            </a:r>
            <a:r>
              <a:rPr lang="pl-PL" dirty="0" err="1" smtClean="0"/>
              <a:t>force</a:t>
            </a:r>
            <a:r>
              <a:rPr lang="pl-PL" dirty="0" smtClean="0"/>
              <a:t>).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676481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0709"/>
          </a:xfrm>
        </p:spPr>
        <p:txBody>
          <a:bodyPr/>
          <a:lstStyle/>
          <a:p>
            <a:r>
              <a:rPr lang="pl-PL" sz="3600" dirty="0" smtClean="0">
                <a:solidFill>
                  <a:srgbClr val="FF0000"/>
                </a:solidFill>
                <a:latin typeface="+mn-lt"/>
              </a:rPr>
              <a:t>(plik .bat) pyta użytkownika o imię i nazwisko</a:t>
            </a:r>
            <a:endParaRPr lang="pl-PL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838200" y="1602175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2000" dirty="0" smtClean="0">
                <a:solidFill>
                  <a:srgbClr val="002060"/>
                </a:solidFill>
              </a:rPr>
              <a:t>@echo off</a:t>
            </a:r>
          </a:p>
          <a:p>
            <a:r>
              <a:rPr lang="pl-PL" sz="2000" dirty="0" smtClean="0">
                <a:solidFill>
                  <a:srgbClr val="002060"/>
                </a:solidFill>
              </a:rPr>
              <a:t>echo Podaj swoje </a:t>
            </a:r>
            <a:r>
              <a:rPr lang="pl-PL" sz="2000" dirty="0" err="1" smtClean="0">
                <a:solidFill>
                  <a:srgbClr val="002060"/>
                </a:solidFill>
              </a:rPr>
              <a:t>imie</a:t>
            </a:r>
            <a:r>
              <a:rPr lang="pl-PL" sz="2000" dirty="0" smtClean="0">
                <a:solidFill>
                  <a:srgbClr val="002060"/>
                </a:solidFill>
              </a:rPr>
              <a:t>:</a:t>
            </a:r>
          </a:p>
          <a:p>
            <a:r>
              <a:rPr lang="pl-PL" sz="2000" dirty="0" smtClean="0">
                <a:solidFill>
                  <a:srgbClr val="002060"/>
                </a:solidFill>
              </a:rPr>
              <a:t>set /p </a:t>
            </a:r>
            <a:r>
              <a:rPr lang="pl-PL" sz="2000" dirty="0" err="1" smtClean="0">
                <a:solidFill>
                  <a:srgbClr val="002060"/>
                </a:solidFill>
              </a:rPr>
              <a:t>imie</a:t>
            </a:r>
            <a:r>
              <a:rPr lang="pl-PL" sz="2000" dirty="0" smtClean="0">
                <a:solidFill>
                  <a:srgbClr val="002060"/>
                </a:solidFill>
              </a:rPr>
              <a:t>=</a:t>
            </a:r>
            <a:r>
              <a:rPr lang="pl-PL" sz="2000" dirty="0" err="1" smtClean="0">
                <a:solidFill>
                  <a:srgbClr val="002060"/>
                </a:solidFill>
              </a:rPr>
              <a:t>Imie</a:t>
            </a:r>
            <a:r>
              <a:rPr lang="pl-PL" sz="2000" dirty="0" smtClean="0">
                <a:solidFill>
                  <a:srgbClr val="002060"/>
                </a:solidFill>
              </a:rPr>
              <a:t>: </a:t>
            </a:r>
          </a:p>
          <a:p>
            <a:r>
              <a:rPr lang="pl-PL" sz="2000" dirty="0" smtClean="0">
                <a:solidFill>
                  <a:srgbClr val="002060"/>
                </a:solidFill>
              </a:rPr>
              <a:t>echo Podaj swoje nazwisko:</a:t>
            </a:r>
          </a:p>
          <a:p>
            <a:r>
              <a:rPr lang="pl-PL" sz="2000" dirty="0" smtClean="0">
                <a:solidFill>
                  <a:srgbClr val="002060"/>
                </a:solidFill>
              </a:rPr>
              <a:t>set /p nazwisko=Nazwisko: </a:t>
            </a:r>
          </a:p>
          <a:p>
            <a:r>
              <a:rPr lang="pl-PL" sz="2000" dirty="0" smtClean="0">
                <a:solidFill>
                  <a:srgbClr val="002060"/>
                </a:solidFill>
              </a:rPr>
              <a:t>echo Twoje dane to: %</a:t>
            </a:r>
            <a:r>
              <a:rPr lang="pl-PL" sz="2000" dirty="0" err="1" smtClean="0">
                <a:solidFill>
                  <a:srgbClr val="002060"/>
                </a:solidFill>
              </a:rPr>
              <a:t>imie</a:t>
            </a:r>
            <a:r>
              <a:rPr lang="pl-PL" sz="2000" dirty="0" smtClean="0">
                <a:solidFill>
                  <a:srgbClr val="002060"/>
                </a:solidFill>
              </a:rPr>
              <a:t>% %nazwisko%</a:t>
            </a:r>
          </a:p>
          <a:p>
            <a:r>
              <a:rPr lang="pl-PL" sz="2000" dirty="0" err="1" smtClean="0">
                <a:solidFill>
                  <a:srgbClr val="002060"/>
                </a:solidFill>
              </a:rPr>
              <a:t>pause</a:t>
            </a:r>
            <a:endParaRPr lang="pl-PL" sz="2000" dirty="0" smtClean="0">
              <a:solidFill>
                <a:srgbClr val="002060"/>
              </a:solidFill>
            </a:endParaRPr>
          </a:p>
          <a:p>
            <a:r>
              <a:rPr lang="pl-PL" sz="2000" dirty="0" err="1" smtClean="0">
                <a:solidFill>
                  <a:srgbClr val="002060"/>
                </a:solidFill>
              </a:rPr>
              <a:t>exit</a:t>
            </a:r>
            <a:endParaRPr lang="pl-PL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87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1730"/>
          </a:xfrm>
        </p:spPr>
        <p:txBody>
          <a:bodyPr/>
          <a:lstStyle/>
          <a:p>
            <a:r>
              <a:rPr lang="pl-PL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Zadania do wykonania</a:t>
            </a:r>
            <a:endParaRPr lang="pl-PL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010759"/>
            <a:ext cx="5583621" cy="4056763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838200" y="1440089"/>
            <a:ext cx="41502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/>
              <a:t>Wyświetlisz zawartość bieżącego katalogu.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394737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686648" y="501134"/>
            <a:ext cx="484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/>
              <a:t>Zmiana bieżącego katalogu na dowolny wskazany:</a:t>
            </a:r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686648" y="870466"/>
            <a:ext cx="29657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 smtClean="0">
                <a:solidFill>
                  <a:srgbClr val="FF0000"/>
                </a:solidFill>
              </a:rPr>
              <a:t>cd C:\Users\user\Documents</a:t>
            </a:r>
            <a:endParaRPr lang="pl-PL" b="1" dirty="0">
              <a:solidFill>
                <a:srgbClr val="FF0000"/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686648" y="1609130"/>
            <a:ext cx="3247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/>
              <a:t>Wyświetlenie drzewa katalogów:</a:t>
            </a:r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686648" y="1978462"/>
            <a:ext cx="7378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solidFill>
                  <a:srgbClr val="FF0000"/>
                </a:solidFill>
              </a:rPr>
              <a:t>&gt; </a:t>
            </a:r>
            <a:r>
              <a:rPr lang="pl-PL" dirty="0" err="1" smtClean="0">
                <a:solidFill>
                  <a:srgbClr val="FF0000"/>
                </a:solidFill>
              </a:rPr>
              <a:t>tree</a:t>
            </a:r>
            <a:endParaRPr lang="pl-PL" dirty="0">
              <a:solidFill>
                <a:srgbClr val="FF0000"/>
              </a:solidFill>
            </a:endParaRP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0288" y="2241331"/>
            <a:ext cx="3152775" cy="344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9981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756743" y="929119"/>
            <a:ext cx="1019503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 smtClean="0"/>
              <a:t>Skopiowanie, przeniesienie plików z miejsca źródłowego do miejsca docelowego:</a:t>
            </a:r>
            <a:endParaRPr lang="pl-PL" sz="2000" dirty="0"/>
          </a:p>
        </p:txBody>
      </p:sp>
      <p:sp>
        <p:nvSpPr>
          <p:cNvPr id="5" name="Prostokąt 4"/>
          <p:cNvSpPr/>
          <p:nvPr/>
        </p:nvSpPr>
        <p:spPr>
          <a:xfrm>
            <a:off x="764886" y="1379142"/>
            <a:ext cx="41589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copy C:\source\file.txt D:\destination\</a:t>
            </a:r>
            <a:endParaRPr lang="pl-PL" sz="2000" dirty="0">
              <a:solidFill>
                <a:srgbClr val="FF0000"/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756743" y="2575794"/>
            <a:ext cx="43052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000" dirty="0" smtClean="0"/>
              <a:t>Aby przenieść plik, użyj komendy </a:t>
            </a:r>
            <a:r>
              <a:rPr lang="pl-PL" sz="2000" dirty="0" err="1" smtClean="0"/>
              <a:t>move</a:t>
            </a:r>
            <a:r>
              <a:rPr lang="pl-PL" sz="2000" dirty="0" smtClean="0"/>
              <a:t>:</a:t>
            </a:r>
            <a:endParaRPr lang="pl-PL" sz="2000" dirty="0"/>
          </a:p>
        </p:txBody>
      </p:sp>
      <p:sp>
        <p:nvSpPr>
          <p:cNvPr id="7" name="Prostokąt 6"/>
          <p:cNvSpPr/>
          <p:nvPr/>
        </p:nvSpPr>
        <p:spPr>
          <a:xfrm>
            <a:off x="724907" y="3020591"/>
            <a:ext cx="45947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000" dirty="0" err="1" smtClean="0">
                <a:solidFill>
                  <a:srgbClr val="FF0000"/>
                </a:solidFill>
              </a:rPr>
              <a:t>move</a:t>
            </a:r>
            <a:r>
              <a:rPr lang="pl-PL" sz="2000" dirty="0" smtClean="0">
                <a:solidFill>
                  <a:srgbClr val="FF0000"/>
                </a:solidFill>
              </a:rPr>
              <a:t> </a:t>
            </a:r>
            <a:r>
              <a:rPr lang="pl-PL" sz="2000" dirty="0" smtClean="0">
                <a:solidFill>
                  <a:srgbClr val="FF0000"/>
                </a:solidFill>
              </a:rPr>
              <a:t>  C</a:t>
            </a:r>
            <a:r>
              <a:rPr lang="pl-PL" sz="2000" dirty="0" smtClean="0">
                <a:solidFill>
                  <a:srgbClr val="FF0000"/>
                </a:solidFill>
              </a:rPr>
              <a:t>:\source\file.txt </a:t>
            </a:r>
            <a:r>
              <a:rPr lang="pl-PL" sz="2000" dirty="0" smtClean="0">
                <a:solidFill>
                  <a:srgbClr val="FF0000"/>
                </a:solidFill>
              </a:rPr>
              <a:t>    D</a:t>
            </a:r>
            <a:r>
              <a:rPr lang="pl-PL" sz="2000" dirty="0" smtClean="0">
                <a:solidFill>
                  <a:srgbClr val="FF0000"/>
                </a:solidFill>
              </a:rPr>
              <a:t>:\destination\</a:t>
            </a:r>
            <a:endParaRPr lang="pl-PL" sz="2000" dirty="0">
              <a:solidFill>
                <a:srgbClr val="FF0000"/>
              </a:solidFill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764886" y="4337415"/>
            <a:ext cx="20088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000" dirty="0" smtClean="0"/>
              <a:t>Usunięcie plików:</a:t>
            </a:r>
            <a:endParaRPr lang="pl-PL" sz="2000" dirty="0"/>
          </a:p>
        </p:txBody>
      </p:sp>
      <p:sp>
        <p:nvSpPr>
          <p:cNvPr id="9" name="Prostokąt 8"/>
          <p:cNvSpPr/>
          <p:nvPr/>
        </p:nvSpPr>
        <p:spPr>
          <a:xfrm>
            <a:off x="724907" y="4737525"/>
            <a:ext cx="41165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000" dirty="0" smtClean="0">
                <a:solidFill>
                  <a:srgbClr val="FF0000"/>
                </a:solidFill>
              </a:rPr>
              <a:t>del </a:t>
            </a:r>
            <a:r>
              <a:rPr lang="pl-PL" sz="2000" dirty="0" smtClean="0">
                <a:solidFill>
                  <a:srgbClr val="FF0000"/>
                </a:solidFill>
              </a:rPr>
              <a:t> C</a:t>
            </a:r>
            <a:r>
              <a:rPr lang="pl-PL" sz="2000" dirty="0" smtClean="0">
                <a:solidFill>
                  <a:srgbClr val="FF0000"/>
                </a:solidFill>
              </a:rPr>
              <a:t>:\Users\user\Documents\file.txt</a:t>
            </a:r>
            <a:endParaRPr lang="pl-PL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097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714703"/>
            <a:ext cx="10515600" cy="5462260"/>
          </a:xfrm>
        </p:spPr>
        <p:txBody>
          <a:bodyPr/>
          <a:lstStyle/>
          <a:p>
            <a:r>
              <a:rPr lang="pl-PL" sz="2400" b="1" dirty="0" smtClean="0"/>
              <a:t>Windows 3.1</a:t>
            </a:r>
            <a:r>
              <a:rPr lang="pl-PL" sz="2400" dirty="0" smtClean="0"/>
              <a:t> – </a:t>
            </a:r>
            <a:r>
              <a:rPr lang="pl-PL" sz="2400" b="1" dirty="0" smtClean="0"/>
              <a:t>1992 –</a:t>
            </a:r>
          </a:p>
          <a:p>
            <a:r>
              <a:rPr lang="pl-PL" sz="2400" b="1" dirty="0" smtClean="0"/>
              <a:t>Windows 3.11</a:t>
            </a:r>
            <a:r>
              <a:rPr lang="pl-PL" sz="2400" dirty="0" smtClean="0"/>
              <a:t> – </a:t>
            </a:r>
            <a:r>
              <a:rPr lang="pl-PL" sz="2400" b="1" dirty="0" smtClean="0"/>
              <a:t>1993 - </a:t>
            </a:r>
            <a:r>
              <a:rPr lang="pl-PL" sz="2400" dirty="0" smtClean="0"/>
              <a:t>ulepszona wersja Windows 3.1, która wprowadzała m.in. wsparcie dla sieci oraz poprawki i optymalizacje;</a:t>
            </a:r>
          </a:p>
          <a:p>
            <a:r>
              <a:rPr lang="pl-PL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Windows NT  3.1 – 1993 </a:t>
            </a:r>
            <a:r>
              <a:rPr lang="pl-PL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pl-PL" sz="2400" dirty="0" smtClean="0">
                <a:solidFill>
                  <a:srgbClr val="002060"/>
                </a:solidFill>
              </a:rPr>
              <a:t>przeznaczony dla komputerów serwerowych i stacji roboczych, 32-bitowy, który stanowił konkurencję dla systemów UNIX i OS/2. ;</a:t>
            </a:r>
          </a:p>
          <a:p>
            <a:r>
              <a:rPr lang="pl-PL" sz="2400" b="1" dirty="0" smtClean="0"/>
              <a:t>Windows NT 3.5</a:t>
            </a:r>
            <a:r>
              <a:rPr lang="pl-PL" sz="2400" dirty="0" smtClean="0"/>
              <a:t> – </a:t>
            </a:r>
            <a:r>
              <a:rPr lang="pl-PL" sz="2400" b="1" dirty="0" smtClean="0"/>
              <a:t>1994</a:t>
            </a:r>
          </a:p>
          <a:p>
            <a:r>
              <a:rPr lang="pl-PL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Windows NT 3.51 – 1995</a:t>
            </a:r>
          </a:p>
          <a:p>
            <a:r>
              <a:rPr lang="pl-PL" sz="2400" b="1" dirty="0" smtClean="0">
                <a:solidFill>
                  <a:srgbClr val="FF0000"/>
                </a:solidFill>
              </a:rPr>
              <a:t>Windows NT 4.0</a:t>
            </a:r>
            <a:r>
              <a:rPr lang="pl-PL" sz="2400" dirty="0" smtClean="0">
                <a:solidFill>
                  <a:srgbClr val="FF0000"/>
                </a:solidFill>
              </a:rPr>
              <a:t> – </a:t>
            </a:r>
            <a:r>
              <a:rPr lang="pl-PL" sz="2400" b="1" dirty="0" smtClean="0">
                <a:solidFill>
                  <a:srgbClr val="FF0000"/>
                </a:solidFill>
              </a:rPr>
              <a:t>1996 </a:t>
            </a:r>
          </a:p>
          <a:p>
            <a:r>
              <a:rPr lang="pl-PL" sz="2400" b="1" dirty="0" smtClean="0"/>
              <a:t>OS/2</a:t>
            </a:r>
            <a:r>
              <a:rPr lang="pl-PL" sz="2400" dirty="0" smtClean="0"/>
              <a:t> – </a:t>
            </a:r>
            <a:r>
              <a:rPr lang="pl-PL" sz="2400" b="1" dirty="0" smtClean="0"/>
              <a:t>1987 </a:t>
            </a:r>
            <a:r>
              <a:rPr lang="pl-PL" sz="2400" dirty="0" smtClean="0"/>
              <a:t>- </a:t>
            </a:r>
            <a:r>
              <a:rPr lang="pl-PL" sz="2000" dirty="0" smtClean="0"/>
              <a:t>opracowany przez IBM we współpracy z Microsoftem, który początkowo miał rywalizować z Windows. Zyskał popularność w niszowych zastosowaniach, ale nie odniósł sukcesu na rynku masowym.</a:t>
            </a:r>
            <a:endParaRPr lang="pl-PL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4347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767255" y="407745"/>
            <a:ext cx="10110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dirty="0" smtClean="0"/>
              <a:t>Skorzystanie z pomocy wbudowanej w powłokę </a:t>
            </a:r>
            <a:r>
              <a:rPr lang="pl-PL" sz="2800" dirty="0" smtClean="0"/>
              <a:t>systemu </a:t>
            </a:r>
            <a:r>
              <a:rPr lang="pl-PL" sz="2800" dirty="0" smtClean="0"/>
              <a:t>Windows:</a:t>
            </a:r>
            <a:endParaRPr lang="pl-PL" sz="2800" dirty="0"/>
          </a:p>
        </p:txBody>
      </p:sp>
      <p:sp>
        <p:nvSpPr>
          <p:cNvPr id="5" name="Prostokąt 4"/>
          <p:cNvSpPr/>
          <p:nvPr/>
        </p:nvSpPr>
        <p:spPr>
          <a:xfrm>
            <a:off x="819806" y="1329587"/>
            <a:ext cx="9406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Aby uzyskać pomoc dotyczącą komend dostępnych w powłoce </a:t>
            </a:r>
            <a:r>
              <a:rPr lang="pl-PL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cmd</a:t>
            </a:r>
            <a:r>
              <a:rPr lang="pl-PL" dirty="0" smtClean="0"/>
              <a:t>, użyj komendy </a:t>
            </a:r>
            <a:r>
              <a:rPr lang="pl-PL" dirty="0" err="1" smtClean="0">
                <a:solidFill>
                  <a:srgbClr val="FF0000"/>
                </a:solidFill>
              </a:rPr>
              <a:t>help</a:t>
            </a:r>
            <a:r>
              <a:rPr lang="pl-PL" dirty="0" smtClean="0"/>
              <a:t> lub </a:t>
            </a:r>
            <a:r>
              <a:rPr lang="pl-PL" dirty="0" smtClean="0">
                <a:solidFill>
                  <a:srgbClr val="FF0000"/>
                </a:solidFill>
              </a:rPr>
              <a:t>/?</a:t>
            </a:r>
            <a:r>
              <a:rPr lang="pl-PL" dirty="0" smtClean="0"/>
              <a:t>:</a:t>
            </a:r>
            <a:endParaRPr lang="pl-PL" dirty="0"/>
          </a:p>
        </p:txBody>
      </p:sp>
      <p:sp>
        <p:nvSpPr>
          <p:cNvPr id="6" name="Prostokąt 5"/>
          <p:cNvSpPr/>
          <p:nvPr/>
        </p:nvSpPr>
        <p:spPr>
          <a:xfrm>
            <a:off x="819806" y="2210590"/>
            <a:ext cx="69788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Aby uzyskać pomoc na temat konkretnej komendy, np. </a:t>
            </a:r>
            <a:r>
              <a:rPr lang="pl-PL" dirty="0" err="1" smtClean="0"/>
              <a:t>dir</a:t>
            </a:r>
            <a:r>
              <a:rPr lang="pl-PL" dirty="0" smtClean="0"/>
              <a:t>, wpisz:</a:t>
            </a:r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750455" y="2664992"/>
            <a:ext cx="13869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 </a:t>
            </a:r>
            <a:r>
              <a:rPr lang="pl-PL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</a:t>
            </a:r>
            <a:r>
              <a:rPr lang="pl-PL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</a:t>
            </a:r>
            <a:endParaRPr lang="pl-PL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767255" y="3673394"/>
            <a:ext cx="90283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Możesz także dodać </a:t>
            </a:r>
            <a:r>
              <a:rPr lang="pl-PL" b="1" dirty="0" smtClean="0">
                <a:solidFill>
                  <a:srgbClr val="FF0000"/>
                </a:solidFill>
              </a:rPr>
              <a:t>/?</a:t>
            </a:r>
            <a:r>
              <a:rPr lang="pl-PL" dirty="0" smtClean="0"/>
              <a:t> do komendy, aby uzyskać pomoc o konkretnej komendzie, np. dla </a:t>
            </a:r>
            <a:r>
              <a:rPr lang="pl-PL" dirty="0" err="1" smtClean="0"/>
              <a:t>copy</a:t>
            </a:r>
            <a:r>
              <a:rPr lang="pl-PL" dirty="0" smtClean="0"/>
              <a:t>:</a:t>
            </a:r>
            <a:endParaRPr lang="pl-PL" dirty="0"/>
          </a:p>
        </p:txBody>
      </p:sp>
      <p:sp>
        <p:nvSpPr>
          <p:cNvPr id="9" name="Prostokąt 8"/>
          <p:cNvSpPr/>
          <p:nvPr/>
        </p:nvSpPr>
        <p:spPr>
          <a:xfrm>
            <a:off x="767255" y="4092732"/>
            <a:ext cx="1353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 </a:t>
            </a:r>
            <a:r>
              <a:rPr lang="pl-PL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copy</a:t>
            </a:r>
            <a:r>
              <a:rPr lang="pl-PL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/?</a:t>
            </a:r>
            <a:endParaRPr lang="pl-PL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8909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MS-DOS</a:t>
            </a:r>
            <a:endParaRPr lang="pl-PL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Ograniczenia systemu plików MS-DOS:</a:t>
            </a:r>
          </a:p>
          <a:p>
            <a:pPr marL="0" indent="0">
              <a:buNone/>
            </a:pPr>
            <a:endParaRPr lang="pl-PL" dirty="0" smtClean="0">
              <a:solidFill>
                <a:srgbClr val="002060"/>
              </a:solidFill>
            </a:endParaRPr>
          </a:p>
          <a:p>
            <a:r>
              <a:rPr lang="pl-PL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Długość nazw plików: MS-DOS obsługiwał tylko krótkie nazwy plików o maksymalnej długości 8 znaków dla nazwy i 3 znaki dla rozszerzenia (</a:t>
            </a:r>
            <a:r>
              <a:rPr lang="pl-PL" sz="2000" dirty="0" smtClean="0">
                <a:solidFill>
                  <a:srgbClr val="002060"/>
                </a:solidFill>
              </a:rPr>
              <a:t>format 8.3</a:t>
            </a:r>
            <a:r>
              <a:rPr lang="pl-PL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).</a:t>
            </a:r>
          </a:p>
          <a:p>
            <a:r>
              <a:rPr lang="pl-PL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Brak obsługi długich nazw plików: Zgodnie z konwencją 8.3, nazwa pliku musiała zawierać maksymalnie 8 znaków, a rozszerzenie (część po kropce) miało maksymalnie 3 znaki.</a:t>
            </a:r>
          </a:p>
          <a:p>
            <a:r>
              <a:rPr lang="pl-PL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Brak obsługi dużych partycji: W systemie FAT12 i FAT16 maksymalna wielkość partycji była ograniczona do kilku gigabajtów (do 2 GB w przypadku FAT16).</a:t>
            </a:r>
            <a:endParaRPr lang="pl-PL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933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06020"/>
          </a:xfrm>
        </p:spPr>
        <p:txBody>
          <a:bodyPr>
            <a:normAutofit/>
          </a:bodyPr>
          <a:lstStyle/>
          <a:p>
            <a:r>
              <a:rPr lang="pl-PL" sz="3600" b="1" dirty="0" smtClean="0">
                <a:solidFill>
                  <a:srgbClr val="FF0000"/>
                </a:solidFill>
              </a:rPr>
              <a:t>Nazewnictwo plików w MS-DOS (format 8.3):</a:t>
            </a:r>
            <a:endParaRPr lang="pl-PL" sz="3600" b="1" dirty="0">
              <a:solidFill>
                <a:srgbClr val="FF0000"/>
              </a:solidFill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838200" y="1339417"/>
            <a:ext cx="10628586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sz="2000" dirty="0" smtClean="0"/>
              <a:t>System plików MS-DOS wprowadził konwencję 8.3 dla nazw plików:</a:t>
            </a:r>
          </a:p>
          <a:p>
            <a:endParaRPr lang="pl-PL" sz="20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 smtClean="0"/>
              <a:t>    8 oznacza maksymalną liczbę znaków w nazwie pliku.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 smtClean="0"/>
              <a:t>    3 oznacza maksymalną liczbę znaków w rozszerzeniu pliku, które oddzielone są kropką (np. .txt, .exe, .bat).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107794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1124607" y="885608"/>
            <a:ext cx="9995338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Znaki dozwolone i niedozwolone w nazwach plików:</a:t>
            </a:r>
          </a:p>
          <a:p>
            <a:endParaRPr lang="pl-PL" sz="2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/>
              <a:t>   Dozwolone znaki:</a:t>
            </a:r>
          </a:p>
          <a:p>
            <a:r>
              <a:rPr lang="pl-PL" dirty="0" smtClean="0"/>
              <a:t>        Litery (A-Z, a-z)</a:t>
            </a:r>
          </a:p>
          <a:p>
            <a:r>
              <a:rPr lang="pl-PL" dirty="0" smtClean="0"/>
              <a:t>        Cyfry (0-9)</a:t>
            </a:r>
          </a:p>
          <a:p>
            <a:r>
              <a:rPr lang="pl-PL" dirty="0" smtClean="0"/>
              <a:t>        Znaki specjalne: - (minus), _ (podkreślenie)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 smtClean="0"/>
              <a:t>  Niedozwolone znaki:</a:t>
            </a:r>
          </a:p>
          <a:p>
            <a:r>
              <a:rPr lang="pl-PL" dirty="0" smtClean="0"/>
              <a:t>        Spacje</a:t>
            </a:r>
          </a:p>
          <a:p>
            <a:r>
              <a:rPr lang="pl-PL" dirty="0" smtClean="0"/>
              <a:t>        Znaki specjalne: /, \, *, ?, ", &lt;, &gt;, |, 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97116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Rozszerzenia plików w MS-DOS:</a:t>
            </a:r>
            <a:endParaRPr lang="pl-PL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838200" y="1790683"/>
            <a:ext cx="1015562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Rozszerzenie pliku (część po kropce) w systemie MS-DOS było używane do identyfikacji typu pliku. </a:t>
            </a:r>
          </a:p>
          <a:p>
            <a:r>
              <a:rPr lang="pl-PL" dirty="0" smtClean="0"/>
              <a:t>Kilka popularnych rozszerzeń to:</a:t>
            </a:r>
          </a:p>
          <a:p>
            <a:endParaRPr lang="pl-PL" dirty="0" smtClean="0"/>
          </a:p>
          <a:p>
            <a:r>
              <a:rPr lang="pl-PL" dirty="0" smtClean="0"/>
              <a:t>    .exe – Plik wykonywalny (program)</a:t>
            </a:r>
          </a:p>
          <a:p>
            <a:r>
              <a:rPr lang="pl-PL" dirty="0" smtClean="0"/>
              <a:t>    .com – Plik wykonywalny systemu (komenda)</a:t>
            </a:r>
          </a:p>
          <a:p>
            <a:r>
              <a:rPr lang="pl-PL" dirty="0" smtClean="0"/>
              <a:t>    .bat – Plik wsadowy (</a:t>
            </a:r>
            <a:r>
              <a:rPr lang="pl-PL" dirty="0" err="1" smtClean="0"/>
              <a:t>batch</a:t>
            </a:r>
            <a:r>
              <a:rPr lang="pl-PL" dirty="0" smtClean="0"/>
              <a:t>)</a:t>
            </a:r>
          </a:p>
          <a:p>
            <a:r>
              <a:rPr lang="pl-PL" dirty="0" smtClean="0"/>
              <a:t>    .txt – Plik tekstowy</a:t>
            </a:r>
          </a:p>
          <a:p>
            <a:r>
              <a:rPr lang="pl-PL" dirty="0" smtClean="0"/>
              <a:t>    .dat – Plik danych</a:t>
            </a:r>
          </a:p>
          <a:p>
            <a:r>
              <a:rPr lang="pl-PL" dirty="0" smtClean="0"/>
              <a:t>    .</a:t>
            </a:r>
            <a:r>
              <a:rPr lang="pl-PL" dirty="0" err="1" smtClean="0"/>
              <a:t>sys</a:t>
            </a:r>
            <a:r>
              <a:rPr lang="pl-PL" dirty="0" smtClean="0"/>
              <a:t> – Plik systemowy</a:t>
            </a:r>
          </a:p>
          <a:p>
            <a:r>
              <a:rPr lang="pl-PL" dirty="0" smtClean="0"/>
              <a:t>    .</a:t>
            </a:r>
            <a:r>
              <a:rPr lang="pl-PL" dirty="0" err="1" smtClean="0"/>
              <a:t>inf</a:t>
            </a:r>
            <a:r>
              <a:rPr lang="pl-PL" dirty="0" smtClean="0"/>
              <a:t> – Plik konfiguracyjny</a:t>
            </a:r>
          </a:p>
          <a:p>
            <a:r>
              <a:rPr lang="pl-PL" dirty="0" smtClean="0"/>
              <a:t>    .bak – Kopia zapasowa</a:t>
            </a:r>
          </a:p>
          <a:p>
            <a:r>
              <a:rPr lang="pl-PL" dirty="0" smtClean="0"/>
              <a:t>    .</a:t>
            </a:r>
            <a:r>
              <a:rPr lang="pl-PL" dirty="0" err="1" smtClean="0"/>
              <a:t>doc</a:t>
            </a:r>
            <a:r>
              <a:rPr lang="pl-PL" dirty="0" smtClean="0"/>
              <a:t> – Dokument (chociaż w MS-DOS nie było jeszcze Microsoft Word, mogły być używane różne formaty tekstowe)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7257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903889" y="933244"/>
            <a:ext cx="6096000" cy="19082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2800" b="1" dirty="0" smtClean="0">
                <a:solidFill>
                  <a:srgbClr val="002060"/>
                </a:solidFill>
              </a:rPr>
              <a:t>Zdefiniujesz pojęcie:</a:t>
            </a:r>
          </a:p>
          <a:p>
            <a:endParaRPr lang="pl-P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    powłoka tekstowa systemu Windows,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    tryb konwersacyjny, tryb wsadowy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    podstawowe komendy powłoki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    skrypt powłoki</a:t>
            </a:r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903889" y="3068028"/>
            <a:ext cx="996380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Wyświetlisz zawartość bieżącego katalogu.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Zmienisz bieżący katalogu na dowolny wskazany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Wyświetlisz drzewo katalogów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Skopiujesz, przeniesiesz pliki z miejsca źródłowego do miejsca docelowego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Usuniesz pliki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Napiszesz skrypt zgodnie z przedstawionym zagadnieniem, które należy zrealizować w ramach powłoki tekstowej systemu Windows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Skorzystasz z pomocy wbudowanej w powłokę tekstową systemu Windows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1085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851338" y="1803738"/>
            <a:ext cx="1036319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 smtClean="0"/>
              <a:t>Powłoka tekstowa Windows – </a:t>
            </a:r>
            <a:r>
              <a:rPr lang="pl-PL" sz="2000" dirty="0" err="1" smtClean="0"/>
              <a:t>cmd</a:t>
            </a:r>
            <a:r>
              <a:rPr lang="pl-PL" sz="2000" dirty="0" smtClean="0"/>
              <a:t> (</a:t>
            </a:r>
            <a:r>
              <a:rPr lang="pl-PL" sz="2000" dirty="0" err="1" smtClean="0"/>
              <a:t>Command</a:t>
            </a:r>
            <a:r>
              <a:rPr lang="pl-PL" sz="2000" dirty="0" smtClean="0"/>
              <a:t> </a:t>
            </a:r>
            <a:r>
              <a:rPr lang="pl-PL" sz="2000" dirty="0" err="1" smtClean="0"/>
              <a:t>Prompt</a:t>
            </a:r>
            <a:r>
              <a:rPr lang="pl-PL" sz="2000" dirty="0" smtClean="0"/>
              <a:t>) to program umożliwiający użytkownikowi interakcję z systemem operacyjnym Windows za pomocą wiersza poleceń. </a:t>
            </a:r>
          </a:p>
          <a:p>
            <a:endParaRPr lang="pl-PL" sz="2000" dirty="0"/>
          </a:p>
          <a:p>
            <a:r>
              <a:rPr lang="pl-PL" sz="2000" dirty="0" smtClean="0"/>
              <a:t>Użytkownik wprowadza tekstowe komendy, a system wykonuje odpowiednie operacje. </a:t>
            </a:r>
          </a:p>
          <a:p>
            <a:endParaRPr lang="pl-PL" sz="2000" dirty="0"/>
          </a:p>
          <a:p>
            <a:r>
              <a:rPr lang="pl-PL" sz="2000" dirty="0" smtClean="0"/>
              <a:t>Powłoka ta pozwala na uruchamianie aplikacji, zarządzanie plikami, konfigurowanie systemu i inne operacje administracyjne.</a:t>
            </a:r>
            <a:endParaRPr lang="pl-PL" sz="2000" dirty="0"/>
          </a:p>
        </p:txBody>
      </p:sp>
      <p:sp>
        <p:nvSpPr>
          <p:cNvPr id="5" name="Prostokąt 4"/>
          <p:cNvSpPr/>
          <p:nvPr/>
        </p:nvSpPr>
        <p:spPr>
          <a:xfrm>
            <a:off x="851338" y="616748"/>
            <a:ext cx="56978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Powłoka tekstowa Windows </a:t>
            </a:r>
            <a:endParaRPr lang="pl-PL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4047885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1992</Words>
  <Application>Microsoft Office PowerPoint</Application>
  <PresentationFormat>Panoramiczny</PresentationFormat>
  <Paragraphs>239</Paragraphs>
  <Slides>30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6" baseType="lpstr">
      <vt:lpstr>Arial</vt:lpstr>
      <vt:lpstr>Arial Rounded MT Bold</vt:lpstr>
      <vt:lpstr>Calibri</vt:lpstr>
      <vt:lpstr>Calibri Light</vt:lpstr>
      <vt:lpstr>Wingdings</vt:lpstr>
      <vt:lpstr>Motyw pakietu Office</vt:lpstr>
      <vt:lpstr>Powłoka Windows - Command Line</vt:lpstr>
      <vt:lpstr>Systemy operacyjne w latach powstania</vt:lpstr>
      <vt:lpstr>Prezentacja programu PowerPoint</vt:lpstr>
      <vt:lpstr>MS-DOS</vt:lpstr>
      <vt:lpstr>Nazewnictwo plików w MS-DOS (format 8.3):</vt:lpstr>
      <vt:lpstr>Prezentacja programu PowerPoint</vt:lpstr>
      <vt:lpstr>Rozszerzenia plików w MS-DOS:</vt:lpstr>
      <vt:lpstr>Prezentacja programu PowerPoint</vt:lpstr>
      <vt:lpstr>Prezentacja programu PowerPoint</vt:lpstr>
      <vt:lpstr>Tryb konwersacyjny:</vt:lpstr>
      <vt:lpstr>Tryb wsadowy:</vt:lpstr>
      <vt:lpstr>Prezentacja programu PowerPoint</vt:lpstr>
      <vt:lpstr>Podstawowe komendy cmd</vt:lpstr>
      <vt:lpstr>Prezentacja programu PowerPoint</vt:lpstr>
      <vt:lpstr>Prezentacja programu PowerPoint</vt:lpstr>
      <vt:lpstr>Prezentacja programu PowerPoint</vt:lpstr>
      <vt:lpstr>Prezentacja programu PowerPoint</vt:lpstr>
      <vt:lpstr>Przykłady skryptów powłoki</vt:lpstr>
      <vt:lpstr>Skrypt do kopiowania plików</vt:lpstr>
      <vt:lpstr>Skrypt do tworzenia katalogu i pliku</vt:lpstr>
      <vt:lpstr>Skrypt do usuwania pliku</vt:lpstr>
      <vt:lpstr>Skrypt do wyłączenia komputera</vt:lpstr>
      <vt:lpstr>zapisanie wyników komendy do pliku </vt:lpstr>
      <vt:lpstr>Skrypt do pingowania strony internetowej</vt:lpstr>
      <vt:lpstr>Prezentacja programu PowerPoint</vt:lpstr>
      <vt:lpstr>(plik .bat) pyta użytkownika o imię i nazwisko</vt:lpstr>
      <vt:lpstr>Zadania do wykonania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Powłoka Windows - Command Line</dc:title>
  <dc:creator>Artem</dc:creator>
  <cp:lastModifiedBy>Artem</cp:lastModifiedBy>
  <cp:revision>25</cp:revision>
  <dcterms:created xsi:type="dcterms:W3CDTF">2025-03-02T09:06:33Z</dcterms:created>
  <dcterms:modified xsi:type="dcterms:W3CDTF">2025-03-02T15:19:02Z</dcterms:modified>
</cp:coreProperties>
</file>