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2" r:id="rId19"/>
    <p:sldId id="273" r:id="rId20"/>
    <p:sldId id="275" r:id="rId21"/>
    <p:sldId id="274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AD91-C57E-4269-ACA6-A498A2392BAE}" type="datetimeFigureOut">
              <a:rPr lang="pl-PL" smtClean="0"/>
              <a:t>2022.10.06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DEEB-148E-4958-8FE9-43D4B7B57A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3844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AD91-C57E-4269-ACA6-A498A2392BAE}" type="datetimeFigureOut">
              <a:rPr lang="pl-PL" smtClean="0"/>
              <a:t>2022.10.06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DEEB-148E-4958-8FE9-43D4B7B57A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757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AD91-C57E-4269-ACA6-A498A2392BAE}" type="datetimeFigureOut">
              <a:rPr lang="pl-PL" smtClean="0"/>
              <a:t>2022.10.06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DEEB-148E-4958-8FE9-43D4B7B57A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54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AD91-C57E-4269-ACA6-A498A2392BAE}" type="datetimeFigureOut">
              <a:rPr lang="pl-PL" smtClean="0"/>
              <a:t>2022.10.06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DEEB-148E-4958-8FE9-43D4B7B57A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957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AD91-C57E-4269-ACA6-A498A2392BAE}" type="datetimeFigureOut">
              <a:rPr lang="pl-PL" smtClean="0"/>
              <a:t>2022.10.06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DEEB-148E-4958-8FE9-43D4B7B57A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803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AD91-C57E-4269-ACA6-A498A2392BAE}" type="datetimeFigureOut">
              <a:rPr lang="pl-PL" smtClean="0"/>
              <a:t>2022.10.06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DEEB-148E-4958-8FE9-43D4B7B57A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831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AD91-C57E-4269-ACA6-A498A2392BAE}" type="datetimeFigureOut">
              <a:rPr lang="pl-PL" smtClean="0"/>
              <a:t>2022.10.06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DEEB-148E-4958-8FE9-43D4B7B57A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966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AD91-C57E-4269-ACA6-A498A2392BAE}" type="datetimeFigureOut">
              <a:rPr lang="pl-PL" smtClean="0"/>
              <a:t>2022.10.06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DEEB-148E-4958-8FE9-43D4B7B57A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187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AD91-C57E-4269-ACA6-A498A2392BAE}" type="datetimeFigureOut">
              <a:rPr lang="pl-PL" smtClean="0"/>
              <a:t>2022.10.06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DEEB-148E-4958-8FE9-43D4B7B57A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347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AD91-C57E-4269-ACA6-A498A2392BAE}" type="datetimeFigureOut">
              <a:rPr lang="pl-PL" smtClean="0"/>
              <a:t>2022.10.06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DEEB-148E-4958-8FE9-43D4B7B57A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28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CAD91-C57E-4269-ACA6-A498A2392BAE}" type="datetimeFigureOut">
              <a:rPr lang="pl-PL" smtClean="0"/>
              <a:t>2022.10.06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7DEEB-148E-4958-8FE9-43D4B7B57A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5283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CAD91-C57E-4269-ACA6-A498A2392BAE}" type="datetimeFigureOut">
              <a:rPr lang="pl-PL" smtClean="0"/>
              <a:t>2022.10.06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7DEEB-148E-4958-8FE9-43D4B7B57A4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515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00074" y="693738"/>
            <a:ext cx="11172825" cy="2387600"/>
          </a:xfrm>
        </p:spPr>
        <p:txBody>
          <a:bodyPr>
            <a:noAutofit/>
          </a:bodyPr>
          <a:lstStyle/>
          <a:p>
            <a:r>
              <a:rPr lang="pl-PL" sz="8000" b="1" dirty="0">
                <a:solidFill>
                  <a:srgbClr val="002060"/>
                </a:solidFill>
              </a:rPr>
              <a:t>Bazy danych MySQL + PHP</a:t>
            </a:r>
            <a:endParaRPr lang="pl-PL" sz="7200" b="1" dirty="0">
              <a:solidFill>
                <a:srgbClr val="00206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2462" y="5330826"/>
            <a:ext cx="2595563" cy="855662"/>
          </a:xfrm>
        </p:spPr>
        <p:txBody>
          <a:bodyPr>
            <a:normAutofit lnSpcReduction="10000"/>
          </a:bodyPr>
          <a:lstStyle/>
          <a:p>
            <a:pPr algn="r"/>
            <a:r>
              <a:rPr lang="pl-PL" dirty="0"/>
              <a:t>Opracował: </a:t>
            </a:r>
          </a:p>
          <a:p>
            <a:pPr algn="r"/>
            <a:r>
              <a:rPr lang="pl-PL" dirty="0"/>
              <a:t>Artem Nowicki</a:t>
            </a:r>
          </a:p>
        </p:txBody>
      </p:sp>
    </p:spTree>
    <p:extLst>
      <p:ext uri="{BB962C8B-B14F-4D97-AF65-F5344CB8AC3E}">
        <p14:creationId xmlns:p14="http://schemas.microsoft.com/office/powerpoint/2010/main" val="2486921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Baza danych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483" y="1586814"/>
            <a:ext cx="11280992" cy="364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55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087" y="500062"/>
            <a:ext cx="11725275" cy="2571750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9050" y="2076450"/>
            <a:ext cx="4029075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462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zgloszenie.php</a:t>
            </a:r>
            <a:r>
              <a:rPr lang="pl-PL" dirty="0"/>
              <a:t> kod</a:t>
            </a:r>
          </a:p>
        </p:txBody>
      </p:sp>
      <p:sp>
        <p:nvSpPr>
          <p:cNvPr id="5" name="Prostokąt 4"/>
          <p:cNvSpPr/>
          <p:nvPr/>
        </p:nvSpPr>
        <p:spPr>
          <a:xfrm>
            <a:off x="547687" y="1524031"/>
            <a:ext cx="109251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&lt;body&gt;</a:t>
            </a:r>
          </a:p>
          <a:p>
            <a:r>
              <a:rPr lang="pl-PL" sz="2000" dirty="0"/>
              <a:t>    &lt;?</a:t>
            </a:r>
            <a:r>
              <a:rPr lang="pl-PL" sz="2000" dirty="0" err="1"/>
              <a:t>php</a:t>
            </a:r>
            <a:endParaRPr lang="pl-PL" sz="2000" dirty="0"/>
          </a:p>
          <a:p>
            <a:r>
              <a:rPr lang="pl-PL" sz="2000" dirty="0"/>
              <a:t>    $</a:t>
            </a:r>
            <a:r>
              <a:rPr lang="pl-PL" sz="2000" dirty="0" err="1"/>
              <a:t>lowisko</a:t>
            </a:r>
            <a:r>
              <a:rPr lang="pl-PL" sz="2000" dirty="0"/>
              <a:t> = $_POST["</a:t>
            </a:r>
            <a:r>
              <a:rPr lang="pl-PL" sz="2000" dirty="0" err="1"/>
              <a:t>lowisko</a:t>
            </a:r>
            <a:r>
              <a:rPr lang="pl-PL" sz="2000" dirty="0"/>
              <a:t>"];</a:t>
            </a:r>
          </a:p>
          <a:p>
            <a:r>
              <a:rPr lang="pl-PL" sz="2000" dirty="0"/>
              <a:t>    $data = $_POST['data'];</a:t>
            </a:r>
          </a:p>
          <a:p>
            <a:r>
              <a:rPr lang="pl-PL" sz="2000" dirty="0"/>
              <a:t>    $</a:t>
            </a:r>
            <a:r>
              <a:rPr lang="pl-PL" sz="2000" dirty="0" err="1"/>
              <a:t>sedzia</a:t>
            </a:r>
            <a:r>
              <a:rPr lang="pl-PL" sz="2000" dirty="0"/>
              <a:t> = $_POST['</a:t>
            </a:r>
            <a:r>
              <a:rPr lang="pl-PL" sz="2000" dirty="0" err="1"/>
              <a:t>sedzia</a:t>
            </a:r>
            <a:r>
              <a:rPr lang="pl-PL" sz="2000" dirty="0"/>
              <a:t>'];</a:t>
            </a:r>
          </a:p>
          <a:p>
            <a:endParaRPr lang="pl-PL" sz="2000" dirty="0"/>
          </a:p>
          <a:p>
            <a:r>
              <a:rPr lang="pl-PL" sz="2000" dirty="0"/>
              <a:t>    $</a:t>
            </a:r>
            <a:r>
              <a:rPr lang="pl-PL" sz="2000" dirty="0" err="1"/>
              <a:t>db</a:t>
            </a:r>
            <a:r>
              <a:rPr lang="pl-PL" sz="2000" dirty="0"/>
              <a:t> = </a:t>
            </a:r>
            <a:r>
              <a:rPr lang="pl-PL" sz="2000" dirty="0" err="1"/>
              <a:t>new</a:t>
            </a:r>
            <a:r>
              <a:rPr lang="pl-PL" sz="2000" dirty="0"/>
              <a:t> </a:t>
            </a:r>
            <a:r>
              <a:rPr lang="pl-PL" sz="2000" dirty="0" err="1"/>
              <a:t>mysqli</a:t>
            </a:r>
            <a:r>
              <a:rPr lang="pl-PL" sz="2000" dirty="0"/>
              <a:t>('</a:t>
            </a:r>
            <a:r>
              <a:rPr lang="pl-PL" sz="2000" dirty="0" err="1"/>
              <a:t>localhost</a:t>
            </a:r>
            <a:r>
              <a:rPr lang="pl-PL" sz="2000" dirty="0"/>
              <a:t>', '</a:t>
            </a:r>
            <a:r>
              <a:rPr lang="pl-PL" sz="2000" dirty="0" err="1"/>
              <a:t>root</a:t>
            </a:r>
            <a:r>
              <a:rPr lang="pl-PL" sz="2000" dirty="0"/>
              <a:t>', '', '</a:t>
            </a:r>
            <a:r>
              <a:rPr lang="pl-PL" sz="2000" dirty="0" err="1"/>
              <a:t>wedkarstwo</a:t>
            </a:r>
            <a:r>
              <a:rPr lang="pl-PL" sz="2000" dirty="0"/>
              <a:t>');</a:t>
            </a:r>
          </a:p>
          <a:p>
            <a:r>
              <a:rPr lang="pl-PL" sz="2000" dirty="0"/>
              <a:t>    $</a:t>
            </a:r>
            <a:r>
              <a:rPr lang="pl-PL" sz="2000" dirty="0" err="1"/>
              <a:t>sql</a:t>
            </a:r>
            <a:r>
              <a:rPr lang="pl-PL" sz="2000" dirty="0"/>
              <a:t> = "INSERT INTO `</a:t>
            </a:r>
            <a:r>
              <a:rPr lang="pl-PL" sz="2000" dirty="0" err="1"/>
              <a:t>zawody_wedkarskie</a:t>
            </a:r>
            <a:r>
              <a:rPr lang="pl-PL" sz="2000" dirty="0"/>
              <a:t>` (`id`, `</a:t>
            </a:r>
            <a:r>
              <a:rPr lang="pl-PL" sz="2000" dirty="0" err="1"/>
              <a:t>Karty_wedkarskie_id</a:t>
            </a:r>
            <a:r>
              <a:rPr lang="pl-PL" sz="2000" dirty="0"/>
              <a:t>`, `</a:t>
            </a:r>
            <a:r>
              <a:rPr lang="pl-PL" sz="2000" dirty="0" err="1"/>
              <a:t>Lowisko_id</a:t>
            </a:r>
            <a:r>
              <a:rPr lang="pl-PL" sz="2000" dirty="0"/>
              <a:t>`, </a:t>
            </a:r>
          </a:p>
          <a:p>
            <a:endParaRPr lang="pl-PL" sz="2000" dirty="0"/>
          </a:p>
          <a:p>
            <a:r>
              <a:rPr lang="pl-PL" sz="2000" dirty="0"/>
              <a:t>`</a:t>
            </a:r>
            <a:r>
              <a:rPr lang="pl-PL" sz="2000" dirty="0" err="1"/>
              <a:t>data_zawodow</a:t>
            </a:r>
            <a:r>
              <a:rPr lang="pl-PL" sz="2000" dirty="0"/>
              <a:t>`, `</a:t>
            </a:r>
            <a:r>
              <a:rPr lang="pl-PL" sz="2000" dirty="0" err="1"/>
              <a:t>sedzia</a:t>
            </a:r>
            <a:r>
              <a:rPr lang="pl-PL" sz="2000" dirty="0"/>
              <a:t>`) VALUES (NULL, '2', '$</a:t>
            </a:r>
            <a:r>
              <a:rPr lang="pl-PL" sz="2000" dirty="0" err="1"/>
              <a:t>lowisko</a:t>
            </a:r>
            <a:r>
              <a:rPr lang="pl-PL" sz="2000" dirty="0"/>
              <a:t>', '$data', '$</a:t>
            </a:r>
            <a:r>
              <a:rPr lang="pl-PL" sz="2000" dirty="0" err="1"/>
              <a:t>sedzia</a:t>
            </a:r>
            <a:r>
              <a:rPr lang="pl-PL" sz="2000" dirty="0"/>
              <a:t>')";</a:t>
            </a:r>
          </a:p>
          <a:p>
            <a:r>
              <a:rPr lang="pl-PL" sz="2000" dirty="0"/>
              <a:t>   </a:t>
            </a:r>
          </a:p>
          <a:p>
            <a:r>
              <a:rPr lang="pl-PL" sz="2000" dirty="0"/>
              <a:t> $</a:t>
            </a:r>
            <a:r>
              <a:rPr lang="pl-PL" sz="2000" dirty="0" err="1"/>
              <a:t>db</a:t>
            </a:r>
            <a:r>
              <a:rPr lang="pl-PL" sz="2000" dirty="0"/>
              <a:t>-&gt;</a:t>
            </a:r>
            <a:r>
              <a:rPr lang="pl-PL" sz="2000" dirty="0" err="1"/>
              <a:t>query</a:t>
            </a:r>
            <a:r>
              <a:rPr lang="pl-PL" sz="2000" dirty="0"/>
              <a:t>($</a:t>
            </a:r>
            <a:r>
              <a:rPr lang="pl-PL" sz="2000" dirty="0" err="1"/>
              <a:t>sql</a:t>
            </a:r>
            <a:r>
              <a:rPr lang="pl-PL" sz="2000" dirty="0"/>
              <a:t>);</a:t>
            </a:r>
          </a:p>
          <a:p>
            <a:r>
              <a:rPr lang="pl-PL" sz="2000" dirty="0"/>
              <a:t>    $</a:t>
            </a:r>
            <a:r>
              <a:rPr lang="pl-PL" sz="2000" dirty="0" err="1"/>
              <a:t>db</a:t>
            </a:r>
            <a:r>
              <a:rPr lang="pl-PL" sz="2000" dirty="0"/>
              <a:t>-&gt;</a:t>
            </a:r>
            <a:r>
              <a:rPr lang="pl-PL" sz="2000" dirty="0" err="1"/>
              <a:t>close</a:t>
            </a:r>
            <a:r>
              <a:rPr lang="pl-PL" sz="2000" dirty="0"/>
              <a:t>();</a:t>
            </a:r>
          </a:p>
          <a:p>
            <a:r>
              <a:rPr lang="pl-PL" sz="2000" dirty="0"/>
              <a:t>    ?&gt;</a:t>
            </a:r>
          </a:p>
          <a:p>
            <a:endParaRPr lang="pl-PL" sz="2000" dirty="0"/>
          </a:p>
          <a:p>
            <a:r>
              <a:rPr lang="pl-PL" sz="2000" dirty="0"/>
              <a:t>&lt;/body&gt;</a:t>
            </a:r>
          </a:p>
        </p:txBody>
      </p:sp>
    </p:spTree>
    <p:extLst>
      <p:ext uri="{BB962C8B-B14F-4D97-AF65-F5344CB8AC3E}">
        <p14:creationId xmlns:p14="http://schemas.microsoft.com/office/powerpoint/2010/main" val="2748296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Kwerendy do wykonania – kwerenda 1</a:t>
            </a:r>
          </a:p>
        </p:txBody>
      </p:sp>
      <p:sp>
        <p:nvSpPr>
          <p:cNvPr id="5" name="Prostokąt 4"/>
          <p:cNvSpPr/>
          <p:nvPr/>
        </p:nvSpPr>
        <p:spPr>
          <a:xfrm>
            <a:off x="838200" y="1504473"/>
            <a:ext cx="107632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solidFill>
                  <a:srgbClr val="00000A"/>
                </a:solidFill>
                <a:latin typeface="TimesNewRomanPSMT"/>
              </a:rPr>
              <a:t>dodaje rekord do tabeli </a:t>
            </a:r>
            <a:r>
              <a:rPr lang="pl-PL" sz="2400" i="1" dirty="0" err="1">
                <a:solidFill>
                  <a:srgbClr val="00000A"/>
                </a:solidFill>
                <a:latin typeface="Times New Roman" panose="02020603050405020304" pitchFamily="18" charset="0"/>
              </a:rPr>
              <a:t>zawody_wedkarskie</a:t>
            </a:r>
            <a:r>
              <a:rPr lang="pl-PL" sz="2400" i="1" dirty="0">
                <a:solidFill>
                  <a:srgbClr val="00000A"/>
                </a:solidFill>
                <a:latin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000A"/>
                </a:solidFill>
                <a:latin typeface="TimesNewRomanPSMT"/>
              </a:rPr>
              <a:t>o wartościach:</a:t>
            </a:r>
          </a:p>
          <a:p>
            <a:r>
              <a:rPr lang="pl-PL" sz="2400" dirty="0" err="1">
                <a:solidFill>
                  <a:srgbClr val="00000A"/>
                </a:solidFill>
                <a:latin typeface="Times New Roman" panose="02020603050405020304" pitchFamily="18" charset="0"/>
              </a:rPr>
              <a:t>Karty_wedkarskie_id</a:t>
            </a:r>
            <a:r>
              <a:rPr lang="pl-PL" sz="2400" dirty="0">
                <a:solidFill>
                  <a:srgbClr val="00000A"/>
                </a:solidFill>
                <a:latin typeface="Times New Roman" panose="02020603050405020304" pitchFamily="18" charset="0"/>
              </a:rPr>
              <a:t> - 2; </a:t>
            </a:r>
            <a:r>
              <a:rPr lang="pl-PL" sz="2400" dirty="0" err="1">
                <a:solidFill>
                  <a:srgbClr val="00000A"/>
                </a:solidFill>
                <a:latin typeface="Times New Roman" panose="02020603050405020304" pitchFamily="18" charset="0"/>
              </a:rPr>
              <a:t>Lowisko_id</a:t>
            </a:r>
            <a:r>
              <a:rPr lang="pl-PL" sz="2400" dirty="0">
                <a:solidFill>
                  <a:srgbClr val="00000A"/>
                </a:solidFill>
                <a:latin typeface="Times New Roman" panose="02020603050405020304" pitchFamily="18" charset="0"/>
              </a:rPr>
              <a:t> - 4; </a:t>
            </a:r>
            <a:r>
              <a:rPr lang="pl-PL" sz="2400" dirty="0" err="1">
                <a:solidFill>
                  <a:srgbClr val="00000A"/>
                </a:solidFill>
                <a:latin typeface="Times New Roman" panose="02020603050405020304" pitchFamily="18" charset="0"/>
              </a:rPr>
              <a:t>data_zawodow</a:t>
            </a:r>
            <a:r>
              <a:rPr lang="pl-PL" sz="2400" dirty="0">
                <a:solidFill>
                  <a:srgbClr val="00000A"/>
                </a:solidFill>
                <a:latin typeface="Times New Roman" panose="02020603050405020304" pitchFamily="18" charset="0"/>
              </a:rPr>
              <a:t> - </a:t>
            </a:r>
            <a:r>
              <a:rPr lang="pl-PL" sz="2400" dirty="0">
                <a:solidFill>
                  <a:srgbClr val="00000A"/>
                </a:solidFill>
                <a:latin typeface="TimesNewRomanPSMT"/>
              </a:rPr>
              <a:t>„2018</a:t>
            </a:r>
            <a:r>
              <a:rPr lang="pl-PL" sz="2400" dirty="0">
                <a:solidFill>
                  <a:srgbClr val="00000A"/>
                </a:solidFill>
                <a:latin typeface="Times New Roman" panose="02020603050405020304" pitchFamily="18" charset="0"/>
              </a:rPr>
              <a:t>-09-</a:t>
            </a:r>
            <a:r>
              <a:rPr lang="pl-PL" sz="2400" dirty="0">
                <a:solidFill>
                  <a:srgbClr val="00000A"/>
                </a:solidFill>
                <a:latin typeface="TimesNewRomanPSMT"/>
              </a:rPr>
              <a:t>28”; </a:t>
            </a:r>
            <a:r>
              <a:rPr lang="pl-PL" sz="2400" dirty="0" err="1">
                <a:solidFill>
                  <a:srgbClr val="00000A"/>
                </a:solidFill>
                <a:latin typeface="TimesNewRomanPSMT"/>
              </a:rPr>
              <a:t>sedzia</a:t>
            </a:r>
            <a:r>
              <a:rPr lang="pl-PL" sz="2400" dirty="0">
                <a:solidFill>
                  <a:srgbClr val="00000A"/>
                </a:solidFill>
                <a:latin typeface="TimesNewRomanPSMT"/>
              </a:rPr>
              <a:t> </a:t>
            </a:r>
            <a:r>
              <a:rPr lang="pl-PL" sz="2400" dirty="0">
                <a:solidFill>
                  <a:srgbClr val="00000A"/>
                </a:solidFill>
                <a:latin typeface="Times New Roman" panose="02020603050405020304" pitchFamily="18" charset="0"/>
              </a:rPr>
              <a:t>- Tomasz Kowal;</a:t>
            </a:r>
          </a:p>
          <a:p>
            <a:endParaRPr lang="pl-PL" sz="2400" dirty="0">
              <a:solidFill>
                <a:srgbClr val="00000A"/>
              </a:solidFill>
              <a:latin typeface="Times New Roman" panose="02020603050405020304" pitchFamily="18" charset="0"/>
            </a:endParaRPr>
          </a:p>
          <a:p>
            <a:r>
              <a:rPr lang="pl-PL" sz="2400" dirty="0">
                <a:solidFill>
                  <a:srgbClr val="00000A"/>
                </a:solidFill>
                <a:latin typeface="TimesNewRomanPSMT"/>
              </a:rPr>
              <a:t>Baza powinna sama nadać wartość </a:t>
            </a:r>
            <a:r>
              <a:rPr lang="pl-PL" sz="2400" dirty="0">
                <a:solidFill>
                  <a:srgbClr val="00000A"/>
                </a:solidFill>
                <a:latin typeface="Times New Roman" panose="02020603050405020304" pitchFamily="18" charset="0"/>
              </a:rPr>
              <a:t>pola id dla tabeli</a:t>
            </a:r>
            <a:endParaRPr lang="pl-PL" sz="2400" dirty="0"/>
          </a:p>
        </p:txBody>
      </p:sp>
      <p:sp>
        <p:nvSpPr>
          <p:cNvPr id="6" name="Prostokąt 5"/>
          <p:cNvSpPr/>
          <p:nvPr/>
        </p:nvSpPr>
        <p:spPr>
          <a:xfrm>
            <a:off x="838199" y="3938885"/>
            <a:ext cx="1092041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rgbClr val="002060"/>
                </a:solidFill>
              </a:rPr>
              <a:t>INSERT INTO `</a:t>
            </a:r>
            <a:r>
              <a:rPr lang="pl-PL" sz="2800" b="1" dirty="0" err="1">
                <a:solidFill>
                  <a:srgbClr val="002060"/>
                </a:solidFill>
              </a:rPr>
              <a:t>zawody_wedkarskie</a:t>
            </a:r>
            <a:r>
              <a:rPr lang="pl-PL" sz="2800" b="1" dirty="0">
                <a:solidFill>
                  <a:srgbClr val="002060"/>
                </a:solidFill>
              </a:rPr>
              <a:t>` (`id`, `</a:t>
            </a:r>
            <a:r>
              <a:rPr lang="pl-PL" sz="2800" b="1" dirty="0" err="1">
                <a:solidFill>
                  <a:srgbClr val="002060"/>
                </a:solidFill>
              </a:rPr>
              <a:t>Karty_wedkarskie_id</a:t>
            </a:r>
            <a:r>
              <a:rPr lang="pl-PL" sz="2800" b="1" dirty="0">
                <a:solidFill>
                  <a:srgbClr val="002060"/>
                </a:solidFill>
              </a:rPr>
              <a:t>`, `</a:t>
            </a:r>
            <a:r>
              <a:rPr lang="pl-PL" sz="2800" b="1" dirty="0" err="1">
                <a:solidFill>
                  <a:srgbClr val="002060"/>
                </a:solidFill>
              </a:rPr>
              <a:t>Lowisko_id</a:t>
            </a:r>
            <a:r>
              <a:rPr lang="pl-PL" sz="2800" b="1" dirty="0">
                <a:solidFill>
                  <a:srgbClr val="002060"/>
                </a:solidFill>
              </a:rPr>
              <a:t>`, `</a:t>
            </a:r>
            <a:r>
              <a:rPr lang="pl-PL" sz="2800" b="1" dirty="0" err="1">
                <a:solidFill>
                  <a:srgbClr val="002060"/>
                </a:solidFill>
              </a:rPr>
              <a:t>data_zawodow</a:t>
            </a:r>
            <a:r>
              <a:rPr lang="pl-PL" sz="2800" b="1" dirty="0">
                <a:solidFill>
                  <a:srgbClr val="002060"/>
                </a:solidFill>
              </a:rPr>
              <a:t>`, `</a:t>
            </a:r>
            <a:r>
              <a:rPr lang="pl-PL" sz="2800" b="1" dirty="0" err="1">
                <a:solidFill>
                  <a:srgbClr val="002060"/>
                </a:solidFill>
              </a:rPr>
              <a:t>sedzia</a:t>
            </a:r>
            <a:r>
              <a:rPr lang="pl-PL" sz="2800" b="1" dirty="0">
                <a:solidFill>
                  <a:srgbClr val="002060"/>
                </a:solidFill>
              </a:rPr>
              <a:t>`) </a:t>
            </a:r>
          </a:p>
          <a:p>
            <a:r>
              <a:rPr lang="pl-PL" sz="2800" b="1" dirty="0">
                <a:solidFill>
                  <a:srgbClr val="002060"/>
                </a:solidFill>
              </a:rPr>
              <a:t>VALUES (NULL, `2`, `4`, `2018-0-28`, `Tomasz Kowal`);</a:t>
            </a:r>
          </a:p>
        </p:txBody>
      </p:sp>
    </p:spTree>
    <p:extLst>
      <p:ext uri="{BB962C8B-B14F-4D97-AF65-F5344CB8AC3E}">
        <p14:creationId xmlns:p14="http://schemas.microsoft.com/office/powerpoint/2010/main" val="1990098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Kwerenda nr 2</a:t>
            </a:r>
          </a:p>
        </p:txBody>
      </p:sp>
      <p:sp>
        <p:nvSpPr>
          <p:cNvPr id="4" name="Prostokąt 3"/>
          <p:cNvSpPr/>
          <p:nvPr/>
        </p:nvSpPr>
        <p:spPr>
          <a:xfrm>
            <a:off x="995362" y="3377298"/>
            <a:ext cx="106775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>
                <a:solidFill>
                  <a:srgbClr val="002060"/>
                </a:solidFill>
              </a:rPr>
              <a:t>SELECT `</a:t>
            </a:r>
            <a:r>
              <a:rPr lang="pl-PL" sz="2400" b="1" dirty="0" err="1">
                <a:solidFill>
                  <a:srgbClr val="002060"/>
                </a:solidFill>
              </a:rPr>
              <a:t>data_zawodow</a:t>
            </a:r>
            <a:r>
              <a:rPr lang="pl-PL" sz="2400" b="1" dirty="0">
                <a:solidFill>
                  <a:srgbClr val="002060"/>
                </a:solidFill>
              </a:rPr>
              <a:t>` FROM `</a:t>
            </a:r>
            <a:r>
              <a:rPr lang="pl-PL" sz="2400" b="1" dirty="0" err="1">
                <a:solidFill>
                  <a:srgbClr val="002060"/>
                </a:solidFill>
              </a:rPr>
              <a:t>zawody_wedkarskie</a:t>
            </a:r>
            <a:r>
              <a:rPr lang="pl-PL" sz="2400" b="1" dirty="0">
                <a:solidFill>
                  <a:srgbClr val="002060"/>
                </a:solidFill>
              </a:rPr>
              <a:t>` WHERE `</a:t>
            </a:r>
            <a:r>
              <a:rPr lang="pl-PL" sz="2400" b="1" dirty="0" err="1">
                <a:solidFill>
                  <a:srgbClr val="002060"/>
                </a:solidFill>
              </a:rPr>
              <a:t>sedzia</a:t>
            </a:r>
            <a:r>
              <a:rPr lang="pl-PL" sz="2400" b="1" dirty="0">
                <a:solidFill>
                  <a:srgbClr val="002060"/>
                </a:solidFill>
              </a:rPr>
              <a:t>` = "Jan Kowalewski"</a:t>
            </a:r>
          </a:p>
        </p:txBody>
      </p:sp>
      <p:sp>
        <p:nvSpPr>
          <p:cNvPr id="5" name="Prostokąt 4"/>
          <p:cNvSpPr/>
          <p:nvPr/>
        </p:nvSpPr>
        <p:spPr>
          <a:xfrm>
            <a:off x="995362" y="2007409"/>
            <a:ext cx="1051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solidFill>
                  <a:srgbClr val="00000A"/>
                </a:solidFill>
                <a:latin typeface="TimesNewRomanPSMT"/>
              </a:rPr>
              <a:t>wybierające jedynie </a:t>
            </a:r>
            <a:r>
              <a:rPr lang="pl-PL" sz="2400" dirty="0">
                <a:solidFill>
                  <a:srgbClr val="00000A"/>
                </a:solidFill>
                <a:latin typeface="Times New Roman" panose="02020603050405020304" pitchFamily="18" charset="0"/>
              </a:rPr>
              <a:t>pole </a:t>
            </a:r>
            <a:r>
              <a:rPr lang="pl-PL" sz="2400" dirty="0" err="1">
                <a:solidFill>
                  <a:srgbClr val="00000A"/>
                </a:solidFill>
                <a:latin typeface="Times New Roman" panose="02020603050405020304" pitchFamily="18" charset="0"/>
              </a:rPr>
              <a:t>data_zawodow</a:t>
            </a:r>
            <a:r>
              <a:rPr lang="pl-PL" sz="2400" dirty="0">
                <a:solidFill>
                  <a:srgbClr val="00000A"/>
                </a:solidFill>
                <a:latin typeface="Times New Roman" panose="02020603050405020304" pitchFamily="18" charset="0"/>
              </a:rPr>
              <a:t> z tabeli </a:t>
            </a:r>
            <a:r>
              <a:rPr lang="pl-PL" sz="2400" i="1" dirty="0" err="1">
                <a:solidFill>
                  <a:srgbClr val="00000A"/>
                </a:solidFill>
                <a:latin typeface="Times New Roman" panose="02020603050405020304" pitchFamily="18" charset="0"/>
              </a:rPr>
              <a:t>zawody_wedkarskie</a:t>
            </a:r>
            <a:r>
              <a:rPr lang="pl-PL" sz="2400" i="1" dirty="0">
                <a:solidFill>
                  <a:srgbClr val="00000A"/>
                </a:solidFill>
                <a:latin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000A"/>
                </a:solidFill>
                <a:latin typeface="TimesNewRomanPSMT"/>
              </a:rPr>
              <a:t>dla sę</a:t>
            </a:r>
            <a:r>
              <a:rPr lang="pl-PL" sz="2400" dirty="0">
                <a:solidFill>
                  <a:srgbClr val="00000A"/>
                </a:solidFill>
                <a:latin typeface="Times New Roman" panose="02020603050405020304" pitchFamily="18" charset="0"/>
              </a:rPr>
              <a:t>dziego Jana Kowalewskiego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85608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Kwerenda nr 3</a:t>
            </a:r>
          </a:p>
        </p:txBody>
      </p:sp>
      <p:sp>
        <p:nvSpPr>
          <p:cNvPr id="4" name="Prostokąt 3"/>
          <p:cNvSpPr/>
          <p:nvPr/>
        </p:nvSpPr>
        <p:spPr>
          <a:xfrm>
            <a:off x="838199" y="1690688"/>
            <a:ext cx="106203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>
                <a:solidFill>
                  <a:srgbClr val="00000A"/>
                </a:solidFill>
                <a:latin typeface="TimesNewRomanPSMT"/>
              </a:rPr>
              <a:t>wybierające jedynie pola imię i nazwisko z tabeli </a:t>
            </a:r>
            <a:r>
              <a:rPr lang="pl-PL" sz="2400" i="1" dirty="0" err="1">
                <a:solidFill>
                  <a:srgbClr val="00000A"/>
                </a:solidFill>
                <a:latin typeface="Times New Roman" panose="02020603050405020304" pitchFamily="18" charset="0"/>
              </a:rPr>
              <a:t>karty_wedkarskie</a:t>
            </a:r>
            <a:r>
              <a:rPr lang="pl-PL" sz="2400" i="1" dirty="0">
                <a:solidFill>
                  <a:srgbClr val="00000A"/>
                </a:solidFill>
                <a:latin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000A"/>
                </a:solidFill>
                <a:latin typeface="TimesNewRomanPSMT"/>
              </a:rPr>
              <a:t>dla zwycięzcy zawodów wędkarskich o identyfikatorze 3 (identyfikator dotyczy zawodów</a:t>
            </a:r>
            <a:r>
              <a:rPr lang="pl-PL" sz="2400" dirty="0">
                <a:solidFill>
                  <a:srgbClr val="00000A"/>
                </a:solidFill>
                <a:latin typeface="Times New Roman" panose="02020603050405020304" pitchFamily="18" charset="0"/>
              </a:rPr>
              <a:t>, </a:t>
            </a:r>
            <a:r>
              <a:rPr lang="pl-PL" sz="2400" dirty="0">
                <a:solidFill>
                  <a:srgbClr val="00000A"/>
                </a:solidFill>
                <a:latin typeface="TimesNewRomanPSMT"/>
              </a:rPr>
              <a:t>a nie wędkarza), należy użyć relacji</a:t>
            </a:r>
            <a:endParaRPr lang="pl-PL" sz="2400" dirty="0"/>
          </a:p>
        </p:txBody>
      </p:sp>
      <p:sp>
        <p:nvSpPr>
          <p:cNvPr id="5" name="Prostokąt 4"/>
          <p:cNvSpPr/>
          <p:nvPr/>
        </p:nvSpPr>
        <p:spPr>
          <a:xfrm>
            <a:off x="838199" y="3382485"/>
            <a:ext cx="107489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rgbClr val="002060"/>
                </a:solidFill>
              </a:rPr>
              <a:t>SELECT `</a:t>
            </a:r>
            <a:r>
              <a:rPr lang="pl-PL" sz="2800" b="1" dirty="0" err="1">
                <a:solidFill>
                  <a:srgbClr val="002060"/>
                </a:solidFill>
              </a:rPr>
              <a:t>imie</a:t>
            </a:r>
            <a:r>
              <a:rPr lang="pl-PL" sz="2800" b="1" dirty="0">
                <a:solidFill>
                  <a:srgbClr val="002060"/>
                </a:solidFill>
              </a:rPr>
              <a:t>`, `nazwisko` FROM `</a:t>
            </a:r>
            <a:r>
              <a:rPr lang="pl-PL" sz="2800" b="1" dirty="0" err="1">
                <a:solidFill>
                  <a:srgbClr val="002060"/>
                </a:solidFill>
              </a:rPr>
              <a:t>karty_wedkarskie</a:t>
            </a:r>
            <a:r>
              <a:rPr lang="pl-PL" sz="2800" b="1" dirty="0">
                <a:solidFill>
                  <a:srgbClr val="002060"/>
                </a:solidFill>
              </a:rPr>
              <a:t>` LEFT JOIN </a:t>
            </a:r>
            <a:r>
              <a:rPr lang="pl-PL" sz="2800" b="1" dirty="0" err="1">
                <a:solidFill>
                  <a:srgbClr val="002060"/>
                </a:solidFill>
              </a:rPr>
              <a:t>zawody_wedkarskie</a:t>
            </a:r>
            <a:r>
              <a:rPr lang="pl-PL" sz="2800" b="1" dirty="0">
                <a:solidFill>
                  <a:srgbClr val="002060"/>
                </a:solidFill>
              </a:rPr>
              <a:t> on karty_wedkarskie.id = </a:t>
            </a:r>
            <a:r>
              <a:rPr lang="pl-PL" sz="2800" b="1" dirty="0" err="1">
                <a:solidFill>
                  <a:srgbClr val="002060"/>
                </a:solidFill>
              </a:rPr>
              <a:t>zawody_wedkarskie.karty_wedkarskie_id</a:t>
            </a:r>
            <a:r>
              <a:rPr lang="pl-PL" sz="2800" b="1" dirty="0">
                <a:solidFill>
                  <a:srgbClr val="002060"/>
                </a:solidFill>
              </a:rPr>
              <a:t> WHERE </a:t>
            </a:r>
            <a:r>
              <a:rPr lang="pl-PL" sz="2800" b="1" dirty="0" err="1">
                <a:solidFill>
                  <a:srgbClr val="002060"/>
                </a:solidFill>
              </a:rPr>
              <a:t>Karty_wedkarskie_id</a:t>
            </a:r>
            <a:r>
              <a:rPr lang="pl-PL" sz="2800" b="1" dirty="0">
                <a:solidFill>
                  <a:srgbClr val="002060"/>
                </a:solidFill>
              </a:rPr>
              <a:t> = 3;</a:t>
            </a:r>
          </a:p>
        </p:txBody>
      </p:sp>
    </p:spTree>
    <p:extLst>
      <p:ext uri="{BB962C8B-B14F-4D97-AF65-F5344CB8AC3E}">
        <p14:creationId xmlns:p14="http://schemas.microsoft.com/office/powerpoint/2010/main" val="1223837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Kwerenda 4</a:t>
            </a:r>
          </a:p>
        </p:txBody>
      </p:sp>
      <p:sp>
        <p:nvSpPr>
          <p:cNvPr id="4" name="Prostokąt 3"/>
          <p:cNvSpPr/>
          <p:nvPr/>
        </p:nvSpPr>
        <p:spPr>
          <a:xfrm>
            <a:off x="588168" y="1690688"/>
            <a:ext cx="110156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>
                <a:solidFill>
                  <a:srgbClr val="00000A"/>
                </a:solidFill>
                <a:latin typeface="TimesNewRomanPSMT"/>
              </a:rPr>
              <a:t>modyfikujące dane w tabeli </a:t>
            </a:r>
            <a:r>
              <a:rPr lang="pl-PL" sz="2800" i="1" dirty="0" err="1">
                <a:solidFill>
                  <a:srgbClr val="00000A"/>
                </a:solidFill>
                <a:latin typeface="Times New Roman" panose="02020603050405020304" pitchFamily="18" charset="0"/>
              </a:rPr>
              <a:t>karty_wedkarskie</a:t>
            </a:r>
            <a:r>
              <a:rPr lang="pl-PL" sz="2800" dirty="0">
                <a:solidFill>
                  <a:srgbClr val="00000A"/>
                </a:solidFill>
                <a:latin typeface="Times New Roman" panose="02020603050405020304" pitchFamily="18" charset="0"/>
              </a:rPr>
              <a:t>, pole punkty dla rekordu o </a:t>
            </a:r>
            <a:r>
              <a:rPr lang="pl-PL" sz="2800" dirty="0">
                <a:solidFill>
                  <a:srgbClr val="00000A"/>
                </a:solidFill>
                <a:latin typeface="TimesNewRomanPSMT"/>
              </a:rPr>
              <a:t>identyfikatorze 2 należy zmienić na wartość 10</a:t>
            </a:r>
            <a:endParaRPr lang="pl-PL" sz="2800" dirty="0"/>
          </a:p>
        </p:txBody>
      </p:sp>
      <p:sp>
        <p:nvSpPr>
          <p:cNvPr id="5" name="Prostokąt 4"/>
          <p:cNvSpPr/>
          <p:nvPr/>
        </p:nvSpPr>
        <p:spPr>
          <a:xfrm>
            <a:off x="838200" y="3302001"/>
            <a:ext cx="9590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b="1" dirty="0">
                <a:solidFill>
                  <a:srgbClr val="002060"/>
                </a:solidFill>
              </a:rPr>
              <a:t>UPDATE `</a:t>
            </a:r>
            <a:r>
              <a:rPr lang="pl-PL" sz="2800" b="1" dirty="0" err="1">
                <a:solidFill>
                  <a:srgbClr val="002060"/>
                </a:solidFill>
              </a:rPr>
              <a:t>karty_wedkarskie</a:t>
            </a:r>
            <a:r>
              <a:rPr lang="pl-PL" sz="2800" b="1" dirty="0">
                <a:solidFill>
                  <a:srgbClr val="002060"/>
                </a:solidFill>
              </a:rPr>
              <a:t>` SET `punkty` = ”10” WHERE `id` = 2;</a:t>
            </a:r>
          </a:p>
        </p:txBody>
      </p:sp>
    </p:spTree>
    <p:extLst>
      <p:ext uri="{BB962C8B-B14F-4D97-AF65-F5344CB8AC3E}">
        <p14:creationId xmlns:p14="http://schemas.microsoft.com/office/powerpoint/2010/main" val="3575601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9625" y="836613"/>
            <a:ext cx="10515600" cy="1325563"/>
          </a:xfrm>
        </p:spPr>
        <p:txBody>
          <a:bodyPr>
            <a:normAutofit/>
          </a:bodyPr>
          <a:lstStyle/>
          <a:p>
            <a:r>
              <a:rPr lang="pl-PL" sz="6000" dirty="0"/>
              <a:t>Dodanie danych przez POST</a:t>
            </a:r>
          </a:p>
        </p:txBody>
      </p:sp>
    </p:spTree>
    <p:extLst>
      <p:ext uri="{BB962C8B-B14F-4D97-AF65-F5344CB8AC3E}">
        <p14:creationId xmlns:p14="http://schemas.microsoft.com/office/powerpoint/2010/main" val="773912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rostokąt 23"/>
          <p:cNvSpPr/>
          <p:nvPr/>
        </p:nvSpPr>
        <p:spPr>
          <a:xfrm>
            <a:off x="1062038" y="569982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&lt;!DOCTYPE 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 </a:t>
            </a:r>
            <a:r>
              <a:rPr lang="pl-PL" dirty="0" err="1"/>
              <a:t>lang</a:t>
            </a:r>
            <a:r>
              <a:rPr lang="pl-PL" dirty="0"/>
              <a:t>="en"&gt;</a:t>
            </a:r>
          </a:p>
          <a:p>
            <a:r>
              <a:rPr lang="pl-PL" dirty="0"/>
              <a:t>  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r>
              <a:rPr lang="pl-PL" dirty="0"/>
              <a:t>    &lt;meta </a:t>
            </a:r>
            <a:r>
              <a:rPr lang="pl-PL" dirty="0" err="1"/>
              <a:t>charset</a:t>
            </a:r>
            <a:r>
              <a:rPr lang="pl-PL" dirty="0"/>
              <a:t>="UTF-8"&gt;</a:t>
            </a:r>
          </a:p>
          <a:p>
            <a:r>
              <a:rPr lang="pl-PL" dirty="0"/>
              <a:t>    &lt;</a:t>
            </a:r>
            <a:r>
              <a:rPr lang="pl-PL" dirty="0" err="1"/>
              <a:t>title</a:t>
            </a:r>
            <a:r>
              <a:rPr lang="pl-PL" dirty="0"/>
              <a:t>&gt;</a:t>
            </a:r>
            <a:r>
              <a:rPr lang="pl-PL" dirty="0" err="1"/>
              <a:t>Add</a:t>
            </a:r>
            <a:r>
              <a:rPr lang="pl-PL" dirty="0"/>
              <a:t> </a:t>
            </a:r>
            <a:r>
              <a:rPr lang="pl-PL" dirty="0" err="1"/>
              <a:t>Record</a:t>
            </a:r>
            <a:r>
              <a:rPr lang="pl-PL" dirty="0"/>
              <a:t> Form&lt;/</a:t>
            </a:r>
            <a:r>
              <a:rPr lang="pl-PL" dirty="0" err="1"/>
              <a:t>title</a:t>
            </a:r>
            <a:r>
              <a:rPr lang="pl-PL" dirty="0"/>
              <a:t>&gt;</a:t>
            </a:r>
          </a:p>
          <a:p>
            <a:r>
              <a:rPr lang="pl-PL" dirty="0"/>
              <a:t>  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r>
              <a:rPr lang="pl-PL" dirty="0"/>
              <a:t>  &lt;body&gt;</a:t>
            </a:r>
          </a:p>
          <a:p>
            <a:r>
              <a:rPr lang="pl-PL" dirty="0"/>
              <a:t>    &lt;form </a:t>
            </a:r>
            <a:r>
              <a:rPr lang="pl-PL" dirty="0" err="1"/>
              <a:t>action</a:t>
            </a:r>
            <a:r>
              <a:rPr lang="pl-PL" dirty="0"/>
              <a:t>="</a:t>
            </a:r>
            <a:r>
              <a:rPr lang="pl-PL" dirty="0" err="1"/>
              <a:t>insert.php</a:t>
            </a:r>
            <a:r>
              <a:rPr lang="pl-PL" dirty="0"/>
              <a:t>" </a:t>
            </a:r>
            <a:r>
              <a:rPr lang="pl-PL" dirty="0" err="1"/>
              <a:t>method</a:t>
            </a:r>
            <a:r>
              <a:rPr lang="pl-PL" dirty="0"/>
              <a:t>="post"&gt;</a:t>
            </a:r>
          </a:p>
          <a:p>
            <a:r>
              <a:rPr lang="pl-PL" dirty="0"/>
              <a:t>      &lt;p&gt;</a:t>
            </a:r>
          </a:p>
          <a:p>
            <a:r>
              <a:rPr lang="pl-PL" dirty="0"/>
              <a:t>        &lt;</a:t>
            </a:r>
            <a:r>
              <a:rPr lang="pl-PL" dirty="0" err="1"/>
              <a:t>label</a:t>
            </a:r>
            <a:r>
              <a:rPr lang="pl-PL" dirty="0"/>
              <a:t> for="</a:t>
            </a:r>
            <a:r>
              <a:rPr lang="pl-PL" dirty="0" err="1"/>
              <a:t>firstName</a:t>
            </a:r>
            <a:r>
              <a:rPr lang="pl-PL" dirty="0"/>
              <a:t>"&gt;First </a:t>
            </a:r>
            <a:r>
              <a:rPr lang="pl-PL" dirty="0" err="1"/>
              <a:t>Name</a:t>
            </a:r>
            <a:r>
              <a:rPr lang="pl-PL" dirty="0"/>
              <a:t>:&lt;/</a:t>
            </a:r>
            <a:r>
              <a:rPr lang="pl-PL" dirty="0" err="1"/>
              <a:t>label</a:t>
            </a:r>
            <a:r>
              <a:rPr lang="pl-PL" dirty="0"/>
              <a:t>&gt;</a:t>
            </a:r>
          </a:p>
          <a:p>
            <a:r>
              <a:rPr lang="pl-PL" dirty="0"/>
              <a:t>        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text</a:t>
            </a:r>
            <a:r>
              <a:rPr lang="pl-PL" dirty="0"/>
              <a:t>" 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first_name</a:t>
            </a:r>
            <a:r>
              <a:rPr lang="pl-PL" dirty="0"/>
              <a:t>" id="</a:t>
            </a:r>
            <a:r>
              <a:rPr lang="pl-PL" dirty="0" err="1"/>
              <a:t>firstName</a:t>
            </a:r>
            <a:r>
              <a:rPr lang="pl-PL" dirty="0"/>
              <a:t>"&gt;</a:t>
            </a:r>
          </a:p>
          <a:p>
            <a:r>
              <a:rPr lang="pl-PL" dirty="0"/>
              <a:t>      &lt;/p&gt;</a:t>
            </a:r>
          </a:p>
          <a:p>
            <a:r>
              <a:rPr lang="pl-PL" dirty="0"/>
              <a:t>      &lt;p&gt;</a:t>
            </a:r>
          </a:p>
          <a:p>
            <a:r>
              <a:rPr lang="pl-PL" dirty="0"/>
              <a:t>        &lt;</a:t>
            </a:r>
            <a:r>
              <a:rPr lang="pl-PL" dirty="0" err="1"/>
              <a:t>label</a:t>
            </a:r>
            <a:r>
              <a:rPr lang="pl-PL" dirty="0"/>
              <a:t> for="</a:t>
            </a:r>
            <a:r>
              <a:rPr lang="pl-PL" dirty="0" err="1"/>
              <a:t>lastName</a:t>
            </a:r>
            <a:r>
              <a:rPr lang="pl-PL" dirty="0"/>
              <a:t>"&gt;</a:t>
            </a:r>
            <a:r>
              <a:rPr lang="pl-PL" dirty="0" err="1"/>
              <a:t>Last</a:t>
            </a:r>
            <a:r>
              <a:rPr lang="pl-PL" dirty="0"/>
              <a:t> </a:t>
            </a:r>
            <a:r>
              <a:rPr lang="pl-PL" dirty="0" err="1"/>
              <a:t>Name</a:t>
            </a:r>
            <a:r>
              <a:rPr lang="pl-PL" dirty="0"/>
              <a:t>:&lt;/</a:t>
            </a:r>
            <a:r>
              <a:rPr lang="pl-PL" dirty="0" err="1"/>
              <a:t>label</a:t>
            </a:r>
            <a:r>
              <a:rPr lang="pl-PL" dirty="0"/>
              <a:t>&gt;</a:t>
            </a:r>
          </a:p>
          <a:p>
            <a:r>
              <a:rPr lang="pl-PL" dirty="0"/>
              <a:t>        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text</a:t>
            </a:r>
            <a:r>
              <a:rPr lang="pl-PL" dirty="0"/>
              <a:t>" 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last_name</a:t>
            </a:r>
            <a:r>
              <a:rPr lang="pl-PL" dirty="0"/>
              <a:t>" id="</a:t>
            </a:r>
            <a:r>
              <a:rPr lang="pl-PL" dirty="0" err="1"/>
              <a:t>lastName</a:t>
            </a:r>
            <a:r>
              <a:rPr lang="pl-PL" dirty="0"/>
              <a:t>"&gt;</a:t>
            </a:r>
          </a:p>
          <a:p>
            <a:r>
              <a:rPr lang="pl-PL" dirty="0"/>
              <a:t>      &lt;/p&gt;</a:t>
            </a:r>
          </a:p>
          <a:p>
            <a:r>
              <a:rPr lang="pl-PL" dirty="0"/>
              <a:t>      &lt;</a:t>
            </a:r>
            <a:r>
              <a:rPr lang="pl-PL" dirty="0" err="1"/>
              <a:t>input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" </a:t>
            </a:r>
            <a:r>
              <a:rPr lang="pl-PL" dirty="0" err="1"/>
              <a:t>value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" 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"&gt;</a:t>
            </a:r>
          </a:p>
          <a:p>
            <a:r>
              <a:rPr lang="pl-PL" dirty="0"/>
              <a:t>    &lt;/form&gt;</a:t>
            </a:r>
          </a:p>
          <a:p>
            <a:r>
              <a:rPr lang="pl-PL" dirty="0"/>
              <a:t>  &lt;/body&gt;</a:t>
            </a:r>
          </a:p>
          <a:p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468714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rostokąt 29"/>
          <p:cNvSpPr/>
          <p:nvPr/>
        </p:nvSpPr>
        <p:spPr>
          <a:xfrm>
            <a:off x="642937" y="395051"/>
            <a:ext cx="952976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endParaRPr lang="pl-PL" dirty="0"/>
          </a:p>
          <a:p>
            <a:r>
              <a:rPr lang="pl-PL" dirty="0"/>
              <a:t>$link = </a:t>
            </a:r>
            <a:r>
              <a:rPr lang="pl-PL" dirty="0" err="1"/>
              <a:t>mysqli_connect</a:t>
            </a:r>
            <a:r>
              <a:rPr lang="pl-PL" dirty="0"/>
              <a:t>("</a:t>
            </a:r>
            <a:r>
              <a:rPr lang="pl-PL" dirty="0" err="1"/>
              <a:t>localhost</a:t>
            </a:r>
            <a:r>
              <a:rPr lang="pl-PL" dirty="0"/>
              <a:t>", "</a:t>
            </a:r>
            <a:r>
              <a:rPr lang="pl-PL" dirty="0" err="1"/>
              <a:t>root</a:t>
            </a:r>
            <a:r>
              <a:rPr lang="pl-PL" dirty="0"/>
              <a:t>", "", "</a:t>
            </a:r>
            <a:r>
              <a:rPr lang="pl-PL" dirty="0" err="1"/>
              <a:t>training</a:t>
            </a:r>
            <a:r>
              <a:rPr lang="pl-PL" dirty="0"/>
              <a:t>");</a:t>
            </a:r>
          </a:p>
          <a:p>
            <a:r>
              <a:rPr lang="pl-PL" dirty="0" err="1"/>
              <a:t>if</a:t>
            </a:r>
            <a:r>
              <a:rPr lang="pl-PL" dirty="0"/>
              <a:t>($link === </a:t>
            </a:r>
            <a:r>
              <a:rPr lang="pl-PL" dirty="0" err="1"/>
              <a:t>false</a:t>
            </a:r>
            <a:r>
              <a:rPr lang="pl-PL" dirty="0"/>
              <a:t>){</a:t>
            </a:r>
          </a:p>
          <a:p>
            <a:r>
              <a:rPr lang="pl-PL" dirty="0"/>
              <a:t> </a:t>
            </a:r>
            <a:r>
              <a:rPr lang="pl-PL" dirty="0" err="1"/>
              <a:t>die</a:t>
            </a:r>
            <a:r>
              <a:rPr lang="pl-PL" dirty="0"/>
              <a:t>("ERROR: </a:t>
            </a:r>
            <a:r>
              <a:rPr lang="pl-PL" dirty="0" err="1"/>
              <a:t>Could</a:t>
            </a:r>
            <a:r>
              <a:rPr lang="pl-PL" dirty="0"/>
              <a:t> not </a:t>
            </a:r>
            <a:r>
              <a:rPr lang="pl-PL" dirty="0" err="1"/>
              <a:t>connect</a:t>
            </a:r>
            <a:r>
              <a:rPr lang="pl-PL" dirty="0"/>
              <a:t>. " . </a:t>
            </a:r>
            <a:r>
              <a:rPr lang="pl-PL" dirty="0" err="1"/>
              <a:t>mysqli_connect_error</a:t>
            </a:r>
            <a:r>
              <a:rPr lang="pl-PL" dirty="0"/>
              <a:t>());</a:t>
            </a:r>
          </a:p>
          <a:p>
            <a:r>
              <a:rPr lang="pl-PL" dirty="0"/>
              <a:t>}</a:t>
            </a:r>
          </a:p>
          <a:p>
            <a:endParaRPr lang="pl-PL" dirty="0"/>
          </a:p>
          <a:p>
            <a:r>
              <a:rPr lang="pl-PL" dirty="0" err="1"/>
              <a:t>if</a:t>
            </a:r>
            <a:r>
              <a:rPr lang="pl-PL" dirty="0"/>
              <a:t>(</a:t>
            </a:r>
            <a:r>
              <a:rPr lang="pl-PL" dirty="0" err="1"/>
              <a:t>isset</a:t>
            </a:r>
            <a:r>
              <a:rPr lang="pl-PL" dirty="0"/>
              <a:t>($_POST['</a:t>
            </a:r>
            <a:r>
              <a:rPr lang="pl-PL" dirty="0" err="1"/>
              <a:t>submit</a:t>
            </a:r>
            <a:r>
              <a:rPr lang="pl-PL" dirty="0"/>
              <a:t>'])){</a:t>
            </a:r>
          </a:p>
          <a:p>
            <a:r>
              <a:rPr lang="pl-PL" dirty="0"/>
              <a:t>	$</a:t>
            </a:r>
            <a:r>
              <a:rPr lang="pl-PL" dirty="0" err="1"/>
              <a:t>first_name</a:t>
            </a:r>
            <a:r>
              <a:rPr lang="pl-PL" dirty="0"/>
              <a:t> = $_POST['</a:t>
            </a:r>
            <a:r>
              <a:rPr lang="pl-PL" dirty="0" err="1"/>
              <a:t>first_name</a:t>
            </a:r>
            <a:r>
              <a:rPr lang="pl-PL" dirty="0"/>
              <a:t>'];</a:t>
            </a:r>
          </a:p>
          <a:p>
            <a:r>
              <a:rPr lang="pl-PL" dirty="0"/>
              <a:t>  $</a:t>
            </a:r>
            <a:r>
              <a:rPr lang="pl-PL" dirty="0" err="1"/>
              <a:t>last_name</a:t>
            </a:r>
            <a:r>
              <a:rPr lang="pl-PL" dirty="0"/>
              <a:t>  = $_POST['</a:t>
            </a:r>
            <a:r>
              <a:rPr lang="pl-PL" dirty="0" err="1"/>
              <a:t>last_name</a:t>
            </a:r>
            <a:r>
              <a:rPr lang="pl-PL" dirty="0"/>
              <a:t>'];</a:t>
            </a:r>
          </a:p>
          <a:p>
            <a:endParaRPr lang="pl-PL" dirty="0"/>
          </a:p>
          <a:p>
            <a:r>
              <a:rPr lang="pl-PL" dirty="0"/>
              <a:t>$</a:t>
            </a:r>
            <a:r>
              <a:rPr lang="pl-PL" dirty="0" err="1"/>
              <a:t>sql</a:t>
            </a:r>
            <a:r>
              <a:rPr lang="pl-PL" dirty="0"/>
              <a:t> = "INSERT INTO </a:t>
            </a:r>
            <a:r>
              <a:rPr lang="pl-PL" dirty="0" err="1"/>
              <a:t>users</a:t>
            </a:r>
            <a:r>
              <a:rPr lang="pl-PL" dirty="0"/>
              <a:t> (</a:t>
            </a:r>
            <a:r>
              <a:rPr lang="pl-PL" dirty="0" err="1"/>
              <a:t>first_name</a:t>
            </a:r>
            <a:r>
              <a:rPr lang="pl-PL" dirty="0"/>
              <a:t>, </a:t>
            </a:r>
            <a:r>
              <a:rPr lang="pl-PL" dirty="0" err="1"/>
              <a:t>last_name</a:t>
            </a:r>
            <a:r>
              <a:rPr lang="pl-PL" dirty="0"/>
              <a:t>) VALUES ('$</a:t>
            </a:r>
            <a:r>
              <a:rPr lang="pl-PL" dirty="0" err="1"/>
              <a:t>first_name</a:t>
            </a:r>
            <a:r>
              <a:rPr lang="pl-PL" dirty="0"/>
              <a:t>', '$</a:t>
            </a:r>
            <a:r>
              <a:rPr lang="pl-PL" dirty="0" err="1"/>
              <a:t>last_name</a:t>
            </a:r>
            <a:r>
              <a:rPr lang="pl-PL" dirty="0"/>
              <a:t>')";</a:t>
            </a:r>
          </a:p>
          <a:p>
            <a:r>
              <a:rPr lang="pl-PL" dirty="0"/>
              <a:t>  </a:t>
            </a:r>
            <a:r>
              <a:rPr lang="pl-PL" dirty="0" err="1"/>
              <a:t>if</a:t>
            </a:r>
            <a:r>
              <a:rPr lang="pl-PL" dirty="0"/>
              <a:t>(</a:t>
            </a:r>
            <a:r>
              <a:rPr lang="pl-PL" dirty="0" err="1"/>
              <a:t>mysqli_query</a:t>
            </a:r>
            <a:r>
              <a:rPr lang="pl-PL" dirty="0"/>
              <a:t>($link, $</a:t>
            </a:r>
            <a:r>
              <a:rPr lang="pl-PL" dirty="0" err="1"/>
              <a:t>sql</a:t>
            </a:r>
            <a:r>
              <a:rPr lang="pl-PL" dirty="0"/>
              <a:t>)){</a:t>
            </a:r>
          </a:p>
          <a:p>
            <a:r>
              <a:rPr lang="pl-PL" dirty="0"/>
              <a:t>    echo "</a:t>
            </a:r>
            <a:r>
              <a:rPr lang="pl-PL" dirty="0" err="1"/>
              <a:t>Records</a:t>
            </a:r>
            <a:r>
              <a:rPr lang="pl-PL" dirty="0"/>
              <a:t> </a:t>
            </a:r>
            <a:r>
              <a:rPr lang="pl-PL" dirty="0" err="1"/>
              <a:t>added</a:t>
            </a:r>
            <a:r>
              <a:rPr lang="pl-PL" dirty="0"/>
              <a:t> </a:t>
            </a:r>
            <a:r>
              <a:rPr lang="pl-PL" dirty="0" err="1"/>
              <a:t>successfully</a:t>
            </a:r>
            <a:r>
              <a:rPr lang="pl-PL" dirty="0"/>
              <a:t>.";</a:t>
            </a:r>
          </a:p>
          <a:p>
            <a:r>
              <a:rPr lang="pl-PL" dirty="0"/>
              <a:t>  } </a:t>
            </a:r>
            <a:r>
              <a:rPr lang="pl-PL" dirty="0" err="1"/>
              <a:t>else</a:t>
            </a:r>
            <a:r>
              <a:rPr lang="pl-PL" dirty="0"/>
              <a:t>{</a:t>
            </a:r>
          </a:p>
          <a:p>
            <a:r>
              <a:rPr lang="pl-PL" dirty="0"/>
              <a:t>    echo "ERROR: </a:t>
            </a:r>
            <a:r>
              <a:rPr lang="pl-PL" dirty="0" err="1"/>
              <a:t>Could</a:t>
            </a:r>
            <a:r>
              <a:rPr lang="pl-PL" dirty="0"/>
              <a:t> not </a:t>
            </a:r>
            <a:r>
              <a:rPr lang="pl-PL" dirty="0" err="1"/>
              <a:t>able</a:t>
            </a:r>
            <a:r>
              <a:rPr lang="pl-PL" dirty="0"/>
              <a:t> to </a:t>
            </a:r>
            <a:r>
              <a:rPr lang="pl-PL" dirty="0" err="1"/>
              <a:t>execute</a:t>
            </a:r>
            <a:r>
              <a:rPr lang="pl-PL" dirty="0"/>
              <a:t> $</a:t>
            </a:r>
            <a:r>
              <a:rPr lang="pl-PL" dirty="0" err="1"/>
              <a:t>sql</a:t>
            </a:r>
            <a:r>
              <a:rPr lang="pl-PL" dirty="0"/>
              <a:t>. " . </a:t>
            </a:r>
            <a:r>
              <a:rPr lang="pl-PL" dirty="0" err="1"/>
              <a:t>mysqli_error</a:t>
            </a:r>
            <a:r>
              <a:rPr lang="pl-PL" dirty="0"/>
              <a:t>($link);</a:t>
            </a:r>
          </a:p>
          <a:p>
            <a:r>
              <a:rPr lang="pl-PL" dirty="0"/>
              <a:t>  }</a:t>
            </a:r>
          </a:p>
          <a:p>
            <a:r>
              <a:rPr lang="pl-PL" dirty="0"/>
              <a:t>}</a:t>
            </a:r>
          </a:p>
          <a:p>
            <a:r>
              <a:rPr lang="pl-PL" dirty="0"/>
              <a:t>// </a:t>
            </a:r>
            <a:r>
              <a:rPr lang="pl-PL" dirty="0" err="1"/>
              <a:t>close</a:t>
            </a:r>
            <a:r>
              <a:rPr lang="pl-PL" dirty="0"/>
              <a:t> </a:t>
            </a:r>
            <a:r>
              <a:rPr lang="pl-PL" dirty="0" err="1"/>
              <a:t>connection</a:t>
            </a:r>
            <a:endParaRPr lang="pl-PL" dirty="0"/>
          </a:p>
          <a:p>
            <a:r>
              <a:rPr lang="pl-PL" dirty="0" err="1"/>
              <a:t>mysqli_close</a:t>
            </a:r>
            <a:r>
              <a:rPr lang="pl-PL" dirty="0"/>
              <a:t>($link);</a:t>
            </a:r>
          </a:p>
          <a:p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15112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Obsługa PHP i MySQL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PHP 5 i nowsze mogą współpracować z bazą danych MySQL przy użyciu: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Rozszerzenie </a:t>
            </a:r>
            <a:r>
              <a:rPr lang="pl-PL" dirty="0" err="1"/>
              <a:t>MySQLi</a:t>
            </a:r>
            <a:r>
              <a:rPr lang="pl-PL" dirty="0"/>
              <a:t> (i – to innowacje - ulepszenie)</a:t>
            </a:r>
          </a:p>
          <a:p>
            <a:r>
              <a:rPr lang="pl-PL" dirty="0"/>
              <a:t>PDO (obiekty danych PHP)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PDO jest bardziej elastyczne i będzie działać na 12 różnych systemach bazodanowych, podczas gdy </a:t>
            </a:r>
            <a:r>
              <a:rPr lang="pl-PL" dirty="0" err="1"/>
              <a:t>MySQLi</a:t>
            </a:r>
            <a:r>
              <a:rPr lang="pl-PL" dirty="0"/>
              <a:t> będzie działać tylko z bazami danych MySQL.</a:t>
            </a:r>
          </a:p>
        </p:txBody>
      </p:sp>
    </p:spTree>
    <p:extLst>
      <p:ext uri="{BB962C8B-B14F-4D97-AF65-F5344CB8AC3E}">
        <p14:creationId xmlns:p14="http://schemas.microsoft.com/office/powerpoint/2010/main" val="1014710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1050" y="1365250"/>
            <a:ext cx="10515600" cy="1325563"/>
          </a:xfrm>
        </p:spPr>
        <p:txBody>
          <a:bodyPr>
            <a:normAutofit/>
          </a:bodyPr>
          <a:lstStyle/>
          <a:p>
            <a:r>
              <a:rPr lang="pl-PL" sz="5400" dirty="0"/>
              <a:t>Bez formularza</a:t>
            </a:r>
          </a:p>
        </p:txBody>
      </p:sp>
    </p:spTree>
    <p:extLst>
      <p:ext uri="{BB962C8B-B14F-4D97-AF65-F5344CB8AC3E}">
        <p14:creationId xmlns:p14="http://schemas.microsoft.com/office/powerpoint/2010/main" val="520882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657225" y="463273"/>
            <a:ext cx="1153477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r>
              <a:rPr lang="pl-PL" dirty="0"/>
              <a:t>$</a:t>
            </a:r>
            <a:r>
              <a:rPr lang="pl-PL" dirty="0" err="1"/>
              <a:t>servername</a:t>
            </a:r>
            <a:r>
              <a:rPr lang="pl-PL" dirty="0"/>
              <a:t> = "</a:t>
            </a:r>
            <a:r>
              <a:rPr lang="pl-PL" dirty="0" err="1"/>
              <a:t>localhost</a:t>
            </a:r>
            <a:r>
              <a:rPr lang="pl-PL" dirty="0"/>
              <a:t>";</a:t>
            </a:r>
          </a:p>
          <a:p>
            <a:r>
              <a:rPr lang="pl-PL" dirty="0"/>
              <a:t>$</a:t>
            </a:r>
            <a:r>
              <a:rPr lang="pl-PL" dirty="0" err="1"/>
              <a:t>username</a:t>
            </a:r>
            <a:r>
              <a:rPr lang="pl-PL" dirty="0"/>
              <a:t> = "</a:t>
            </a:r>
            <a:r>
              <a:rPr lang="pl-PL" dirty="0" err="1"/>
              <a:t>root</a:t>
            </a:r>
            <a:r>
              <a:rPr lang="pl-PL" dirty="0"/>
              <a:t>";</a:t>
            </a:r>
          </a:p>
          <a:p>
            <a:r>
              <a:rPr lang="pl-PL" dirty="0"/>
              <a:t>$</a:t>
            </a:r>
            <a:r>
              <a:rPr lang="pl-PL" dirty="0" err="1"/>
              <a:t>password</a:t>
            </a:r>
            <a:r>
              <a:rPr lang="pl-PL" dirty="0"/>
              <a:t> = "";</a:t>
            </a:r>
          </a:p>
          <a:p>
            <a:r>
              <a:rPr lang="pl-PL" dirty="0"/>
              <a:t>$</a:t>
            </a:r>
            <a:r>
              <a:rPr lang="pl-PL" dirty="0" err="1"/>
              <a:t>dbname</a:t>
            </a:r>
            <a:r>
              <a:rPr lang="pl-PL" dirty="0"/>
              <a:t> = "samochody";</a:t>
            </a:r>
          </a:p>
          <a:p>
            <a:endParaRPr lang="pl-PL" dirty="0"/>
          </a:p>
          <a:p>
            <a:r>
              <a:rPr lang="pl-PL" dirty="0"/>
              <a:t>$</a:t>
            </a:r>
            <a:r>
              <a:rPr lang="pl-PL" dirty="0" err="1"/>
              <a:t>conn</a:t>
            </a:r>
            <a:r>
              <a:rPr lang="pl-PL" dirty="0"/>
              <a:t> = </a:t>
            </a:r>
            <a:r>
              <a:rPr lang="pl-PL" dirty="0" err="1"/>
              <a:t>mysqli_connect</a:t>
            </a:r>
            <a:r>
              <a:rPr lang="pl-PL" dirty="0"/>
              <a:t>($</a:t>
            </a:r>
            <a:r>
              <a:rPr lang="pl-PL" dirty="0" err="1"/>
              <a:t>servername</a:t>
            </a:r>
            <a:r>
              <a:rPr lang="pl-PL" dirty="0"/>
              <a:t>, $</a:t>
            </a:r>
            <a:r>
              <a:rPr lang="pl-PL" dirty="0" err="1"/>
              <a:t>username</a:t>
            </a:r>
            <a:r>
              <a:rPr lang="pl-PL" dirty="0"/>
              <a:t>, $</a:t>
            </a:r>
            <a:r>
              <a:rPr lang="pl-PL" dirty="0" err="1"/>
              <a:t>password</a:t>
            </a:r>
            <a:r>
              <a:rPr lang="pl-PL" dirty="0"/>
              <a:t>, $</a:t>
            </a:r>
            <a:r>
              <a:rPr lang="pl-PL" dirty="0" err="1"/>
              <a:t>dbname</a:t>
            </a:r>
            <a:r>
              <a:rPr lang="pl-PL" dirty="0"/>
              <a:t>);</a:t>
            </a:r>
          </a:p>
          <a:p>
            <a:r>
              <a:rPr lang="pl-PL" dirty="0" err="1"/>
              <a:t>if</a:t>
            </a:r>
            <a:r>
              <a:rPr lang="pl-PL" dirty="0"/>
              <a:t> (!$</a:t>
            </a:r>
            <a:r>
              <a:rPr lang="pl-PL" dirty="0" err="1"/>
              <a:t>conn</a:t>
            </a:r>
            <a:r>
              <a:rPr lang="pl-PL" dirty="0"/>
              <a:t>) {</a:t>
            </a:r>
          </a:p>
          <a:p>
            <a:r>
              <a:rPr lang="pl-PL" dirty="0"/>
              <a:t>    </a:t>
            </a:r>
            <a:r>
              <a:rPr lang="pl-PL" dirty="0" err="1"/>
              <a:t>die</a:t>
            </a:r>
            <a:r>
              <a:rPr lang="pl-PL" dirty="0"/>
              <a:t>("Connection </a:t>
            </a:r>
            <a:r>
              <a:rPr lang="pl-PL" dirty="0" err="1"/>
              <a:t>failed</a:t>
            </a:r>
            <a:r>
              <a:rPr lang="pl-PL" dirty="0"/>
              <a:t>: " . </a:t>
            </a:r>
            <a:r>
              <a:rPr lang="pl-PL" dirty="0" err="1"/>
              <a:t>mysqli_connect_error</a:t>
            </a:r>
            <a:r>
              <a:rPr lang="pl-PL" dirty="0"/>
              <a:t>());</a:t>
            </a:r>
          </a:p>
          <a:p>
            <a:r>
              <a:rPr lang="pl-PL" dirty="0"/>
              <a:t>}</a:t>
            </a:r>
          </a:p>
          <a:p>
            <a:r>
              <a:rPr lang="pl-PL" dirty="0"/>
              <a:t>$</a:t>
            </a:r>
            <a:r>
              <a:rPr lang="pl-PL" dirty="0" err="1"/>
              <a:t>sql</a:t>
            </a:r>
            <a:r>
              <a:rPr lang="pl-PL" dirty="0"/>
              <a:t> = "INSERT INTO </a:t>
            </a:r>
            <a:r>
              <a:rPr lang="pl-PL" dirty="0" err="1"/>
              <a:t>cars</a:t>
            </a:r>
            <a:r>
              <a:rPr lang="pl-PL" dirty="0"/>
              <a:t> (marka, model, uwagi)</a:t>
            </a:r>
          </a:p>
          <a:p>
            <a:r>
              <a:rPr lang="pl-PL" dirty="0"/>
              <a:t>VALUES ('Dacia', '</a:t>
            </a:r>
            <a:r>
              <a:rPr lang="pl-PL" dirty="0" err="1"/>
              <a:t>Duster</a:t>
            </a:r>
            <a:r>
              <a:rPr lang="pl-PL" dirty="0"/>
              <a:t>', 'Kierownica')";</a:t>
            </a:r>
          </a:p>
          <a:p>
            <a:endParaRPr lang="pl-PL" dirty="0"/>
          </a:p>
          <a:p>
            <a:r>
              <a:rPr lang="pl-PL" dirty="0" err="1"/>
              <a:t>if</a:t>
            </a:r>
            <a:r>
              <a:rPr lang="pl-PL" dirty="0"/>
              <a:t> (</a:t>
            </a:r>
            <a:r>
              <a:rPr lang="pl-PL" dirty="0" err="1"/>
              <a:t>mysqli_query</a:t>
            </a:r>
            <a:r>
              <a:rPr lang="pl-PL" dirty="0"/>
              <a:t>($</a:t>
            </a:r>
            <a:r>
              <a:rPr lang="pl-PL" dirty="0" err="1"/>
              <a:t>conn</a:t>
            </a:r>
            <a:r>
              <a:rPr lang="pl-PL" dirty="0"/>
              <a:t>, $</a:t>
            </a:r>
            <a:r>
              <a:rPr lang="pl-PL" dirty="0" err="1"/>
              <a:t>sql</a:t>
            </a:r>
            <a:r>
              <a:rPr lang="pl-PL" dirty="0"/>
              <a:t>)) {</a:t>
            </a:r>
          </a:p>
          <a:p>
            <a:r>
              <a:rPr lang="pl-PL" dirty="0"/>
              <a:t>    echo "New </a:t>
            </a:r>
            <a:r>
              <a:rPr lang="pl-PL" dirty="0" err="1"/>
              <a:t>record</a:t>
            </a:r>
            <a:r>
              <a:rPr lang="pl-PL" dirty="0"/>
              <a:t> </a:t>
            </a:r>
            <a:r>
              <a:rPr lang="pl-PL" dirty="0" err="1"/>
              <a:t>created</a:t>
            </a:r>
            <a:r>
              <a:rPr lang="pl-PL" dirty="0"/>
              <a:t> </a:t>
            </a:r>
            <a:r>
              <a:rPr lang="pl-PL" dirty="0" err="1"/>
              <a:t>successfully</a:t>
            </a:r>
            <a:r>
              <a:rPr lang="pl-PL" dirty="0"/>
              <a:t>";</a:t>
            </a:r>
          </a:p>
          <a:p>
            <a:r>
              <a:rPr lang="pl-PL" dirty="0"/>
              <a:t>} </a:t>
            </a:r>
            <a:r>
              <a:rPr lang="pl-PL" dirty="0" err="1"/>
              <a:t>else</a:t>
            </a:r>
            <a:r>
              <a:rPr lang="pl-PL" dirty="0"/>
              <a:t> {</a:t>
            </a:r>
          </a:p>
          <a:p>
            <a:r>
              <a:rPr lang="pl-PL" dirty="0"/>
              <a:t>    echo "Error: " . $</a:t>
            </a:r>
            <a:r>
              <a:rPr lang="pl-PL" dirty="0" err="1"/>
              <a:t>sql</a:t>
            </a:r>
            <a:r>
              <a:rPr lang="pl-PL" dirty="0"/>
              <a:t> . "&lt;</a:t>
            </a:r>
            <a:r>
              <a:rPr lang="pl-PL" dirty="0" err="1"/>
              <a:t>br</a:t>
            </a:r>
            <a:r>
              <a:rPr lang="pl-PL" dirty="0"/>
              <a:t>&gt;" . </a:t>
            </a:r>
            <a:r>
              <a:rPr lang="pl-PL" dirty="0" err="1"/>
              <a:t>mysqli_error</a:t>
            </a:r>
            <a:r>
              <a:rPr lang="pl-PL" dirty="0"/>
              <a:t>($</a:t>
            </a:r>
            <a:r>
              <a:rPr lang="pl-PL" dirty="0" err="1"/>
              <a:t>conn</a:t>
            </a:r>
            <a:r>
              <a:rPr lang="pl-PL" dirty="0"/>
              <a:t>);</a:t>
            </a:r>
          </a:p>
          <a:p>
            <a:r>
              <a:rPr lang="pl-PL" dirty="0"/>
              <a:t>}</a:t>
            </a:r>
          </a:p>
          <a:p>
            <a:r>
              <a:rPr lang="pl-PL" dirty="0" err="1"/>
              <a:t>mysqli_close</a:t>
            </a:r>
            <a:r>
              <a:rPr lang="pl-PL" dirty="0"/>
              <a:t>($</a:t>
            </a:r>
            <a:r>
              <a:rPr lang="pl-PL" dirty="0" err="1"/>
              <a:t>conn</a:t>
            </a:r>
            <a:r>
              <a:rPr lang="pl-PL" dirty="0"/>
              <a:t>);</a:t>
            </a:r>
          </a:p>
          <a:p>
            <a:r>
              <a:rPr lang="pl-PL" dirty="0"/>
              <a:t>?&gt; 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743576" y="671513"/>
            <a:ext cx="5374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>
                <a:solidFill>
                  <a:srgbClr val="FF0000"/>
                </a:solidFill>
              </a:rPr>
              <a:t>Wstawianie danych bez formularza</a:t>
            </a:r>
          </a:p>
        </p:txBody>
      </p:sp>
    </p:spTree>
    <p:extLst>
      <p:ext uri="{BB962C8B-B14F-4D97-AF65-F5344CB8AC3E}">
        <p14:creationId xmlns:p14="http://schemas.microsoft.com/office/powerpoint/2010/main" val="3582800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101111-E6E3-4744-94E0-084444181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Wyświetlenie danych z bazy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0F0B78-CDAA-4DB8-A2EF-AC2381751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42946"/>
          </a:xfrm>
        </p:spPr>
        <p:txBody>
          <a:bodyPr/>
          <a:lstStyle/>
          <a:p>
            <a:r>
              <a:rPr lang="pl-PL" dirty="0"/>
              <a:t>Używamy tabeli </a:t>
            </a:r>
            <a:r>
              <a:rPr lang="pl-PL" dirty="0" err="1"/>
              <a:t>zawody_wędkarskie</a:t>
            </a:r>
            <a:r>
              <a:rPr lang="pl-PL" dirty="0"/>
              <a:t>;</a:t>
            </a:r>
          </a:p>
          <a:p>
            <a:r>
              <a:rPr lang="pl-PL" dirty="0"/>
              <a:t>Wyświetlamy: imię i nazwisko sędziego, datę zawodów, oraz ID łowiska;</a:t>
            </a:r>
          </a:p>
          <a:p>
            <a:endParaRPr lang="pl-PL" dirty="0"/>
          </a:p>
          <a:p>
            <a:r>
              <a:rPr lang="pl-PL" dirty="0"/>
              <a:t>Musimy zatem wyświetlić dane następujących pól bazy.</a:t>
            </a:r>
          </a:p>
          <a:p>
            <a:pPr marL="0" indent="0">
              <a:buNone/>
            </a:pPr>
            <a:r>
              <a:rPr lang="pl-PL" dirty="0" err="1"/>
              <a:t>sedzia</a:t>
            </a:r>
            <a:r>
              <a:rPr lang="pl-PL" dirty="0"/>
              <a:t>, </a:t>
            </a:r>
            <a:r>
              <a:rPr lang="pl-PL" dirty="0" err="1"/>
              <a:t>data_zawodow</a:t>
            </a:r>
            <a:r>
              <a:rPr lang="pl-PL" dirty="0"/>
              <a:t>, </a:t>
            </a:r>
            <a:r>
              <a:rPr lang="pl-PL" dirty="0" err="1"/>
              <a:t>Lowisko_id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8960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6B924C26-68B8-4E27-9FD9-949AA7FC7123}"/>
              </a:ext>
            </a:extLst>
          </p:cNvPr>
          <p:cNvSpPr/>
          <p:nvPr/>
        </p:nvSpPr>
        <p:spPr>
          <a:xfrm>
            <a:off x="239486" y="122321"/>
            <a:ext cx="115098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/>
          </a:p>
          <a:p>
            <a:r>
              <a:rPr lang="pl-PL" dirty="0"/>
              <a:t> </a:t>
            </a:r>
            <a:r>
              <a:rPr lang="pl-PL" sz="2000" b="1" dirty="0">
                <a:solidFill>
                  <a:srgbClr val="FF0000"/>
                </a:solidFill>
              </a:rPr>
              <a:t>$</a:t>
            </a:r>
            <a:r>
              <a:rPr lang="pl-PL" sz="2000" b="1" dirty="0" err="1">
                <a:solidFill>
                  <a:srgbClr val="FF0000"/>
                </a:solidFill>
              </a:rPr>
              <a:t>db</a:t>
            </a:r>
            <a:r>
              <a:rPr lang="pl-PL" sz="2000" b="1" dirty="0">
                <a:solidFill>
                  <a:srgbClr val="FF0000"/>
                </a:solidFill>
              </a:rPr>
              <a:t> </a:t>
            </a:r>
            <a:r>
              <a:rPr lang="pl-PL" sz="2000" dirty="0"/>
              <a:t>= </a:t>
            </a:r>
            <a:r>
              <a:rPr lang="pl-PL" sz="2000" dirty="0" err="1"/>
              <a:t>new</a:t>
            </a:r>
            <a:r>
              <a:rPr lang="pl-PL" sz="2000" dirty="0"/>
              <a:t> </a:t>
            </a:r>
            <a:r>
              <a:rPr lang="pl-PL" sz="2000" dirty="0" err="1"/>
              <a:t>mysqli</a:t>
            </a:r>
            <a:r>
              <a:rPr lang="pl-PL" sz="2000" dirty="0"/>
              <a:t>('</a:t>
            </a:r>
            <a:r>
              <a:rPr lang="pl-PL" sz="2000" dirty="0" err="1"/>
              <a:t>localhost</a:t>
            </a:r>
            <a:r>
              <a:rPr lang="pl-PL" sz="2000" dirty="0"/>
              <a:t>', '</a:t>
            </a:r>
            <a:r>
              <a:rPr lang="pl-PL" sz="2000" dirty="0" err="1"/>
              <a:t>root</a:t>
            </a:r>
            <a:r>
              <a:rPr lang="pl-PL" sz="2000" dirty="0"/>
              <a:t>', '', '</a:t>
            </a:r>
            <a:r>
              <a:rPr lang="pl-PL" sz="2000" dirty="0" err="1"/>
              <a:t>wedkarstwo</a:t>
            </a:r>
            <a:r>
              <a:rPr lang="pl-PL" sz="2000" dirty="0"/>
              <a:t>');</a:t>
            </a:r>
          </a:p>
          <a:p>
            <a:r>
              <a:rPr lang="pl-PL" sz="2000" dirty="0"/>
              <a:t> $</a:t>
            </a:r>
            <a:r>
              <a:rPr lang="pl-PL" sz="2000" dirty="0" err="1"/>
              <a:t>sql</a:t>
            </a:r>
            <a:r>
              <a:rPr lang="pl-PL" sz="2000" dirty="0"/>
              <a:t> = "INSERT INTO `</a:t>
            </a:r>
            <a:r>
              <a:rPr lang="pl-PL" sz="2000" dirty="0" err="1"/>
              <a:t>zawody_wedkarskie</a:t>
            </a:r>
            <a:r>
              <a:rPr lang="pl-PL" sz="2000" dirty="0"/>
              <a:t>` (`id`, `</a:t>
            </a:r>
            <a:r>
              <a:rPr lang="pl-PL" sz="2000" dirty="0" err="1"/>
              <a:t>Karty_wedkarskie_id</a:t>
            </a:r>
            <a:r>
              <a:rPr lang="pl-PL" sz="2000" dirty="0"/>
              <a:t>`, `</a:t>
            </a:r>
            <a:r>
              <a:rPr lang="pl-PL" sz="2000" dirty="0" err="1"/>
              <a:t>Lowisko_id</a:t>
            </a:r>
            <a:r>
              <a:rPr lang="pl-PL" sz="2000" dirty="0"/>
              <a:t>`, `</a:t>
            </a:r>
            <a:r>
              <a:rPr lang="pl-PL" sz="2000" dirty="0" err="1"/>
              <a:t>data_zawodow</a:t>
            </a:r>
            <a:r>
              <a:rPr lang="pl-PL" sz="2000" dirty="0"/>
              <a:t>`, `</a:t>
            </a:r>
            <a:r>
              <a:rPr lang="pl-PL" sz="2000" dirty="0" err="1"/>
              <a:t>sedzia</a:t>
            </a:r>
            <a:r>
              <a:rPr lang="pl-PL" sz="2000" dirty="0"/>
              <a:t>`) VALUES (NULL, '2', '$</a:t>
            </a:r>
            <a:r>
              <a:rPr lang="pl-PL" sz="2000" dirty="0" err="1"/>
              <a:t>lowisko</a:t>
            </a:r>
            <a:r>
              <a:rPr lang="pl-PL" sz="2000" dirty="0"/>
              <a:t>', '$data', '$</a:t>
            </a:r>
            <a:r>
              <a:rPr lang="pl-PL" sz="2000" dirty="0" err="1"/>
              <a:t>sedzia</a:t>
            </a:r>
            <a:r>
              <a:rPr lang="pl-PL" sz="2000" dirty="0"/>
              <a:t>')";</a:t>
            </a:r>
          </a:p>
          <a:p>
            <a:endParaRPr lang="pl-PL" sz="2000" dirty="0"/>
          </a:p>
          <a:p>
            <a:r>
              <a:rPr lang="pl-PL" sz="2000" dirty="0"/>
              <a:t>echo "Rekord dodano";</a:t>
            </a:r>
          </a:p>
          <a:p>
            <a:endParaRPr lang="pl-PL" sz="2000" dirty="0"/>
          </a:p>
          <a:p>
            <a:r>
              <a:rPr lang="pl-PL" sz="2000" b="1" dirty="0">
                <a:solidFill>
                  <a:srgbClr val="002060"/>
                </a:solidFill>
              </a:rPr>
              <a:t>$query1</a:t>
            </a:r>
            <a:r>
              <a:rPr lang="pl-PL" sz="2000" dirty="0"/>
              <a:t>="SELECT </a:t>
            </a:r>
            <a:r>
              <a:rPr lang="pl-PL" sz="2000" dirty="0" err="1"/>
              <a:t>sedzia</a:t>
            </a:r>
            <a:r>
              <a:rPr lang="pl-PL" sz="2000" dirty="0"/>
              <a:t>, </a:t>
            </a:r>
            <a:r>
              <a:rPr lang="pl-PL" sz="2000" dirty="0" err="1"/>
              <a:t>data_zawodow</a:t>
            </a:r>
            <a:r>
              <a:rPr lang="pl-PL" sz="2000" dirty="0"/>
              <a:t>, </a:t>
            </a:r>
            <a:r>
              <a:rPr lang="pl-PL" sz="2000" dirty="0" err="1"/>
              <a:t>Lowisko_id</a:t>
            </a:r>
            <a:r>
              <a:rPr lang="pl-PL" sz="2000" dirty="0"/>
              <a:t> FROM </a:t>
            </a:r>
            <a:r>
              <a:rPr lang="pl-PL" sz="2000" dirty="0" err="1"/>
              <a:t>zawody_wedkarskie</a:t>
            </a:r>
            <a:r>
              <a:rPr lang="pl-PL" sz="2000" dirty="0"/>
              <a:t>";</a:t>
            </a:r>
          </a:p>
          <a:p>
            <a:r>
              <a:rPr lang="pl-PL" sz="2000" b="1" dirty="0">
                <a:solidFill>
                  <a:schemeClr val="accent6">
                    <a:lumMod val="50000"/>
                  </a:schemeClr>
                </a:solidFill>
              </a:rPr>
              <a:t>$</a:t>
            </a:r>
            <a:r>
              <a:rPr lang="pl-PL" sz="2000" b="1" dirty="0" err="1">
                <a:solidFill>
                  <a:schemeClr val="accent6">
                    <a:lumMod val="50000"/>
                  </a:schemeClr>
                </a:solidFill>
              </a:rPr>
              <a:t>result</a:t>
            </a:r>
            <a:r>
              <a:rPr lang="pl-PL" sz="2000" dirty="0"/>
              <a:t>=</a:t>
            </a:r>
            <a:r>
              <a:rPr lang="pl-PL" sz="2000" dirty="0" err="1"/>
              <a:t>mysqli_query</a:t>
            </a:r>
            <a:r>
              <a:rPr lang="pl-PL" sz="2000" dirty="0"/>
              <a:t>(</a:t>
            </a:r>
            <a:r>
              <a:rPr lang="pl-PL" sz="2000" b="1" dirty="0">
                <a:solidFill>
                  <a:srgbClr val="FF0000"/>
                </a:solidFill>
              </a:rPr>
              <a:t>$</a:t>
            </a:r>
            <a:r>
              <a:rPr lang="pl-PL" sz="2000" b="1" dirty="0" err="1">
                <a:solidFill>
                  <a:srgbClr val="FF0000"/>
                </a:solidFill>
              </a:rPr>
              <a:t>db</a:t>
            </a:r>
            <a:r>
              <a:rPr lang="pl-PL" sz="2000" dirty="0"/>
              <a:t>, </a:t>
            </a:r>
            <a:r>
              <a:rPr lang="pl-PL" sz="2000" b="1" dirty="0">
                <a:solidFill>
                  <a:srgbClr val="002060"/>
                </a:solidFill>
              </a:rPr>
              <a:t>$query1</a:t>
            </a:r>
            <a:r>
              <a:rPr lang="pl-PL" sz="2000" dirty="0"/>
              <a:t>)</a:t>
            </a:r>
          </a:p>
          <a:p>
            <a:r>
              <a:rPr lang="pl-PL" sz="2000" dirty="0" err="1"/>
              <a:t>or</a:t>
            </a:r>
            <a:r>
              <a:rPr lang="pl-PL" sz="2000" dirty="0"/>
              <a:t> </a:t>
            </a:r>
            <a:r>
              <a:rPr lang="pl-PL" sz="2000" dirty="0" err="1"/>
              <a:t>die</a:t>
            </a:r>
            <a:r>
              <a:rPr lang="pl-PL" sz="2000" dirty="0"/>
              <a:t>('Błędne zapytanie');</a:t>
            </a:r>
          </a:p>
          <a:p>
            <a:r>
              <a:rPr lang="pl-PL" sz="2000" dirty="0" err="1"/>
              <a:t>while</a:t>
            </a:r>
            <a:r>
              <a:rPr lang="pl-PL" sz="2000" dirty="0"/>
              <a:t>($</a:t>
            </a:r>
            <a:r>
              <a:rPr lang="pl-PL" sz="2000" dirty="0" err="1"/>
              <a:t>row</a:t>
            </a:r>
            <a:r>
              <a:rPr lang="pl-PL" sz="2000" dirty="0"/>
              <a:t> = </a:t>
            </a:r>
            <a:r>
              <a:rPr lang="pl-PL" sz="2000" dirty="0" err="1"/>
              <a:t>mysqli_fetch_array</a:t>
            </a:r>
            <a:r>
              <a:rPr lang="pl-PL" sz="2000" dirty="0"/>
              <a:t>(</a:t>
            </a:r>
            <a:r>
              <a:rPr lang="pl-PL" sz="2000" b="1" dirty="0">
                <a:solidFill>
                  <a:schemeClr val="accent6">
                    <a:lumMod val="50000"/>
                  </a:schemeClr>
                </a:solidFill>
              </a:rPr>
              <a:t>$</a:t>
            </a:r>
            <a:r>
              <a:rPr lang="pl-PL" sz="2000" b="1" dirty="0" err="1">
                <a:solidFill>
                  <a:schemeClr val="accent6">
                    <a:lumMod val="50000"/>
                  </a:schemeClr>
                </a:solidFill>
              </a:rPr>
              <a:t>result</a:t>
            </a:r>
            <a:r>
              <a:rPr lang="pl-PL" sz="2000" dirty="0"/>
              <a:t>))</a:t>
            </a:r>
          </a:p>
          <a:p>
            <a:r>
              <a:rPr lang="pl-PL" sz="2000" dirty="0"/>
              <a:t>{</a:t>
            </a:r>
          </a:p>
          <a:p>
            <a:r>
              <a:rPr lang="pl-PL" sz="2000" dirty="0"/>
              <a:t>echo $</a:t>
            </a:r>
            <a:r>
              <a:rPr lang="pl-PL" sz="2000" dirty="0" err="1"/>
              <a:t>row</a:t>
            </a:r>
            <a:r>
              <a:rPr lang="pl-PL" sz="2000" dirty="0"/>
              <a:t>['</a:t>
            </a:r>
            <a:r>
              <a:rPr lang="pl-PL" sz="2000" dirty="0" err="1"/>
              <a:t>sedzia</a:t>
            </a:r>
            <a:r>
              <a:rPr lang="pl-PL" sz="2000" dirty="0"/>
              <a:t>']." ".$</a:t>
            </a:r>
            <a:r>
              <a:rPr lang="pl-PL" sz="2000" dirty="0" err="1"/>
              <a:t>row</a:t>
            </a:r>
            <a:r>
              <a:rPr lang="pl-PL" sz="2000" dirty="0"/>
              <a:t>['</a:t>
            </a:r>
            <a:r>
              <a:rPr lang="pl-PL" sz="2000" dirty="0" err="1"/>
              <a:t>data_zawodow</a:t>
            </a:r>
            <a:r>
              <a:rPr lang="pl-PL" sz="2000" dirty="0"/>
              <a:t>']." ".$</a:t>
            </a:r>
            <a:r>
              <a:rPr lang="pl-PL" sz="2000" dirty="0" err="1"/>
              <a:t>row</a:t>
            </a:r>
            <a:r>
              <a:rPr lang="pl-PL" sz="2000" dirty="0"/>
              <a:t>['</a:t>
            </a:r>
            <a:r>
              <a:rPr lang="pl-PL" sz="2000" dirty="0" err="1"/>
              <a:t>Lowisko_id</a:t>
            </a:r>
            <a:r>
              <a:rPr lang="pl-PL" sz="2000" dirty="0"/>
              <a:t>']."&lt;</a:t>
            </a:r>
            <a:r>
              <a:rPr lang="pl-PL" sz="2000" dirty="0" err="1"/>
              <a:t>br</a:t>
            </a:r>
            <a:r>
              <a:rPr lang="pl-PL" sz="2000" dirty="0"/>
              <a:t>&gt;";</a:t>
            </a:r>
          </a:p>
          <a:p>
            <a:r>
              <a:rPr lang="pl-PL" sz="2000" dirty="0"/>
              <a:t>}</a:t>
            </a:r>
          </a:p>
          <a:p>
            <a:endParaRPr lang="pl-PL" sz="2000" dirty="0"/>
          </a:p>
          <a:p>
            <a:r>
              <a:rPr lang="pl-PL" sz="2000" dirty="0"/>
              <a:t>    $</a:t>
            </a:r>
            <a:r>
              <a:rPr lang="pl-PL" sz="2000" dirty="0" err="1"/>
              <a:t>db</a:t>
            </a:r>
            <a:r>
              <a:rPr lang="pl-PL" sz="2000" dirty="0"/>
              <a:t>-&gt;</a:t>
            </a:r>
            <a:r>
              <a:rPr lang="pl-PL" sz="2000" dirty="0" err="1"/>
              <a:t>query</a:t>
            </a:r>
            <a:r>
              <a:rPr lang="pl-PL" sz="2000" dirty="0"/>
              <a:t>($</a:t>
            </a:r>
            <a:r>
              <a:rPr lang="pl-PL" sz="2000" dirty="0" err="1"/>
              <a:t>sql</a:t>
            </a:r>
            <a:r>
              <a:rPr lang="pl-PL" sz="2000" dirty="0"/>
              <a:t>);</a:t>
            </a:r>
          </a:p>
          <a:p>
            <a:endParaRPr lang="pl-PL" sz="2000" dirty="0"/>
          </a:p>
          <a:p>
            <a:r>
              <a:rPr lang="pl-PL" sz="2000" dirty="0"/>
              <a:t>    $</a:t>
            </a:r>
            <a:r>
              <a:rPr lang="pl-PL" sz="2000" dirty="0" err="1"/>
              <a:t>db</a:t>
            </a:r>
            <a:r>
              <a:rPr lang="pl-PL" sz="2000" dirty="0"/>
              <a:t>-&gt;</a:t>
            </a:r>
            <a:r>
              <a:rPr lang="pl-PL" sz="2000" dirty="0" err="1"/>
              <a:t>close</a:t>
            </a:r>
            <a:r>
              <a:rPr lang="pl-PL" sz="2000" dirty="0"/>
              <a:t>();</a:t>
            </a:r>
          </a:p>
          <a:p>
            <a:r>
              <a:rPr lang="pl-PL" sz="20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209425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B6FE84-82CE-4778-8D7F-783E08548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mysql_fetch_array</a:t>
            </a:r>
            <a:r>
              <a:rPr lang="pl-P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()</a:t>
            </a:r>
            <a:endParaRPr lang="pl-PL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3A75C5-F021-4757-B8E3-80D88CD3B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err="1">
                <a:solidFill>
                  <a:srgbClr val="FF0000"/>
                </a:solidFill>
              </a:rPr>
              <a:t>mysql_fetch_array</a:t>
            </a:r>
            <a:r>
              <a:rPr lang="pl-PL" b="1" dirty="0">
                <a:solidFill>
                  <a:srgbClr val="FF0000"/>
                </a:solidFill>
              </a:rPr>
              <a:t>()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jest rozszerzoną wersją </a:t>
            </a:r>
            <a:r>
              <a:rPr lang="pl-PL" b="1" dirty="0" err="1">
                <a:solidFill>
                  <a:srgbClr val="FF0000"/>
                </a:solidFill>
              </a:rPr>
              <a:t>mysql_fetch_row</a:t>
            </a:r>
            <a:r>
              <a:rPr lang="pl-PL" b="1" dirty="0">
                <a:solidFill>
                  <a:srgbClr val="FF0000"/>
                </a:solidFill>
              </a:rPr>
              <a:t>()</a:t>
            </a:r>
            <a:r>
              <a:rPr lang="pl-PL" dirty="0">
                <a:solidFill>
                  <a:srgbClr val="FF0000"/>
                </a:solidFill>
              </a:rPr>
              <a:t>. </a:t>
            </a:r>
            <a:r>
              <a:rPr lang="pl-PL" dirty="0"/>
              <a:t>Oprócz zapisywania danych w indeksach numerycznych, zapisuje je też w indeksach przyporządkowujących (asocjacyjnych), używając nazw pól jako kluczy. </a:t>
            </a:r>
          </a:p>
          <a:p>
            <a:endParaRPr lang="pl-PL" dirty="0"/>
          </a:p>
          <a:p>
            <a:r>
              <a:rPr lang="pl-PL" dirty="0"/>
              <a:t>Zwraca tablicę zawierającą pobrany wiersz, lub FALSE jeżeli nie ma więcej wierszy w wynik. </a:t>
            </a:r>
          </a:p>
        </p:txBody>
      </p:sp>
    </p:spTree>
    <p:extLst>
      <p:ext uri="{BB962C8B-B14F-4D97-AF65-F5344CB8AC3E}">
        <p14:creationId xmlns:p14="http://schemas.microsoft.com/office/powerpoint/2010/main" val="14001594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E5A79B59-5D20-48DC-86F1-F2558AB95E9D}"/>
              </a:ext>
            </a:extLst>
          </p:cNvPr>
          <p:cNvSpPr/>
          <p:nvPr/>
        </p:nvSpPr>
        <p:spPr>
          <a:xfrm>
            <a:off x="493486" y="166568"/>
            <a:ext cx="1120502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 </a:t>
            </a:r>
            <a:r>
              <a:rPr lang="pl-PL" sz="2000" b="1" dirty="0"/>
              <a:t>&lt;?</a:t>
            </a:r>
            <a:r>
              <a:rPr lang="pl-PL" sz="2000" b="1" dirty="0" err="1"/>
              <a:t>php</a:t>
            </a:r>
            <a:endParaRPr lang="pl-PL" sz="2000" b="1" dirty="0"/>
          </a:p>
          <a:p>
            <a:r>
              <a:rPr lang="pl-PL" sz="2000" b="1" dirty="0"/>
              <a:t>$</a:t>
            </a:r>
            <a:r>
              <a:rPr lang="pl-PL" sz="2000" b="1" dirty="0" err="1"/>
              <a:t>mysqli</a:t>
            </a:r>
            <a:r>
              <a:rPr lang="pl-PL" sz="2000" b="1" dirty="0"/>
              <a:t> = </a:t>
            </a:r>
            <a:r>
              <a:rPr lang="pl-PL" sz="2000" b="1" dirty="0" err="1"/>
              <a:t>new</a:t>
            </a:r>
            <a:r>
              <a:rPr lang="pl-PL" sz="2000" b="1" dirty="0"/>
              <a:t> </a:t>
            </a:r>
            <a:r>
              <a:rPr lang="pl-PL" sz="2000" b="1" dirty="0" err="1"/>
              <a:t>mysqli</a:t>
            </a:r>
            <a:r>
              <a:rPr lang="pl-PL" sz="2000" b="1" dirty="0"/>
              <a:t>("</a:t>
            </a:r>
            <a:r>
              <a:rPr lang="pl-PL" sz="2000" b="1" dirty="0" err="1"/>
              <a:t>localhost</a:t>
            </a:r>
            <a:r>
              <a:rPr lang="pl-PL" sz="2000" b="1" dirty="0"/>
              <a:t>","</a:t>
            </a:r>
            <a:r>
              <a:rPr lang="pl-PL" sz="2000" b="1" dirty="0" err="1"/>
              <a:t>root</a:t>
            </a:r>
            <a:r>
              <a:rPr lang="pl-PL" sz="2000" b="1" dirty="0"/>
              <a:t>","","</a:t>
            </a:r>
            <a:r>
              <a:rPr lang="pl-PL" sz="2000" b="1" dirty="0" err="1"/>
              <a:t>wedkarstwo</a:t>
            </a:r>
            <a:r>
              <a:rPr lang="pl-PL" sz="2000" b="1" dirty="0"/>
              <a:t>");</a:t>
            </a:r>
          </a:p>
          <a:p>
            <a:endParaRPr lang="pl-PL" sz="2000" b="1" dirty="0"/>
          </a:p>
          <a:p>
            <a:r>
              <a:rPr lang="pl-PL" sz="2000" b="1" dirty="0" err="1"/>
              <a:t>if</a:t>
            </a:r>
            <a:r>
              <a:rPr lang="pl-PL" sz="2000" b="1" dirty="0"/>
              <a:t> ($</a:t>
            </a:r>
            <a:r>
              <a:rPr lang="pl-PL" sz="2000" b="1" dirty="0" err="1"/>
              <a:t>mysqli</a:t>
            </a:r>
            <a:r>
              <a:rPr lang="pl-PL" sz="2000" b="1" dirty="0"/>
              <a:t> -&gt; </a:t>
            </a:r>
            <a:r>
              <a:rPr lang="pl-PL" sz="2000" b="1" dirty="0" err="1"/>
              <a:t>connect_errno</a:t>
            </a:r>
            <a:r>
              <a:rPr lang="pl-PL" sz="2000" b="1" dirty="0"/>
              <a:t>) {</a:t>
            </a:r>
          </a:p>
          <a:p>
            <a:r>
              <a:rPr lang="pl-PL" sz="2000" b="1" dirty="0"/>
              <a:t>  echo "</a:t>
            </a:r>
            <a:r>
              <a:rPr lang="pl-PL" sz="2000" b="1" dirty="0" err="1"/>
              <a:t>Blad</a:t>
            </a:r>
            <a:r>
              <a:rPr lang="pl-PL" sz="2000" b="1" dirty="0"/>
              <a:t> polaczenia: " . $</a:t>
            </a:r>
            <a:r>
              <a:rPr lang="pl-PL" sz="2000" b="1" dirty="0" err="1"/>
              <a:t>mysqli</a:t>
            </a:r>
            <a:r>
              <a:rPr lang="pl-PL" sz="2000" b="1" dirty="0"/>
              <a:t> -&gt; </a:t>
            </a:r>
            <a:r>
              <a:rPr lang="pl-PL" sz="2000" b="1" dirty="0" err="1"/>
              <a:t>connect_error</a:t>
            </a:r>
            <a:r>
              <a:rPr lang="pl-PL" sz="2000" b="1" dirty="0"/>
              <a:t>;</a:t>
            </a:r>
          </a:p>
          <a:p>
            <a:r>
              <a:rPr lang="pl-PL" sz="2000" b="1" dirty="0"/>
              <a:t>  </a:t>
            </a:r>
            <a:r>
              <a:rPr lang="pl-PL" sz="2000" b="1" dirty="0" err="1"/>
              <a:t>exit</a:t>
            </a:r>
            <a:r>
              <a:rPr lang="pl-PL" sz="2000" b="1" dirty="0"/>
              <a:t>();</a:t>
            </a:r>
          </a:p>
          <a:p>
            <a:r>
              <a:rPr lang="pl-PL" sz="2000" b="1" dirty="0"/>
              <a:t>}</a:t>
            </a:r>
          </a:p>
          <a:p>
            <a:r>
              <a:rPr lang="pl-PL" sz="2000" b="1" dirty="0"/>
              <a:t>$</a:t>
            </a:r>
            <a:r>
              <a:rPr lang="pl-PL" sz="2000" b="1" dirty="0" err="1"/>
              <a:t>sql</a:t>
            </a:r>
            <a:r>
              <a:rPr lang="pl-PL" sz="2000" b="1" dirty="0"/>
              <a:t> = "SELECT </a:t>
            </a:r>
            <a:r>
              <a:rPr lang="pl-PL" sz="2000" b="1" dirty="0" err="1"/>
              <a:t>sedzia</a:t>
            </a:r>
            <a:r>
              <a:rPr lang="pl-PL" sz="2000" b="1" dirty="0"/>
              <a:t>, </a:t>
            </a:r>
            <a:r>
              <a:rPr lang="pl-PL" sz="2000" b="1" dirty="0" err="1"/>
              <a:t>data_zawodow</a:t>
            </a:r>
            <a:r>
              <a:rPr lang="pl-PL" sz="2000" b="1" dirty="0"/>
              <a:t> FROM </a:t>
            </a:r>
            <a:r>
              <a:rPr lang="pl-PL" sz="2000" b="1" dirty="0" err="1"/>
              <a:t>zawody_wedkarskie</a:t>
            </a:r>
            <a:r>
              <a:rPr lang="pl-PL" sz="2000" b="1" dirty="0"/>
              <a:t>";</a:t>
            </a:r>
          </a:p>
          <a:p>
            <a:r>
              <a:rPr lang="pl-PL" sz="2000" b="1" dirty="0"/>
              <a:t>$</a:t>
            </a:r>
            <a:r>
              <a:rPr lang="pl-PL" sz="2000" b="1" dirty="0" err="1"/>
              <a:t>result</a:t>
            </a:r>
            <a:r>
              <a:rPr lang="pl-PL" sz="2000" b="1" dirty="0"/>
              <a:t> = $</a:t>
            </a:r>
            <a:r>
              <a:rPr lang="pl-PL" sz="2000" b="1" dirty="0" err="1"/>
              <a:t>mysqli</a:t>
            </a:r>
            <a:r>
              <a:rPr lang="pl-PL" sz="2000" b="1" dirty="0"/>
              <a:t> -&gt; </a:t>
            </a:r>
            <a:r>
              <a:rPr lang="pl-PL" sz="2000" b="1" dirty="0" err="1"/>
              <a:t>query</a:t>
            </a:r>
            <a:r>
              <a:rPr lang="pl-PL" sz="2000" b="1" dirty="0"/>
              <a:t>($</a:t>
            </a:r>
            <a:r>
              <a:rPr lang="pl-PL" sz="2000" b="1" dirty="0" err="1"/>
              <a:t>sql</a:t>
            </a:r>
            <a:r>
              <a:rPr lang="pl-PL" sz="2000" b="1" dirty="0"/>
              <a:t>);</a:t>
            </a:r>
          </a:p>
          <a:p>
            <a:endParaRPr lang="pl-PL" sz="2000" b="1" dirty="0"/>
          </a:p>
          <a:p>
            <a:r>
              <a:rPr lang="pl-PL" sz="2000" b="1" dirty="0"/>
              <a:t>$</a:t>
            </a:r>
            <a:r>
              <a:rPr lang="pl-PL" sz="2000" b="1" dirty="0" err="1"/>
              <a:t>row</a:t>
            </a:r>
            <a:r>
              <a:rPr lang="pl-PL" sz="2000" b="1" dirty="0"/>
              <a:t> = $</a:t>
            </a:r>
            <a:r>
              <a:rPr lang="pl-PL" sz="2000" b="1" dirty="0" err="1"/>
              <a:t>result</a:t>
            </a:r>
            <a:r>
              <a:rPr lang="pl-PL" sz="2000" b="1" dirty="0"/>
              <a:t> -&gt; </a:t>
            </a:r>
            <a:r>
              <a:rPr lang="pl-PL" sz="2000" b="1" dirty="0" err="1"/>
              <a:t>fetch_array</a:t>
            </a:r>
            <a:r>
              <a:rPr lang="pl-PL" sz="2000" b="1" dirty="0"/>
              <a:t>(MYSQLI_NUM); // Macierz numeryczna</a:t>
            </a:r>
          </a:p>
          <a:p>
            <a:r>
              <a:rPr lang="pl-PL" sz="2000" b="1" dirty="0" err="1"/>
              <a:t>printf</a:t>
            </a:r>
            <a:r>
              <a:rPr lang="pl-PL" sz="2000" b="1" dirty="0"/>
              <a:t> ("%s (%s)\n", $</a:t>
            </a:r>
            <a:r>
              <a:rPr lang="pl-PL" sz="2000" b="1" dirty="0" err="1"/>
              <a:t>row</a:t>
            </a:r>
            <a:r>
              <a:rPr lang="pl-PL" sz="2000" b="1" dirty="0"/>
              <a:t>[0], $</a:t>
            </a:r>
            <a:r>
              <a:rPr lang="pl-PL" sz="2000" b="1" dirty="0" err="1"/>
              <a:t>row</a:t>
            </a:r>
            <a:r>
              <a:rPr lang="pl-PL" sz="2000" b="1" dirty="0"/>
              <a:t>[1]);</a:t>
            </a:r>
          </a:p>
          <a:p>
            <a:endParaRPr lang="pl-PL" sz="2000" b="1" dirty="0"/>
          </a:p>
          <a:p>
            <a:r>
              <a:rPr lang="pl-PL" sz="2000" b="1" dirty="0"/>
              <a:t>$</a:t>
            </a:r>
            <a:r>
              <a:rPr lang="pl-PL" sz="2000" b="1" dirty="0" err="1"/>
              <a:t>row</a:t>
            </a:r>
            <a:r>
              <a:rPr lang="pl-PL" sz="2000" b="1" dirty="0"/>
              <a:t> = $</a:t>
            </a:r>
            <a:r>
              <a:rPr lang="pl-PL" sz="2000" b="1" dirty="0" err="1"/>
              <a:t>result</a:t>
            </a:r>
            <a:r>
              <a:rPr lang="pl-PL" sz="2000" b="1" dirty="0"/>
              <a:t> -&gt; </a:t>
            </a:r>
            <a:r>
              <a:rPr lang="pl-PL" sz="2000" b="1" dirty="0" err="1"/>
              <a:t>fetch_array</a:t>
            </a:r>
            <a:r>
              <a:rPr lang="pl-PL" sz="2000" b="1" dirty="0"/>
              <a:t>(MYSQLI_ASSOC);      // Struktury asocjacyjne</a:t>
            </a:r>
          </a:p>
          <a:p>
            <a:r>
              <a:rPr lang="pl-PL" sz="2000" b="1" dirty="0" err="1"/>
              <a:t>printf</a:t>
            </a:r>
            <a:r>
              <a:rPr lang="pl-PL" sz="2000" b="1" dirty="0"/>
              <a:t> ("%s (%s)\n", $</a:t>
            </a:r>
            <a:r>
              <a:rPr lang="pl-PL" sz="2000" b="1" dirty="0" err="1"/>
              <a:t>row</a:t>
            </a:r>
            <a:r>
              <a:rPr lang="pl-PL" sz="2000" b="1" dirty="0"/>
              <a:t>["</a:t>
            </a:r>
            <a:r>
              <a:rPr lang="pl-PL" sz="2000" b="1" dirty="0" err="1"/>
              <a:t>sedzia</a:t>
            </a:r>
            <a:r>
              <a:rPr lang="pl-PL" sz="2000" b="1" dirty="0"/>
              <a:t>"], $</a:t>
            </a:r>
            <a:r>
              <a:rPr lang="pl-PL" sz="2000" b="1" dirty="0" err="1"/>
              <a:t>row</a:t>
            </a:r>
            <a:r>
              <a:rPr lang="pl-PL" sz="2000" b="1" dirty="0"/>
              <a:t>["</a:t>
            </a:r>
            <a:r>
              <a:rPr lang="pl-PL" sz="2000" b="1" dirty="0" err="1"/>
              <a:t>data_zawodow</a:t>
            </a:r>
            <a:r>
              <a:rPr lang="pl-PL" sz="2000" b="1" dirty="0"/>
              <a:t>"]);</a:t>
            </a:r>
          </a:p>
          <a:p>
            <a:endParaRPr lang="pl-PL" sz="2000" b="1" dirty="0"/>
          </a:p>
          <a:p>
            <a:r>
              <a:rPr lang="pl-PL" sz="2000" b="1" dirty="0"/>
              <a:t>// Zwolnienie procedury </a:t>
            </a:r>
          </a:p>
          <a:p>
            <a:r>
              <a:rPr lang="pl-PL" sz="2000" b="1" dirty="0"/>
              <a:t>$</a:t>
            </a:r>
            <a:r>
              <a:rPr lang="pl-PL" sz="2000" b="1" dirty="0" err="1"/>
              <a:t>result</a:t>
            </a:r>
            <a:r>
              <a:rPr lang="pl-PL" sz="2000" b="1" dirty="0"/>
              <a:t> -&gt; </a:t>
            </a:r>
            <a:r>
              <a:rPr lang="pl-PL" sz="2000" b="1" dirty="0" err="1"/>
              <a:t>free_result</a:t>
            </a:r>
            <a:r>
              <a:rPr lang="pl-PL" sz="2000" b="1" dirty="0"/>
              <a:t>();</a:t>
            </a:r>
          </a:p>
          <a:p>
            <a:endParaRPr lang="pl-PL" sz="2000" b="1" dirty="0"/>
          </a:p>
          <a:p>
            <a:r>
              <a:rPr lang="pl-PL" sz="2000" b="1" dirty="0"/>
              <a:t>$</a:t>
            </a:r>
            <a:r>
              <a:rPr lang="pl-PL" sz="2000" b="1" dirty="0" err="1"/>
              <a:t>mysqli</a:t>
            </a:r>
            <a:r>
              <a:rPr lang="pl-PL" sz="2000" b="1" dirty="0"/>
              <a:t> -&gt; </a:t>
            </a:r>
            <a:r>
              <a:rPr lang="pl-PL" sz="2000" b="1" dirty="0" err="1"/>
              <a:t>close</a:t>
            </a:r>
            <a:r>
              <a:rPr lang="pl-PL" sz="2000" b="1" dirty="0"/>
              <a:t>();</a:t>
            </a:r>
          </a:p>
          <a:p>
            <a:r>
              <a:rPr lang="pl-PL" sz="2000" b="1" dirty="0"/>
              <a:t>?&gt;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5681366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27457779-8827-4535-A173-5A0D89901933}"/>
              </a:ext>
            </a:extLst>
          </p:cNvPr>
          <p:cNvSpPr/>
          <p:nvPr/>
        </p:nvSpPr>
        <p:spPr>
          <a:xfrm>
            <a:off x="428171" y="335845"/>
            <a:ext cx="1133565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&lt;?</a:t>
            </a:r>
            <a:r>
              <a:rPr lang="pl-PL" dirty="0" err="1"/>
              <a:t>php</a:t>
            </a:r>
            <a:endParaRPr lang="pl-PL" dirty="0"/>
          </a:p>
          <a:p>
            <a:r>
              <a:rPr lang="pl-PL" dirty="0"/>
              <a:t>$</a:t>
            </a:r>
            <a:r>
              <a:rPr lang="pl-PL" dirty="0" err="1"/>
              <a:t>conn</a:t>
            </a:r>
            <a:r>
              <a:rPr lang="pl-PL" dirty="0"/>
              <a:t> =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mysqli</a:t>
            </a:r>
            <a:r>
              <a:rPr lang="pl-PL" dirty="0"/>
              <a:t>("</a:t>
            </a:r>
            <a:r>
              <a:rPr lang="pl-PL" dirty="0" err="1"/>
              <a:t>localhost</a:t>
            </a:r>
            <a:r>
              <a:rPr lang="pl-PL" dirty="0"/>
              <a:t>","</a:t>
            </a:r>
            <a:r>
              <a:rPr lang="pl-PL" dirty="0" err="1"/>
              <a:t>root</a:t>
            </a:r>
            <a:r>
              <a:rPr lang="pl-PL" dirty="0"/>
              <a:t>","","</a:t>
            </a:r>
            <a:r>
              <a:rPr lang="pl-PL" dirty="0" err="1"/>
              <a:t>wedkarstwo</a:t>
            </a:r>
            <a:r>
              <a:rPr lang="pl-PL" dirty="0"/>
              <a:t>");</a:t>
            </a:r>
          </a:p>
          <a:p>
            <a:endParaRPr lang="pl-PL" dirty="0"/>
          </a:p>
          <a:p>
            <a:r>
              <a:rPr lang="pl-PL" dirty="0" err="1"/>
              <a:t>if</a:t>
            </a:r>
            <a:r>
              <a:rPr lang="pl-PL" dirty="0"/>
              <a:t> ($</a:t>
            </a:r>
            <a:r>
              <a:rPr lang="pl-PL" dirty="0" err="1"/>
              <a:t>conn</a:t>
            </a:r>
            <a:r>
              <a:rPr lang="pl-PL" dirty="0"/>
              <a:t> -&gt; </a:t>
            </a:r>
            <a:r>
              <a:rPr lang="pl-PL" dirty="0" err="1"/>
              <a:t>connect_errno</a:t>
            </a:r>
            <a:r>
              <a:rPr lang="pl-PL" dirty="0"/>
              <a:t>) {</a:t>
            </a:r>
          </a:p>
          <a:p>
            <a:r>
              <a:rPr lang="pl-PL" dirty="0"/>
              <a:t>  echo "</a:t>
            </a:r>
            <a:r>
              <a:rPr lang="pl-PL" dirty="0" err="1"/>
              <a:t>Blad</a:t>
            </a:r>
            <a:r>
              <a:rPr lang="pl-PL" dirty="0"/>
              <a:t> polaczenia: " . $</a:t>
            </a:r>
            <a:r>
              <a:rPr lang="pl-PL" dirty="0" err="1"/>
              <a:t>mysqli</a:t>
            </a:r>
            <a:r>
              <a:rPr lang="pl-PL" dirty="0"/>
              <a:t> -&gt; </a:t>
            </a:r>
            <a:r>
              <a:rPr lang="pl-PL" dirty="0" err="1"/>
              <a:t>connect_error</a:t>
            </a:r>
            <a:r>
              <a:rPr lang="pl-PL" dirty="0"/>
              <a:t>;</a:t>
            </a:r>
          </a:p>
          <a:p>
            <a:r>
              <a:rPr lang="pl-PL" dirty="0"/>
              <a:t>  </a:t>
            </a:r>
            <a:r>
              <a:rPr lang="pl-PL" dirty="0" err="1"/>
              <a:t>exit</a:t>
            </a:r>
            <a:r>
              <a:rPr lang="pl-PL" dirty="0"/>
              <a:t>();</a:t>
            </a:r>
          </a:p>
          <a:p>
            <a:r>
              <a:rPr lang="pl-PL" dirty="0"/>
              <a:t>}</a:t>
            </a:r>
          </a:p>
          <a:p>
            <a:endParaRPr lang="pl-PL" dirty="0"/>
          </a:p>
          <a:p>
            <a:r>
              <a:rPr lang="pl-PL" dirty="0"/>
              <a:t>$query1="SELECT </a:t>
            </a:r>
            <a:r>
              <a:rPr lang="pl-PL" dirty="0" err="1"/>
              <a:t>sedzia</a:t>
            </a:r>
            <a:r>
              <a:rPr lang="pl-PL" dirty="0"/>
              <a:t>, </a:t>
            </a:r>
            <a:r>
              <a:rPr lang="pl-PL" dirty="0" err="1"/>
              <a:t>data_zawodow</a:t>
            </a:r>
            <a:r>
              <a:rPr lang="pl-PL" dirty="0"/>
              <a:t>, </a:t>
            </a:r>
            <a:r>
              <a:rPr lang="pl-PL" dirty="0" err="1"/>
              <a:t>Lowisko_id</a:t>
            </a:r>
            <a:r>
              <a:rPr lang="pl-PL" dirty="0"/>
              <a:t> FROM </a:t>
            </a:r>
            <a:r>
              <a:rPr lang="pl-PL" dirty="0" err="1"/>
              <a:t>zawody_wedkarskie</a:t>
            </a:r>
            <a:r>
              <a:rPr lang="pl-PL" dirty="0"/>
              <a:t>";</a:t>
            </a:r>
          </a:p>
          <a:p>
            <a:r>
              <a:rPr lang="pl-PL" dirty="0"/>
              <a:t>$</a:t>
            </a:r>
            <a:r>
              <a:rPr lang="pl-PL" dirty="0" err="1"/>
              <a:t>result</a:t>
            </a:r>
            <a:r>
              <a:rPr lang="pl-PL" dirty="0"/>
              <a:t>=</a:t>
            </a:r>
            <a:r>
              <a:rPr lang="pl-PL" dirty="0" err="1"/>
              <a:t>mysqli_query</a:t>
            </a:r>
            <a:r>
              <a:rPr lang="pl-PL" dirty="0"/>
              <a:t>($conn,$query1)  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die</a:t>
            </a:r>
            <a:r>
              <a:rPr lang="pl-PL" dirty="0"/>
              <a:t>('Błędne zapytanie');</a:t>
            </a:r>
          </a:p>
          <a:p>
            <a:endParaRPr lang="pl-PL" dirty="0"/>
          </a:p>
          <a:p>
            <a:r>
              <a:rPr lang="pl-PL" dirty="0"/>
              <a:t>$</a:t>
            </a:r>
            <a:r>
              <a:rPr lang="pl-PL" dirty="0" err="1"/>
              <a:t>ilosc</a:t>
            </a:r>
            <a:r>
              <a:rPr lang="pl-PL" dirty="0"/>
              <a:t>=</a:t>
            </a:r>
            <a:r>
              <a:rPr lang="pl-PL" dirty="0" err="1"/>
              <a:t>mysqli_num_rows</a:t>
            </a:r>
            <a:r>
              <a:rPr lang="pl-PL" dirty="0"/>
              <a:t>($</a:t>
            </a:r>
            <a:r>
              <a:rPr lang="pl-PL" dirty="0" err="1"/>
              <a:t>result</a:t>
            </a:r>
            <a:r>
              <a:rPr lang="pl-PL" dirty="0"/>
              <a:t>);                   echo '&lt;</a:t>
            </a:r>
            <a:r>
              <a:rPr lang="pl-PL" dirty="0" err="1"/>
              <a:t>table</a:t>
            </a:r>
            <a:r>
              <a:rPr lang="pl-PL" dirty="0"/>
              <a:t> </a:t>
            </a:r>
            <a:r>
              <a:rPr lang="pl-PL" dirty="0" err="1"/>
              <a:t>border</a:t>
            </a:r>
            <a:r>
              <a:rPr lang="pl-PL" dirty="0"/>
              <a:t>="1"&gt;';</a:t>
            </a:r>
          </a:p>
          <a:p>
            <a:r>
              <a:rPr lang="pl-PL" dirty="0"/>
              <a:t>echo '&lt;</a:t>
            </a:r>
            <a:r>
              <a:rPr lang="pl-PL" dirty="0" err="1"/>
              <a:t>tr</a:t>
            </a:r>
            <a:r>
              <a:rPr lang="pl-PL" dirty="0"/>
              <a:t>&gt;&lt;th&gt;</a:t>
            </a:r>
            <a:r>
              <a:rPr lang="pl-PL" dirty="0" err="1"/>
              <a:t>Sedzia</a:t>
            </a:r>
            <a:r>
              <a:rPr lang="pl-PL" dirty="0"/>
              <a:t>&lt;/th&gt;&lt;th&gt;data </a:t>
            </a:r>
            <a:r>
              <a:rPr lang="pl-PL" dirty="0" err="1"/>
              <a:t>zawodow</a:t>
            </a:r>
            <a:r>
              <a:rPr lang="pl-PL" dirty="0"/>
              <a:t>&lt;/th&gt;&lt;th&gt;</a:t>
            </a:r>
            <a:r>
              <a:rPr lang="pl-PL" dirty="0" err="1"/>
              <a:t>Lowisko</a:t>
            </a:r>
            <a:r>
              <a:rPr lang="pl-PL" dirty="0"/>
              <a:t>&lt;/th&gt;&lt;/</a:t>
            </a:r>
            <a:r>
              <a:rPr lang="pl-PL" dirty="0" err="1"/>
              <a:t>tr</a:t>
            </a:r>
            <a:r>
              <a:rPr lang="pl-PL" dirty="0"/>
              <a:t>&gt;';</a:t>
            </a:r>
          </a:p>
          <a:p>
            <a:r>
              <a:rPr lang="pl-PL" dirty="0"/>
              <a:t>for($i=0;$i&lt;$</a:t>
            </a:r>
            <a:r>
              <a:rPr lang="pl-PL" dirty="0" err="1"/>
              <a:t>ilosc</a:t>
            </a:r>
            <a:r>
              <a:rPr lang="pl-PL" dirty="0"/>
              <a:t>;$i++)</a:t>
            </a:r>
          </a:p>
          <a:p>
            <a:r>
              <a:rPr lang="pl-PL" dirty="0"/>
              <a:t>{</a:t>
            </a:r>
          </a:p>
          <a:p>
            <a:r>
              <a:rPr lang="pl-PL" dirty="0"/>
              <a:t>$</a:t>
            </a:r>
            <a:r>
              <a:rPr lang="pl-PL" dirty="0" err="1"/>
              <a:t>row</a:t>
            </a:r>
            <a:r>
              <a:rPr lang="pl-PL" dirty="0"/>
              <a:t> = </a:t>
            </a:r>
            <a:r>
              <a:rPr lang="pl-PL" dirty="0" err="1"/>
              <a:t>mysqli_fetch_array</a:t>
            </a:r>
            <a:r>
              <a:rPr lang="pl-PL" dirty="0"/>
              <a:t>($</a:t>
            </a:r>
            <a:r>
              <a:rPr lang="pl-PL" dirty="0" err="1"/>
              <a:t>result</a:t>
            </a:r>
            <a:r>
              <a:rPr lang="pl-PL" dirty="0"/>
              <a:t>);</a:t>
            </a:r>
          </a:p>
          <a:p>
            <a:r>
              <a:rPr lang="pl-PL" dirty="0"/>
              <a:t>echo</a:t>
            </a:r>
          </a:p>
          <a:p>
            <a:r>
              <a:rPr lang="pl-PL" dirty="0"/>
              <a:t>"&lt;</a:t>
            </a:r>
            <a:r>
              <a:rPr lang="pl-PL" dirty="0" err="1"/>
              <a:t>tr</a:t>
            </a:r>
            <a:r>
              <a:rPr lang="pl-PL" dirty="0"/>
              <a:t>&gt;&lt;</a:t>
            </a:r>
            <a:r>
              <a:rPr lang="pl-PL" dirty="0" err="1"/>
              <a:t>td</a:t>
            </a:r>
            <a:r>
              <a:rPr lang="pl-PL" dirty="0"/>
              <a:t>&gt;".$</a:t>
            </a:r>
            <a:r>
              <a:rPr lang="pl-PL" dirty="0" err="1"/>
              <a:t>row</a:t>
            </a:r>
            <a:r>
              <a:rPr lang="pl-PL" dirty="0"/>
              <a:t>['</a:t>
            </a:r>
            <a:r>
              <a:rPr lang="pl-PL" dirty="0" err="1"/>
              <a:t>sedzia</a:t>
            </a:r>
            <a:r>
              <a:rPr lang="pl-PL" dirty="0"/>
              <a:t>']."&lt;/</a:t>
            </a:r>
            <a:r>
              <a:rPr lang="pl-PL" dirty="0" err="1"/>
              <a:t>td</a:t>
            </a:r>
            <a:r>
              <a:rPr lang="pl-PL" dirty="0"/>
              <a:t>&gt;&lt;</a:t>
            </a:r>
            <a:r>
              <a:rPr lang="pl-PL" dirty="0" err="1"/>
              <a:t>td</a:t>
            </a:r>
            <a:r>
              <a:rPr lang="pl-PL" dirty="0"/>
              <a:t>&gt;".$</a:t>
            </a:r>
            <a:r>
              <a:rPr lang="pl-PL" dirty="0" err="1"/>
              <a:t>row</a:t>
            </a:r>
            <a:r>
              <a:rPr lang="pl-PL" dirty="0"/>
              <a:t>['</a:t>
            </a:r>
            <a:r>
              <a:rPr lang="pl-PL" dirty="0" err="1"/>
              <a:t>data_zawodow</a:t>
            </a:r>
            <a:r>
              <a:rPr lang="pl-PL" dirty="0"/>
              <a:t>']."&lt;/</a:t>
            </a:r>
            <a:r>
              <a:rPr lang="pl-PL" dirty="0" err="1"/>
              <a:t>td</a:t>
            </a:r>
            <a:r>
              <a:rPr lang="pl-PL" dirty="0"/>
              <a:t>&gt;&lt;</a:t>
            </a:r>
            <a:r>
              <a:rPr lang="pl-PL" dirty="0" err="1"/>
              <a:t>td</a:t>
            </a:r>
            <a:r>
              <a:rPr lang="pl-PL" dirty="0"/>
              <a:t>&gt;".$</a:t>
            </a:r>
            <a:r>
              <a:rPr lang="pl-PL" dirty="0" err="1"/>
              <a:t>row</a:t>
            </a:r>
            <a:r>
              <a:rPr lang="pl-PL" dirty="0"/>
              <a:t>['</a:t>
            </a:r>
            <a:r>
              <a:rPr lang="pl-PL" dirty="0" err="1"/>
              <a:t>Lowisko_id</a:t>
            </a:r>
            <a:r>
              <a:rPr lang="pl-PL" dirty="0"/>
              <a:t>'</a:t>
            </a:r>
          </a:p>
          <a:p>
            <a:r>
              <a:rPr lang="pl-PL" dirty="0"/>
              <a:t>]."&lt;/</a:t>
            </a:r>
            <a:r>
              <a:rPr lang="pl-PL" dirty="0" err="1"/>
              <a:t>td</a:t>
            </a:r>
            <a:r>
              <a:rPr lang="pl-PL" dirty="0"/>
              <a:t>&gt;&lt;/</a:t>
            </a:r>
            <a:r>
              <a:rPr lang="pl-PL" dirty="0" err="1"/>
              <a:t>tr</a:t>
            </a:r>
            <a:r>
              <a:rPr lang="pl-PL" dirty="0"/>
              <a:t>&gt;";</a:t>
            </a:r>
          </a:p>
          <a:p>
            <a:r>
              <a:rPr lang="pl-PL" dirty="0"/>
              <a:t>}</a:t>
            </a:r>
          </a:p>
          <a:p>
            <a:r>
              <a:rPr lang="pl-PL" dirty="0"/>
              <a:t>echo '&lt;/ </a:t>
            </a:r>
            <a:r>
              <a:rPr lang="pl-PL" dirty="0" err="1"/>
              <a:t>table</a:t>
            </a:r>
            <a:r>
              <a:rPr lang="pl-PL" dirty="0"/>
              <a:t> &gt;’;   </a:t>
            </a:r>
            <a:r>
              <a:rPr lang="pl-PL" dirty="0" err="1"/>
              <a:t>mysqli_close</a:t>
            </a:r>
            <a:r>
              <a:rPr lang="pl-PL" dirty="0"/>
              <a:t>($</a:t>
            </a:r>
            <a:r>
              <a:rPr lang="pl-PL" dirty="0" err="1"/>
              <a:t>conn</a:t>
            </a:r>
            <a:r>
              <a:rPr lang="pl-PL" dirty="0"/>
              <a:t>);</a:t>
            </a:r>
          </a:p>
          <a:p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75523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Obsługa MySQL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MySQLi</a:t>
            </a:r>
            <a:r>
              <a:rPr lang="en-US" dirty="0"/>
              <a:t> (</a:t>
            </a:r>
            <a:r>
              <a:rPr lang="pl-PL" dirty="0"/>
              <a:t>zorientowane </a:t>
            </a:r>
            <a:r>
              <a:rPr lang="pl-PL" dirty="0" err="1"/>
              <a:t>objektowo</a:t>
            </a:r>
            <a:r>
              <a:rPr lang="en-US" dirty="0"/>
              <a:t>)</a:t>
            </a:r>
          </a:p>
          <a:p>
            <a:r>
              <a:rPr lang="en-US" dirty="0" err="1"/>
              <a:t>MySQLi</a:t>
            </a:r>
            <a:r>
              <a:rPr lang="en-US" dirty="0"/>
              <a:t> (p</a:t>
            </a:r>
            <a:r>
              <a:rPr lang="pl-PL" dirty="0" err="1"/>
              <a:t>roceduranle</a:t>
            </a:r>
            <a:r>
              <a:rPr lang="en-US" dirty="0"/>
              <a:t>)</a:t>
            </a:r>
          </a:p>
          <a:p>
            <a:r>
              <a:rPr lang="en-US" dirty="0"/>
              <a:t>PDO</a:t>
            </a:r>
          </a:p>
        </p:txBody>
      </p:sp>
    </p:spTree>
    <p:extLst>
      <p:ext uri="{BB962C8B-B14F-4D97-AF65-F5344CB8AC3E}">
        <p14:creationId xmlns:p14="http://schemas.microsoft.com/office/powerpoint/2010/main" val="1985586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Objektowe</a:t>
            </a:r>
            <a:r>
              <a:rPr lang="pl-PL" dirty="0"/>
              <a:t> połączenie do MySQL</a:t>
            </a:r>
          </a:p>
        </p:txBody>
      </p:sp>
      <p:sp>
        <p:nvSpPr>
          <p:cNvPr id="4" name="Prostokąt 3"/>
          <p:cNvSpPr/>
          <p:nvPr/>
        </p:nvSpPr>
        <p:spPr>
          <a:xfrm>
            <a:off x="838200" y="1404938"/>
            <a:ext cx="953928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solidFill>
                  <a:srgbClr val="FF0000"/>
                </a:solidFill>
                <a:effectLst/>
              </a:rPr>
              <a:t>&lt;?</a:t>
            </a:r>
            <a:r>
              <a:rPr lang="pl-PL" sz="2000" dirty="0" err="1">
                <a:solidFill>
                  <a:srgbClr val="FF0000"/>
                </a:solidFill>
                <a:effectLst/>
              </a:rPr>
              <a:t>php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0000"/>
                </a:solidFill>
                <a:effectLst/>
              </a:rPr>
              <a:t>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servername</a:t>
            </a:r>
            <a:r>
              <a:rPr lang="pl-PL" sz="2000" dirty="0">
                <a:solidFill>
                  <a:srgbClr val="000000"/>
                </a:solidFill>
                <a:effectLst/>
              </a:rPr>
              <a:t> = 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 err="1">
                <a:solidFill>
                  <a:srgbClr val="A52A2A"/>
                </a:solidFill>
                <a:effectLst/>
              </a:rPr>
              <a:t>localhost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>
                <a:solidFill>
                  <a:srgbClr val="000000"/>
                </a:solidFill>
                <a:effectLst/>
              </a:rPr>
              <a:t>;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0000"/>
                </a:solidFill>
                <a:effectLst/>
              </a:rPr>
              <a:t>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username</a:t>
            </a:r>
            <a:r>
              <a:rPr lang="pl-PL" sz="2000" dirty="0">
                <a:solidFill>
                  <a:srgbClr val="000000"/>
                </a:solidFill>
                <a:effectLst/>
              </a:rPr>
              <a:t> = 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 err="1">
                <a:solidFill>
                  <a:srgbClr val="A52A2A"/>
                </a:solidFill>
                <a:effectLst/>
              </a:rPr>
              <a:t>username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>
                <a:solidFill>
                  <a:srgbClr val="000000"/>
                </a:solidFill>
                <a:effectLst/>
              </a:rPr>
              <a:t>;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0000"/>
                </a:solidFill>
                <a:effectLst/>
              </a:rPr>
              <a:t>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password</a:t>
            </a:r>
            <a:r>
              <a:rPr lang="pl-PL" sz="2000" dirty="0">
                <a:solidFill>
                  <a:srgbClr val="000000"/>
                </a:solidFill>
                <a:effectLst/>
              </a:rPr>
              <a:t> = 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 err="1">
                <a:solidFill>
                  <a:srgbClr val="A52A2A"/>
                </a:solidFill>
                <a:effectLst/>
              </a:rPr>
              <a:t>password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>
                <a:solidFill>
                  <a:srgbClr val="000000"/>
                </a:solidFill>
                <a:effectLst/>
              </a:rPr>
              <a:t>;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8000"/>
                </a:solidFill>
                <a:effectLst/>
              </a:rPr>
              <a:t>//Tworzenie Połączenia</a:t>
            </a:r>
            <a:br>
              <a:rPr lang="pl-PL" sz="2000" dirty="0">
                <a:solidFill>
                  <a:srgbClr val="008000"/>
                </a:solidFill>
                <a:effectLst/>
              </a:rPr>
            </a:br>
            <a:r>
              <a:rPr lang="pl-PL" sz="2000" dirty="0">
                <a:solidFill>
                  <a:srgbClr val="000000"/>
                </a:solidFill>
                <a:effectLst/>
              </a:rPr>
              <a:t>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conn</a:t>
            </a:r>
            <a:r>
              <a:rPr lang="pl-PL" sz="2000" dirty="0">
                <a:solidFill>
                  <a:srgbClr val="000000"/>
                </a:solidFill>
                <a:effectLst/>
              </a:rPr>
              <a:t> = </a:t>
            </a:r>
            <a:r>
              <a:rPr lang="pl-PL" sz="2000" dirty="0" err="1">
                <a:solidFill>
                  <a:srgbClr val="0000CD"/>
                </a:solidFill>
                <a:effectLst/>
              </a:rPr>
              <a:t>new</a:t>
            </a:r>
            <a:r>
              <a:rPr lang="pl-PL" sz="2000" dirty="0">
                <a:solidFill>
                  <a:srgbClr val="000000"/>
                </a:solidFill>
                <a:effectLst/>
              </a:rPr>
              <a:t> 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mysqli</a:t>
            </a:r>
            <a:r>
              <a:rPr lang="pl-PL" sz="2000" dirty="0">
                <a:solidFill>
                  <a:srgbClr val="000000"/>
                </a:solidFill>
                <a:effectLst/>
              </a:rPr>
              <a:t>($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servername</a:t>
            </a:r>
            <a:r>
              <a:rPr lang="pl-PL" sz="2000" dirty="0">
                <a:solidFill>
                  <a:srgbClr val="000000"/>
                </a:solidFill>
                <a:effectLst/>
              </a:rPr>
              <a:t>, 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username</a:t>
            </a:r>
            <a:r>
              <a:rPr lang="pl-PL" sz="2000" dirty="0">
                <a:solidFill>
                  <a:srgbClr val="000000"/>
                </a:solidFill>
                <a:effectLst/>
              </a:rPr>
              <a:t>, 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password</a:t>
            </a:r>
            <a:r>
              <a:rPr lang="pl-PL" sz="2000" dirty="0">
                <a:solidFill>
                  <a:srgbClr val="000000"/>
                </a:solidFill>
                <a:effectLst/>
              </a:rPr>
              <a:t>);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8000"/>
                </a:solidFill>
                <a:effectLst/>
              </a:rPr>
              <a:t>// Sprawdzenie połączenia</a:t>
            </a:r>
            <a:br>
              <a:rPr lang="pl-PL" sz="2000" dirty="0">
                <a:solidFill>
                  <a:srgbClr val="008000"/>
                </a:solidFill>
                <a:effectLst/>
              </a:rPr>
            </a:br>
            <a:r>
              <a:rPr lang="pl-PL" sz="2000" dirty="0" err="1">
                <a:solidFill>
                  <a:srgbClr val="0000CD"/>
                </a:solidFill>
                <a:effectLst/>
              </a:rPr>
              <a:t>if</a:t>
            </a:r>
            <a:r>
              <a:rPr lang="pl-PL" sz="2000" dirty="0">
                <a:solidFill>
                  <a:srgbClr val="000000"/>
                </a:solidFill>
                <a:effectLst/>
              </a:rPr>
              <a:t> ($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conn</a:t>
            </a:r>
            <a:r>
              <a:rPr lang="pl-PL" sz="2000" dirty="0">
                <a:solidFill>
                  <a:srgbClr val="000000"/>
                </a:solidFill>
                <a:effectLst/>
              </a:rPr>
              <a:t>-&gt;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connect_error</a:t>
            </a:r>
            <a:r>
              <a:rPr lang="pl-PL" sz="2000" dirty="0">
                <a:solidFill>
                  <a:srgbClr val="000000"/>
                </a:solidFill>
                <a:effectLst/>
              </a:rPr>
              <a:t>) {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0000"/>
                </a:solidFill>
                <a:effectLst/>
              </a:rPr>
              <a:t>  </a:t>
            </a:r>
            <a:r>
              <a:rPr lang="pl-PL" sz="2000" dirty="0" err="1">
                <a:solidFill>
                  <a:srgbClr val="0000CD"/>
                </a:solidFill>
                <a:effectLst/>
              </a:rPr>
              <a:t>die</a:t>
            </a:r>
            <a:r>
              <a:rPr lang="pl-PL" sz="2000" dirty="0">
                <a:solidFill>
                  <a:srgbClr val="000000"/>
                </a:solidFill>
                <a:effectLst/>
              </a:rPr>
              <a:t>(</a:t>
            </a:r>
            <a:r>
              <a:rPr lang="pl-PL" sz="2000" dirty="0">
                <a:solidFill>
                  <a:srgbClr val="A52A2A"/>
                </a:solidFill>
                <a:effectLst/>
              </a:rPr>
              <a:t>"Connection </a:t>
            </a:r>
            <a:r>
              <a:rPr lang="pl-PL" sz="2000" dirty="0" err="1">
                <a:solidFill>
                  <a:srgbClr val="A52A2A"/>
                </a:solidFill>
                <a:effectLst/>
              </a:rPr>
              <a:t>failed</a:t>
            </a:r>
            <a:r>
              <a:rPr lang="pl-PL" sz="2000" dirty="0">
                <a:solidFill>
                  <a:srgbClr val="A52A2A"/>
                </a:solidFill>
                <a:effectLst/>
              </a:rPr>
              <a:t>: "</a:t>
            </a:r>
            <a:r>
              <a:rPr lang="pl-PL" sz="2000" dirty="0">
                <a:solidFill>
                  <a:srgbClr val="000000"/>
                </a:solidFill>
                <a:effectLst/>
              </a:rPr>
              <a:t> . 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conn</a:t>
            </a:r>
            <a:r>
              <a:rPr lang="pl-PL" sz="2000" dirty="0">
                <a:solidFill>
                  <a:srgbClr val="000000"/>
                </a:solidFill>
                <a:effectLst/>
              </a:rPr>
              <a:t>-&gt;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connect_error</a:t>
            </a:r>
            <a:r>
              <a:rPr lang="pl-PL" sz="2000" dirty="0">
                <a:solidFill>
                  <a:srgbClr val="000000"/>
                </a:solidFill>
                <a:effectLst/>
              </a:rPr>
              <a:t>);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0000"/>
                </a:solidFill>
                <a:effectLst/>
              </a:rPr>
              <a:t>}</a:t>
            </a:r>
            <a:r>
              <a:rPr lang="pl-PL" sz="2000" dirty="0">
                <a:solidFill>
                  <a:srgbClr val="FF0000"/>
                </a:solidFill>
                <a:effectLst/>
              </a:rPr>
              <a:t> 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00CD"/>
                </a:solidFill>
                <a:effectLst/>
              </a:rPr>
              <a:t>echo</a:t>
            </a:r>
            <a:r>
              <a:rPr lang="pl-PL" sz="2000" dirty="0">
                <a:solidFill>
                  <a:srgbClr val="000000"/>
                </a:solidFill>
                <a:effectLst/>
              </a:rPr>
              <a:t> 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 err="1">
                <a:solidFill>
                  <a:srgbClr val="A52A2A"/>
                </a:solidFill>
                <a:effectLst/>
              </a:rPr>
              <a:t>Connected</a:t>
            </a:r>
            <a:r>
              <a:rPr lang="pl-PL" sz="2000" dirty="0">
                <a:solidFill>
                  <a:srgbClr val="A52A2A"/>
                </a:solidFill>
                <a:effectLst/>
              </a:rPr>
              <a:t> </a:t>
            </a:r>
            <a:r>
              <a:rPr lang="pl-PL" sz="2000" dirty="0" err="1">
                <a:solidFill>
                  <a:srgbClr val="A52A2A"/>
                </a:solidFill>
                <a:effectLst/>
              </a:rPr>
              <a:t>successfully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>
                <a:solidFill>
                  <a:srgbClr val="000000"/>
                </a:solidFill>
                <a:effectLst/>
              </a:rPr>
              <a:t>;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FF0000"/>
                </a:solidFill>
                <a:effectLst/>
              </a:rPr>
              <a:t>?&gt;</a:t>
            </a:r>
            <a:r>
              <a:rPr lang="pl-PL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8328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Proceduralne </a:t>
            </a:r>
          </a:p>
        </p:txBody>
      </p:sp>
      <p:sp>
        <p:nvSpPr>
          <p:cNvPr id="4" name="Prostokąt 3"/>
          <p:cNvSpPr/>
          <p:nvPr/>
        </p:nvSpPr>
        <p:spPr>
          <a:xfrm>
            <a:off x="1009650" y="1376780"/>
            <a:ext cx="6096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000" dirty="0">
                <a:solidFill>
                  <a:srgbClr val="FF0000"/>
                </a:solidFill>
                <a:effectLst/>
              </a:rPr>
              <a:t>&lt;?</a:t>
            </a:r>
            <a:r>
              <a:rPr lang="pl-PL" sz="2000" dirty="0" err="1">
                <a:solidFill>
                  <a:srgbClr val="FF0000"/>
                </a:solidFill>
                <a:effectLst/>
              </a:rPr>
              <a:t>php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0000"/>
                </a:solidFill>
                <a:effectLst/>
              </a:rPr>
              <a:t>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servername</a:t>
            </a:r>
            <a:r>
              <a:rPr lang="pl-PL" sz="2000" dirty="0">
                <a:solidFill>
                  <a:srgbClr val="000000"/>
                </a:solidFill>
                <a:effectLst/>
              </a:rPr>
              <a:t> = 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 err="1">
                <a:solidFill>
                  <a:srgbClr val="A52A2A"/>
                </a:solidFill>
                <a:effectLst/>
              </a:rPr>
              <a:t>localhost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>
                <a:solidFill>
                  <a:srgbClr val="000000"/>
                </a:solidFill>
                <a:effectLst/>
              </a:rPr>
              <a:t>;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0000"/>
                </a:solidFill>
                <a:effectLst/>
              </a:rPr>
              <a:t>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username</a:t>
            </a:r>
            <a:r>
              <a:rPr lang="pl-PL" sz="2000" dirty="0">
                <a:solidFill>
                  <a:srgbClr val="000000"/>
                </a:solidFill>
                <a:effectLst/>
              </a:rPr>
              <a:t> = 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 err="1">
                <a:solidFill>
                  <a:srgbClr val="A52A2A"/>
                </a:solidFill>
                <a:effectLst/>
              </a:rPr>
              <a:t>username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>
                <a:solidFill>
                  <a:srgbClr val="000000"/>
                </a:solidFill>
                <a:effectLst/>
              </a:rPr>
              <a:t>;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0000"/>
                </a:solidFill>
                <a:effectLst/>
              </a:rPr>
              <a:t>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password</a:t>
            </a:r>
            <a:r>
              <a:rPr lang="pl-PL" sz="2000" dirty="0">
                <a:solidFill>
                  <a:srgbClr val="000000"/>
                </a:solidFill>
                <a:effectLst/>
              </a:rPr>
              <a:t> = 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 err="1">
                <a:solidFill>
                  <a:srgbClr val="A52A2A"/>
                </a:solidFill>
                <a:effectLst/>
              </a:rPr>
              <a:t>password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>
                <a:solidFill>
                  <a:srgbClr val="000000"/>
                </a:solidFill>
                <a:effectLst/>
              </a:rPr>
              <a:t>;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8000"/>
                </a:solidFill>
                <a:effectLst/>
              </a:rPr>
              <a:t>// </a:t>
            </a:r>
            <a:r>
              <a:rPr lang="pl-PL" sz="2000" dirty="0" err="1">
                <a:solidFill>
                  <a:srgbClr val="008000"/>
                </a:solidFill>
                <a:effectLst/>
              </a:rPr>
              <a:t>Create</a:t>
            </a:r>
            <a:r>
              <a:rPr lang="pl-PL" sz="2000" dirty="0">
                <a:solidFill>
                  <a:srgbClr val="008000"/>
                </a:solidFill>
                <a:effectLst/>
              </a:rPr>
              <a:t> </a:t>
            </a:r>
            <a:r>
              <a:rPr lang="pl-PL" sz="2000" dirty="0" err="1">
                <a:solidFill>
                  <a:srgbClr val="008000"/>
                </a:solidFill>
                <a:effectLst/>
              </a:rPr>
              <a:t>connection</a:t>
            </a:r>
            <a:br>
              <a:rPr lang="pl-PL" sz="2000" dirty="0">
                <a:solidFill>
                  <a:srgbClr val="008000"/>
                </a:solidFill>
                <a:effectLst/>
              </a:rPr>
            </a:br>
            <a:r>
              <a:rPr lang="pl-PL" sz="2000" dirty="0">
                <a:solidFill>
                  <a:srgbClr val="000000"/>
                </a:solidFill>
                <a:effectLst/>
              </a:rPr>
              <a:t>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conn</a:t>
            </a:r>
            <a:r>
              <a:rPr lang="pl-PL" sz="2000" dirty="0">
                <a:solidFill>
                  <a:srgbClr val="000000"/>
                </a:solidFill>
                <a:effectLst/>
              </a:rPr>
              <a:t> = 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mysqli_connect</a:t>
            </a:r>
            <a:r>
              <a:rPr lang="pl-PL" sz="2000" dirty="0">
                <a:solidFill>
                  <a:srgbClr val="000000"/>
                </a:solidFill>
                <a:effectLst/>
              </a:rPr>
              <a:t>($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servername</a:t>
            </a:r>
            <a:r>
              <a:rPr lang="pl-PL" sz="2000" dirty="0">
                <a:solidFill>
                  <a:srgbClr val="000000"/>
                </a:solidFill>
                <a:effectLst/>
              </a:rPr>
              <a:t>, 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username</a:t>
            </a:r>
            <a:r>
              <a:rPr lang="pl-PL" sz="2000" dirty="0">
                <a:solidFill>
                  <a:srgbClr val="000000"/>
                </a:solidFill>
                <a:effectLst/>
              </a:rPr>
              <a:t>, 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password</a:t>
            </a:r>
            <a:r>
              <a:rPr lang="pl-PL" sz="2000" dirty="0">
                <a:solidFill>
                  <a:srgbClr val="000000"/>
                </a:solidFill>
                <a:effectLst/>
              </a:rPr>
              <a:t>);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8000"/>
                </a:solidFill>
                <a:effectLst/>
              </a:rPr>
              <a:t>// </a:t>
            </a:r>
            <a:r>
              <a:rPr lang="pl-PL" sz="2000" dirty="0" err="1">
                <a:solidFill>
                  <a:srgbClr val="008000"/>
                </a:solidFill>
                <a:effectLst/>
              </a:rPr>
              <a:t>Check</a:t>
            </a:r>
            <a:r>
              <a:rPr lang="pl-PL" sz="2000" dirty="0">
                <a:solidFill>
                  <a:srgbClr val="008000"/>
                </a:solidFill>
                <a:effectLst/>
              </a:rPr>
              <a:t> </a:t>
            </a:r>
            <a:r>
              <a:rPr lang="pl-PL" sz="2000" dirty="0" err="1">
                <a:solidFill>
                  <a:srgbClr val="008000"/>
                </a:solidFill>
                <a:effectLst/>
              </a:rPr>
              <a:t>connection</a:t>
            </a:r>
            <a:br>
              <a:rPr lang="pl-PL" sz="2000" dirty="0">
                <a:solidFill>
                  <a:srgbClr val="008000"/>
                </a:solidFill>
                <a:effectLst/>
              </a:rPr>
            </a:br>
            <a:r>
              <a:rPr lang="pl-PL" sz="2000" dirty="0" err="1">
                <a:solidFill>
                  <a:srgbClr val="0000CD"/>
                </a:solidFill>
                <a:effectLst/>
              </a:rPr>
              <a:t>if</a:t>
            </a:r>
            <a:r>
              <a:rPr lang="pl-PL" sz="2000" dirty="0">
                <a:solidFill>
                  <a:srgbClr val="000000"/>
                </a:solidFill>
                <a:effectLst/>
              </a:rPr>
              <a:t> (!$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conn</a:t>
            </a:r>
            <a:r>
              <a:rPr lang="pl-PL" sz="2000" dirty="0">
                <a:solidFill>
                  <a:srgbClr val="000000"/>
                </a:solidFill>
                <a:effectLst/>
              </a:rPr>
              <a:t>) {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0000"/>
                </a:solidFill>
                <a:effectLst/>
              </a:rPr>
              <a:t>  </a:t>
            </a:r>
            <a:r>
              <a:rPr lang="pl-PL" sz="2000" dirty="0" err="1">
                <a:solidFill>
                  <a:srgbClr val="0000CD"/>
                </a:solidFill>
                <a:effectLst/>
              </a:rPr>
              <a:t>die</a:t>
            </a:r>
            <a:r>
              <a:rPr lang="pl-PL" sz="2000" dirty="0">
                <a:solidFill>
                  <a:srgbClr val="000000"/>
                </a:solidFill>
                <a:effectLst/>
              </a:rPr>
              <a:t>(</a:t>
            </a:r>
            <a:r>
              <a:rPr lang="pl-PL" sz="2000" dirty="0">
                <a:solidFill>
                  <a:srgbClr val="A52A2A"/>
                </a:solidFill>
                <a:effectLst/>
              </a:rPr>
              <a:t>"Connection </a:t>
            </a:r>
            <a:r>
              <a:rPr lang="pl-PL" sz="2000" dirty="0" err="1">
                <a:solidFill>
                  <a:srgbClr val="A52A2A"/>
                </a:solidFill>
                <a:effectLst/>
              </a:rPr>
              <a:t>failed</a:t>
            </a:r>
            <a:r>
              <a:rPr lang="pl-PL" sz="2000" dirty="0">
                <a:solidFill>
                  <a:srgbClr val="A52A2A"/>
                </a:solidFill>
                <a:effectLst/>
              </a:rPr>
              <a:t>: "</a:t>
            </a:r>
            <a:r>
              <a:rPr lang="pl-PL" sz="2000" dirty="0">
                <a:solidFill>
                  <a:srgbClr val="000000"/>
                </a:solidFill>
                <a:effectLst/>
              </a:rPr>
              <a:t> . </a:t>
            </a:r>
            <a:r>
              <a:rPr lang="pl-PL" sz="2000" dirty="0" err="1">
                <a:solidFill>
                  <a:srgbClr val="000000"/>
                </a:solidFill>
                <a:effectLst/>
              </a:rPr>
              <a:t>mysqli_connect_error</a:t>
            </a:r>
            <a:r>
              <a:rPr lang="pl-PL" sz="2000" dirty="0">
                <a:solidFill>
                  <a:srgbClr val="000000"/>
                </a:solidFill>
                <a:effectLst/>
              </a:rPr>
              <a:t>());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0000"/>
                </a:solidFill>
                <a:effectLst/>
              </a:rPr>
              <a:t>}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0000CD"/>
                </a:solidFill>
                <a:effectLst/>
              </a:rPr>
              <a:t>echo</a:t>
            </a:r>
            <a:r>
              <a:rPr lang="pl-PL" sz="2000" dirty="0">
                <a:solidFill>
                  <a:srgbClr val="000000"/>
                </a:solidFill>
                <a:effectLst/>
              </a:rPr>
              <a:t> 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 err="1">
                <a:solidFill>
                  <a:srgbClr val="A52A2A"/>
                </a:solidFill>
                <a:effectLst/>
              </a:rPr>
              <a:t>Connected</a:t>
            </a:r>
            <a:r>
              <a:rPr lang="pl-PL" sz="2000" dirty="0">
                <a:solidFill>
                  <a:srgbClr val="A52A2A"/>
                </a:solidFill>
                <a:effectLst/>
              </a:rPr>
              <a:t> </a:t>
            </a:r>
            <a:r>
              <a:rPr lang="pl-PL" sz="2000" dirty="0" err="1">
                <a:solidFill>
                  <a:srgbClr val="A52A2A"/>
                </a:solidFill>
                <a:effectLst/>
              </a:rPr>
              <a:t>successfully</a:t>
            </a:r>
            <a:r>
              <a:rPr lang="pl-PL" sz="2000" dirty="0">
                <a:solidFill>
                  <a:srgbClr val="A52A2A"/>
                </a:solidFill>
                <a:effectLst/>
              </a:rPr>
              <a:t>"</a:t>
            </a:r>
            <a:r>
              <a:rPr lang="pl-PL" sz="2000" dirty="0">
                <a:solidFill>
                  <a:srgbClr val="000000"/>
                </a:solidFill>
                <a:effectLst/>
              </a:rPr>
              <a:t>;</a:t>
            </a:r>
            <a:br>
              <a:rPr lang="pl-PL" sz="2000" dirty="0">
                <a:solidFill>
                  <a:srgbClr val="000000"/>
                </a:solidFill>
                <a:effectLst/>
              </a:rPr>
            </a:br>
            <a:r>
              <a:rPr lang="pl-PL" sz="2000" dirty="0">
                <a:solidFill>
                  <a:srgbClr val="FF0000"/>
                </a:solidFill>
                <a:effectLst/>
              </a:rPr>
              <a:t>?&gt;</a:t>
            </a:r>
            <a:r>
              <a:rPr lang="pl-PL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6069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PDO</a:t>
            </a:r>
          </a:p>
        </p:txBody>
      </p:sp>
      <p:sp>
        <p:nvSpPr>
          <p:cNvPr id="4" name="Prostokąt 3"/>
          <p:cNvSpPr/>
          <p:nvPr/>
        </p:nvSpPr>
        <p:spPr>
          <a:xfrm>
            <a:off x="838200" y="1462088"/>
            <a:ext cx="1021556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dirty="0">
                <a:solidFill>
                  <a:srgbClr val="FF0000"/>
                </a:solidFill>
                <a:effectLst/>
              </a:rPr>
              <a:t>&lt;?</a:t>
            </a:r>
            <a:r>
              <a:rPr lang="pl-PL" sz="2200" dirty="0" err="1">
                <a:solidFill>
                  <a:srgbClr val="FF0000"/>
                </a:solidFill>
                <a:effectLst/>
              </a:rPr>
              <a:t>php</a:t>
            </a:r>
            <a:br>
              <a:rPr lang="pl-PL" sz="2200" dirty="0">
                <a:solidFill>
                  <a:srgbClr val="000000"/>
                </a:solidFill>
                <a:effectLst/>
              </a:rPr>
            </a:br>
            <a:r>
              <a:rPr lang="pl-PL" sz="2200" dirty="0">
                <a:solidFill>
                  <a:srgbClr val="000000"/>
                </a:solidFill>
                <a:effectLst/>
              </a:rPr>
              <a:t>$</a:t>
            </a:r>
            <a:r>
              <a:rPr lang="pl-PL" sz="2200" dirty="0" err="1">
                <a:solidFill>
                  <a:srgbClr val="000000"/>
                </a:solidFill>
                <a:effectLst/>
              </a:rPr>
              <a:t>servername</a:t>
            </a:r>
            <a:r>
              <a:rPr lang="pl-PL" sz="2200" dirty="0">
                <a:solidFill>
                  <a:srgbClr val="000000"/>
                </a:solidFill>
                <a:effectLst/>
              </a:rPr>
              <a:t> = </a:t>
            </a:r>
            <a:r>
              <a:rPr lang="pl-PL" sz="2200" dirty="0">
                <a:solidFill>
                  <a:srgbClr val="A52A2A"/>
                </a:solidFill>
                <a:effectLst/>
              </a:rPr>
              <a:t>"</a:t>
            </a:r>
            <a:r>
              <a:rPr lang="pl-PL" sz="2200" dirty="0" err="1">
                <a:solidFill>
                  <a:srgbClr val="A52A2A"/>
                </a:solidFill>
                <a:effectLst/>
              </a:rPr>
              <a:t>localhost</a:t>
            </a:r>
            <a:r>
              <a:rPr lang="pl-PL" sz="2200" dirty="0">
                <a:solidFill>
                  <a:srgbClr val="A52A2A"/>
                </a:solidFill>
                <a:effectLst/>
              </a:rPr>
              <a:t>"</a:t>
            </a:r>
            <a:r>
              <a:rPr lang="pl-PL" sz="2200" dirty="0">
                <a:solidFill>
                  <a:srgbClr val="000000"/>
                </a:solidFill>
                <a:effectLst/>
              </a:rPr>
              <a:t>;</a:t>
            </a:r>
            <a:br>
              <a:rPr lang="pl-PL" sz="2200" dirty="0">
                <a:solidFill>
                  <a:srgbClr val="000000"/>
                </a:solidFill>
                <a:effectLst/>
              </a:rPr>
            </a:br>
            <a:r>
              <a:rPr lang="pl-PL" sz="2200" dirty="0">
                <a:solidFill>
                  <a:srgbClr val="000000"/>
                </a:solidFill>
                <a:effectLst/>
              </a:rPr>
              <a:t>$</a:t>
            </a:r>
            <a:r>
              <a:rPr lang="pl-PL" sz="2200" dirty="0" err="1">
                <a:solidFill>
                  <a:srgbClr val="000000"/>
                </a:solidFill>
                <a:effectLst/>
              </a:rPr>
              <a:t>username</a:t>
            </a:r>
            <a:r>
              <a:rPr lang="pl-PL" sz="2200" dirty="0">
                <a:solidFill>
                  <a:srgbClr val="000000"/>
                </a:solidFill>
                <a:effectLst/>
              </a:rPr>
              <a:t> = </a:t>
            </a:r>
            <a:r>
              <a:rPr lang="pl-PL" sz="2200" dirty="0">
                <a:solidFill>
                  <a:srgbClr val="A52A2A"/>
                </a:solidFill>
                <a:effectLst/>
              </a:rPr>
              <a:t>"</a:t>
            </a:r>
            <a:r>
              <a:rPr lang="pl-PL" sz="2200" dirty="0" err="1">
                <a:solidFill>
                  <a:srgbClr val="A52A2A"/>
                </a:solidFill>
                <a:effectLst/>
              </a:rPr>
              <a:t>username</a:t>
            </a:r>
            <a:r>
              <a:rPr lang="pl-PL" sz="2200" dirty="0">
                <a:solidFill>
                  <a:srgbClr val="A52A2A"/>
                </a:solidFill>
                <a:effectLst/>
              </a:rPr>
              <a:t>"</a:t>
            </a:r>
            <a:r>
              <a:rPr lang="pl-PL" sz="2200" dirty="0">
                <a:solidFill>
                  <a:srgbClr val="000000"/>
                </a:solidFill>
                <a:effectLst/>
              </a:rPr>
              <a:t>;</a:t>
            </a:r>
            <a:br>
              <a:rPr lang="pl-PL" sz="2200" dirty="0">
                <a:solidFill>
                  <a:srgbClr val="000000"/>
                </a:solidFill>
                <a:effectLst/>
              </a:rPr>
            </a:br>
            <a:r>
              <a:rPr lang="pl-PL" sz="2200" dirty="0">
                <a:solidFill>
                  <a:srgbClr val="000000"/>
                </a:solidFill>
                <a:effectLst/>
              </a:rPr>
              <a:t>$</a:t>
            </a:r>
            <a:r>
              <a:rPr lang="pl-PL" sz="2200" dirty="0" err="1">
                <a:solidFill>
                  <a:srgbClr val="000000"/>
                </a:solidFill>
                <a:effectLst/>
              </a:rPr>
              <a:t>password</a:t>
            </a:r>
            <a:r>
              <a:rPr lang="pl-PL" sz="2200" dirty="0">
                <a:solidFill>
                  <a:srgbClr val="000000"/>
                </a:solidFill>
                <a:effectLst/>
              </a:rPr>
              <a:t> = </a:t>
            </a:r>
            <a:r>
              <a:rPr lang="pl-PL" sz="2200" dirty="0">
                <a:solidFill>
                  <a:srgbClr val="A52A2A"/>
                </a:solidFill>
                <a:effectLst/>
              </a:rPr>
              <a:t>"</a:t>
            </a:r>
            <a:r>
              <a:rPr lang="pl-PL" sz="2200" dirty="0" err="1">
                <a:solidFill>
                  <a:srgbClr val="A52A2A"/>
                </a:solidFill>
                <a:effectLst/>
              </a:rPr>
              <a:t>password</a:t>
            </a:r>
            <a:r>
              <a:rPr lang="pl-PL" sz="2200" dirty="0">
                <a:solidFill>
                  <a:srgbClr val="A52A2A"/>
                </a:solidFill>
                <a:effectLst/>
              </a:rPr>
              <a:t>"</a:t>
            </a:r>
            <a:r>
              <a:rPr lang="pl-PL" sz="2200" dirty="0">
                <a:solidFill>
                  <a:srgbClr val="000000"/>
                </a:solidFill>
                <a:effectLst/>
              </a:rPr>
              <a:t>;</a:t>
            </a:r>
            <a:br>
              <a:rPr lang="pl-PL" sz="2200" dirty="0">
                <a:solidFill>
                  <a:srgbClr val="000000"/>
                </a:solidFill>
                <a:effectLst/>
              </a:rPr>
            </a:br>
            <a:br>
              <a:rPr lang="pl-PL" sz="2200" dirty="0">
                <a:solidFill>
                  <a:srgbClr val="000000"/>
                </a:solidFill>
                <a:effectLst/>
              </a:rPr>
            </a:br>
            <a:r>
              <a:rPr lang="pl-PL" sz="2200" dirty="0" err="1">
                <a:solidFill>
                  <a:srgbClr val="0000CD"/>
                </a:solidFill>
                <a:effectLst/>
              </a:rPr>
              <a:t>try</a:t>
            </a:r>
            <a:r>
              <a:rPr lang="pl-PL" sz="2200" dirty="0">
                <a:solidFill>
                  <a:srgbClr val="000000"/>
                </a:solidFill>
                <a:effectLst/>
              </a:rPr>
              <a:t> {</a:t>
            </a:r>
            <a:br>
              <a:rPr lang="pl-PL" sz="2200" dirty="0">
                <a:solidFill>
                  <a:srgbClr val="000000"/>
                </a:solidFill>
                <a:effectLst/>
              </a:rPr>
            </a:br>
            <a:r>
              <a:rPr lang="pl-PL" sz="2200" dirty="0">
                <a:solidFill>
                  <a:srgbClr val="000000"/>
                </a:solidFill>
                <a:effectLst/>
              </a:rPr>
              <a:t>  $</a:t>
            </a:r>
            <a:r>
              <a:rPr lang="pl-PL" sz="2200" dirty="0" err="1">
                <a:solidFill>
                  <a:srgbClr val="000000"/>
                </a:solidFill>
                <a:effectLst/>
              </a:rPr>
              <a:t>conn</a:t>
            </a:r>
            <a:r>
              <a:rPr lang="pl-PL" sz="2200" dirty="0">
                <a:solidFill>
                  <a:srgbClr val="000000"/>
                </a:solidFill>
                <a:effectLst/>
              </a:rPr>
              <a:t> = </a:t>
            </a:r>
            <a:r>
              <a:rPr lang="pl-PL" sz="2200" dirty="0" err="1">
                <a:solidFill>
                  <a:srgbClr val="0000CD"/>
                </a:solidFill>
                <a:effectLst/>
              </a:rPr>
              <a:t>new</a:t>
            </a:r>
            <a:r>
              <a:rPr lang="pl-PL" sz="2200" dirty="0">
                <a:solidFill>
                  <a:srgbClr val="000000"/>
                </a:solidFill>
                <a:effectLst/>
              </a:rPr>
              <a:t> PDO(</a:t>
            </a:r>
            <a:r>
              <a:rPr lang="pl-PL" sz="2200" dirty="0">
                <a:solidFill>
                  <a:srgbClr val="A52A2A"/>
                </a:solidFill>
                <a:effectLst/>
              </a:rPr>
              <a:t>"</a:t>
            </a:r>
            <a:r>
              <a:rPr lang="pl-PL" sz="2200" dirty="0" err="1">
                <a:solidFill>
                  <a:srgbClr val="A52A2A"/>
                </a:solidFill>
                <a:effectLst/>
              </a:rPr>
              <a:t>mysql:host</a:t>
            </a:r>
            <a:r>
              <a:rPr lang="pl-PL" sz="2200" dirty="0">
                <a:solidFill>
                  <a:srgbClr val="A52A2A"/>
                </a:solidFill>
                <a:effectLst/>
              </a:rPr>
              <a:t>=$</a:t>
            </a:r>
            <a:r>
              <a:rPr lang="pl-PL" sz="2200" dirty="0" err="1">
                <a:solidFill>
                  <a:srgbClr val="A52A2A"/>
                </a:solidFill>
                <a:effectLst/>
              </a:rPr>
              <a:t>servername;dbname</a:t>
            </a:r>
            <a:r>
              <a:rPr lang="pl-PL" sz="2200" dirty="0">
                <a:solidFill>
                  <a:srgbClr val="A52A2A"/>
                </a:solidFill>
                <a:effectLst/>
              </a:rPr>
              <a:t>=</a:t>
            </a:r>
            <a:r>
              <a:rPr lang="pl-PL" sz="2200" dirty="0" err="1">
                <a:solidFill>
                  <a:srgbClr val="A52A2A"/>
                </a:solidFill>
                <a:effectLst/>
              </a:rPr>
              <a:t>myDB</a:t>
            </a:r>
            <a:r>
              <a:rPr lang="pl-PL" sz="2200" dirty="0">
                <a:solidFill>
                  <a:srgbClr val="A52A2A"/>
                </a:solidFill>
                <a:effectLst/>
              </a:rPr>
              <a:t>"</a:t>
            </a:r>
            <a:r>
              <a:rPr lang="pl-PL" sz="2200" dirty="0">
                <a:solidFill>
                  <a:srgbClr val="000000"/>
                </a:solidFill>
                <a:effectLst/>
              </a:rPr>
              <a:t>, $</a:t>
            </a:r>
            <a:r>
              <a:rPr lang="pl-PL" sz="2200" dirty="0" err="1">
                <a:solidFill>
                  <a:srgbClr val="000000"/>
                </a:solidFill>
                <a:effectLst/>
              </a:rPr>
              <a:t>username</a:t>
            </a:r>
            <a:r>
              <a:rPr lang="pl-PL" sz="2200" dirty="0">
                <a:solidFill>
                  <a:srgbClr val="000000"/>
                </a:solidFill>
                <a:effectLst/>
              </a:rPr>
              <a:t>, $</a:t>
            </a:r>
            <a:r>
              <a:rPr lang="pl-PL" sz="2200" dirty="0" err="1">
                <a:solidFill>
                  <a:srgbClr val="000000"/>
                </a:solidFill>
                <a:effectLst/>
              </a:rPr>
              <a:t>password</a:t>
            </a:r>
            <a:r>
              <a:rPr lang="pl-PL" sz="2200" dirty="0">
                <a:solidFill>
                  <a:srgbClr val="000000"/>
                </a:solidFill>
                <a:effectLst/>
              </a:rPr>
              <a:t>);</a:t>
            </a:r>
            <a:br>
              <a:rPr lang="pl-PL" sz="2200" dirty="0">
                <a:solidFill>
                  <a:srgbClr val="000000"/>
                </a:solidFill>
                <a:effectLst/>
              </a:rPr>
            </a:br>
            <a:r>
              <a:rPr lang="pl-PL" sz="2200" dirty="0">
                <a:solidFill>
                  <a:srgbClr val="000000"/>
                </a:solidFill>
                <a:effectLst/>
              </a:rPr>
              <a:t>  </a:t>
            </a:r>
            <a:r>
              <a:rPr lang="pl-PL" sz="2200" dirty="0">
                <a:solidFill>
                  <a:srgbClr val="008000"/>
                </a:solidFill>
                <a:effectLst/>
              </a:rPr>
              <a:t>// set the PDO error </a:t>
            </a:r>
            <a:r>
              <a:rPr lang="pl-PL" sz="2200" dirty="0" err="1">
                <a:solidFill>
                  <a:srgbClr val="008000"/>
                </a:solidFill>
                <a:effectLst/>
              </a:rPr>
              <a:t>mode</a:t>
            </a:r>
            <a:r>
              <a:rPr lang="pl-PL" sz="2200" dirty="0">
                <a:solidFill>
                  <a:srgbClr val="008000"/>
                </a:solidFill>
                <a:effectLst/>
              </a:rPr>
              <a:t> to </a:t>
            </a:r>
            <a:r>
              <a:rPr lang="pl-PL" sz="2200" dirty="0" err="1">
                <a:solidFill>
                  <a:srgbClr val="008000"/>
                </a:solidFill>
                <a:effectLst/>
              </a:rPr>
              <a:t>exception</a:t>
            </a:r>
            <a:br>
              <a:rPr lang="pl-PL" sz="2200" dirty="0">
                <a:solidFill>
                  <a:srgbClr val="008000"/>
                </a:solidFill>
                <a:effectLst/>
              </a:rPr>
            </a:br>
            <a:r>
              <a:rPr lang="pl-PL" sz="2200" dirty="0">
                <a:solidFill>
                  <a:srgbClr val="000000"/>
                </a:solidFill>
                <a:effectLst/>
              </a:rPr>
              <a:t>  $</a:t>
            </a:r>
            <a:r>
              <a:rPr lang="pl-PL" sz="2200" dirty="0" err="1">
                <a:solidFill>
                  <a:srgbClr val="000000"/>
                </a:solidFill>
                <a:effectLst/>
              </a:rPr>
              <a:t>conn</a:t>
            </a:r>
            <a:r>
              <a:rPr lang="pl-PL" sz="2200" dirty="0">
                <a:solidFill>
                  <a:srgbClr val="000000"/>
                </a:solidFill>
                <a:effectLst/>
              </a:rPr>
              <a:t>-&gt;</a:t>
            </a:r>
            <a:r>
              <a:rPr lang="pl-PL" sz="2200" dirty="0" err="1">
                <a:solidFill>
                  <a:srgbClr val="000000"/>
                </a:solidFill>
                <a:effectLst/>
              </a:rPr>
              <a:t>setAttribute</a:t>
            </a:r>
            <a:r>
              <a:rPr lang="pl-PL" sz="2200" dirty="0">
                <a:solidFill>
                  <a:srgbClr val="000000"/>
                </a:solidFill>
                <a:effectLst/>
              </a:rPr>
              <a:t>(PDO::ATTR_ERRMODE, PDO::ERRMODE_EXCEPTION);</a:t>
            </a:r>
            <a:br>
              <a:rPr lang="pl-PL" sz="2200" dirty="0">
                <a:solidFill>
                  <a:srgbClr val="000000"/>
                </a:solidFill>
                <a:effectLst/>
              </a:rPr>
            </a:br>
            <a:r>
              <a:rPr lang="pl-PL" sz="2200" dirty="0">
                <a:solidFill>
                  <a:srgbClr val="000000"/>
                </a:solidFill>
                <a:effectLst/>
              </a:rPr>
              <a:t>  </a:t>
            </a:r>
            <a:r>
              <a:rPr lang="pl-PL" sz="2200" dirty="0">
                <a:solidFill>
                  <a:srgbClr val="0000CD"/>
                </a:solidFill>
                <a:effectLst/>
              </a:rPr>
              <a:t>echo</a:t>
            </a:r>
            <a:r>
              <a:rPr lang="pl-PL" sz="2200" dirty="0">
                <a:solidFill>
                  <a:srgbClr val="000000"/>
                </a:solidFill>
                <a:effectLst/>
              </a:rPr>
              <a:t> </a:t>
            </a:r>
            <a:r>
              <a:rPr lang="pl-PL" sz="2200" dirty="0">
                <a:solidFill>
                  <a:srgbClr val="A52A2A"/>
                </a:solidFill>
                <a:effectLst/>
              </a:rPr>
              <a:t>"</a:t>
            </a:r>
            <a:r>
              <a:rPr lang="pl-PL" sz="2200" dirty="0" err="1">
                <a:solidFill>
                  <a:srgbClr val="A52A2A"/>
                </a:solidFill>
                <a:effectLst/>
              </a:rPr>
              <a:t>Connected</a:t>
            </a:r>
            <a:r>
              <a:rPr lang="pl-PL" sz="2200" dirty="0">
                <a:solidFill>
                  <a:srgbClr val="A52A2A"/>
                </a:solidFill>
                <a:effectLst/>
              </a:rPr>
              <a:t> </a:t>
            </a:r>
            <a:r>
              <a:rPr lang="pl-PL" sz="2200" dirty="0" err="1">
                <a:solidFill>
                  <a:srgbClr val="A52A2A"/>
                </a:solidFill>
                <a:effectLst/>
              </a:rPr>
              <a:t>successfully</a:t>
            </a:r>
            <a:r>
              <a:rPr lang="pl-PL" sz="2200" dirty="0">
                <a:solidFill>
                  <a:srgbClr val="A52A2A"/>
                </a:solidFill>
                <a:effectLst/>
              </a:rPr>
              <a:t>"</a:t>
            </a:r>
            <a:r>
              <a:rPr lang="pl-PL" sz="2200" dirty="0">
                <a:solidFill>
                  <a:srgbClr val="000000"/>
                </a:solidFill>
                <a:effectLst/>
              </a:rPr>
              <a:t>;</a:t>
            </a:r>
            <a:r>
              <a:rPr lang="pl-PL" sz="2200" dirty="0">
                <a:solidFill>
                  <a:srgbClr val="FF0000"/>
                </a:solidFill>
                <a:effectLst/>
              </a:rPr>
              <a:t> </a:t>
            </a:r>
            <a:br>
              <a:rPr lang="pl-PL" sz="2200" dirty="0">
                <a:solidFill>
                  <a:srgbClr val="000000"/>
                </a:solidFill>
                <a:effectLst/>
              </a:rPr>
            </a:br>
            <a:r>
              <a:rPr lang="pl-PL" sz="2200" dirty="0">
                <a:solidFill>
                  <a:srgbClr val="000000"/>
                </a:solidFill>
                <a:effectLst/>
              </a:rPr>
              <a:t>} </a:t>
            </a:r>
            <a:r>
              <a:rPr lang="pl-PL" sz="2200" dirty="0" err="1">
                <a:solidFill>
                  <a:srgbClr val="0000CD"/>
                </a:solidFill>
                <a:effectLst/>
              </a:rPr>
              <a:t>catch</a:t>
            </a:r>
            <a:r>
              <a:rPr lang="pl-PL" sz="2200" dirty="0">
                <a:solidFill>
                  <a:srgbClr val="000000"/>
                </a:solidFill>
                <a:effectLst/>
              </a:rPr>
              <a:t>(</a:t>
            </a:r>
            <a:r>
              <a:rPr lang="pl-PL" sz="2200" dirty="0" err="1">
                <a:solidFill>
                  <a:srgbClr val="000000"/>
                </a:solidFill>
                <a:effectLst/>
              </a:rPr>
              <a:t>PDOException</a:t>
            </a:r>
            <a:r>
              <a:rPr lang="pl-PL" sz="2200" dirty="0">
                <a:solidFill>
                  <a:srgbClr val="000000"/>
                </a:solidFill>
                <a:effectLst/>
              </a:rPr>
              <a:t> $e) {</a:t>
            </a:r>
            <a:br>
              <a:rPr lang="pl-PL" sz="2200" dirty="0">
                <a:solidFill>
                  <a:srgbClr val="000000"/>
                </a:solidFill>
                <a:effectLst/>
              </a:rPr>
            </a:br>
            <a:r>
              <a:rPr lang="pl-PL" sz="2200" dirty="0">
                <a:solidFill>
                  <a:srgbClr val="000000"/>
                </a:solidFill>
                <a:effectLst/>
              </a:rPr>
              <a:t>  </a:t>
            </a:r>
            <a:r>
              <a:rPr lang="pl-PL" sz="2200" dirty="0">
                <a:solidFill>
                  <a:srgbClr val="0000CD"/>
                </a:solidFill>
                <a:effectLst/>
              </a:rPr>
              <a:t>echo</a:t>
            </a:r>
            <a:r>
              <a:rPr lang="pl-PL" sz="2200" dirty="0">
                <a:solidFill>
                  <a:srgbClr val="000000"/>
                </a:solidFill>
                <a:effectLst/>
              </a:rPr>
              <a:t> </a:t>
            </a:r>
            <a:r>
              <a:rPr lang="pl-PL" sz="2200" dirty="0">
                <a:solidFill>
                  <a:srgbClr val="A52A2A"/>
                </a:solidFill>
                <a:effectLst/>
              </a:rPr>
              <a:t>"Connection </a:t>
            </a:r>
            <a:r>
              <a:rPr lang="pl-PL" sz="2200" dirty="0" err="1">
                <a:solidFill>
                  <a:srgbClr val="A52A2A"/>
                </a:solidFill>
                <a:effectLst/>
              </a:rPr>
              <a:t>failed</a:t>
            </a:r>
            <a:r>
              <a:rPr lang="pl-PL" sz="2200" dirty="0">
                <a:solidFill>
                  <a:srgbClr val="A52A2A"/>
                </a:solidFill>
                <a:effectLst/>
              </a:rPr>
              <a:t>: "</a:t>
            </a:r>
            <a:r>
              <a:rPr lang="pl-PL" sz="2200" dirty="0">
                <a:solidFill>
                  <a:srgbClr val="000000"/>
                </a:solidFill>
                <a:effectLst/>
              </a:rPr>
              <a:t> . $e-&gt;</a:t>
            </a:r>
            <a:r>
              <a:rPr lang="pl-PL" sz="2200" dirty="0" err="1">
                <a:solidFill>
                  <a:srgbClr val="000000"/>
                </a:solidFill>
                <a:effectLst/>
              </a:rPr>
              <a:t>getMessage</a:t>
            </a:r>
            <a:r>
              <a:rPr lang="pl-PL" sz="2200" dirty="0">
                <a:solidFill>
                  <a:srgbClr val="000000"/>
                </a:solidFill>
                <a:effectLst/>
              </a:rPr>
              <a:t>();</a:t>
            </a:r>
            <a:br>
              <a:rPr lang="pl-PL" sz="2200" dirty="0">
                <a:solidFill>
                  <a:srgbClr val="000000"/>
                </a:solidFill>
                <a:effectLst/>
              </a:rPr>
            </a:br>
            <a:r>
              <a:rPr lang="pl-PL" sz="2200" dirty="0">
                <a:solidFill>
                  <a:srgbClr val="000000"/>
                </a:solidFill>
                <a:effectLst/>
              </a:rPr>
              <a:t>}</a:t>
            </a:r>
            <a:br>
              <a:rPr lang="pl-PL" sz="2200" dirty="0">
                <a:solidFill>
                  <a:srgbClr val="000000"/>
                </a:solidFill>
                <a:effectLst/>
              </a:rPr>
            </a:br>
            <a:r>
              <a:rPr lang="pl-PL" sz="2200" dirty="0">
                <a:solidFill>
                  <a:srgbClr val="FF0000"/>
                </a:solidFill>
                <a:effectLst/>
              </a:rPr>
              <a:t>?&gt;</a:t>
            </a:r>
            <a:r>
              <a:rPr lang="pl-PL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2236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Zawody Wędkarskie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325" y="1576387"/>
            <a:ext cx="4805362" cy="473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9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010" y="698378"/>
            <a:ext cx="11330452" cy="5202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26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Baza MySQL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452541"/>
            <a:ext cx="6964501" cy="386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3691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1817</Words>
  <Application>Microsoft Office PowerPoint</Application>
  <PresentationFormat>Panoramiczny</PresentationFormat>
  <Paragraphs>191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TimesNewRomanPSMT</vt:lpstr>
      <vt:lpstr>Motyw pakietu Office</vt:lpstr>
      <vt:lpstr>Bazy danych MySQL + PHP</vt:lpstr>
      <vt:lpstr>Obsługa PHP i MySQL</vt:lpstr>
      <vt:lpstr>Obsługa MySQL</vt:lpstr>
      <vt:lpstr>Objektowe połączenie do MySQL</vt:lpstr>
      <vt:lpstr>Proceduralne </vt:lpstr>
      <vt:lpstr>PDO</vt:lpstr>
      <vt:lpstr>Projekt Zawody Wędkarskie</vt:lpstr>
      <vt:lpstr>Prezentacja programu PowerPoint</vt:lpstr>
      <vt:lpstr>Baza MySQL</vt:lpstr>
      <vt:lpstr>Baza danych</vt:lpstr>
      <vt:lpstr>Prezentacja programu PowerPoint</vt:lpstr>
      <vt:lpstr>zgloszenie.php kod</vt:lpstr>
      <vt:lpstr>Kwerendy do wykonania – kwerenda 1</vt:lpstr>
      <vt:lpstr>Kwerenda nr 2</vt:lpstr>
      <vt:lpstr>Kwerenda nr 3</vt:lpstr>
      <vt:lpstr>Kwerenda 4</vt:lpstr>
      <vt:lpstr>Dodanie danych przez POST</vt:lpstr>
      <vt:lpstr>Prezentacja programu PowerPoint</vt:lpstr>
      <vt:lpstr>Prezentacja programu PowerPoint</vt:lpstr>
      <vt:lpstr>Bez formularza</vt:lpstr>
      <vt:lpstr>Prezentacja programu PowerPoint</vt:lpstr>
      <vt:lpstr>Wyświetlenie danych z bazy</vt:lpstr>
      <vt:lpstr>Prezentacja programu PowerPoint</vt:lpstr>
      <vt:lpstr>mysql_fetch_array()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Bazy danych MySQL + PHP</dc:title>
  <dc:creator>artem</dc:creator>
  <cp:lastModifiedBy>Nowicki Artem</cp:lastModifiedBy>
  <cp:revision>33</cp:revision>
  <dcterms:created xsi:type="dcterms:W3CDTF">2022-08-29T10:49:21Z</dcterms:created>
  <dcterms:modified xsi:type="dcterms:W3CDTF">2022-10-06T06:59:55Z</dcterms:modified>
</cp:coreProperties>
</file>