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57" r:id="rId6"/>
    <p:sldId id="267" r:id="rId7"/>
    <p:sldId id="261" r:id="rId8"/>
    <p:sldId id="262" r:id="rId9"/>
    <p:sldId id="263" r:id="rId10"/>
    <p:sldId id="268" r:id="rId11"/>
    <p:sldId id="264" r:id="rId12"/>
    <p:sldId id="265" r:id="rId13"/>
    <p:sldId id="266" r:id="rId14"/>
    <p:sldId id="269" r:id="rId15"/>
    <p:sldId id="270" r:id="rId16"/>
    <p:sldId id="273" r:id="rId17"/>
    <p:sldId id="274" r:id="rId18"/>
    <p:sldId id="271" r:id="rId19"/>
    <p:sldId id="272" r:id="rId20"/>
    <p:sldId id="275" r:id="rId21"/>
    <p:sldId id="276" r:id="rId22"/>
    <p:sldId id="277" r:id="rId23"/>
    <p:sldId id="278" r:id="rId24"/>
    <p:sldId id="279" r:id="rId25"/>
    <p:sldId id="281" r:id="rId26"/>
    <p:sldId id="308" r:id="rId27"/>
    <p:sldId id="280" r:id="rId28"/>
    <p:sldId id="282" r:id="rId29"/>
    <p:sldId id="283" r:id="rId30"/>
    <p:sldId id="284" r:id="rId31"/>
    <p:sldId id="309" r:id="rId32"/>
    <p:sldId id="285" r:id="rId33"/>
    <p:sldId id="286" r:id="rId34"/>
    <p:sldId id="287" r:id="rId35"/>
    <p:sldId id="310" r:id="rId36"/>
    <p:sldId id="288" r:id="rId37"/>
    <p:sldId id="289" r:id="rId38"/>
    <p:sldId id="290" r:id="rId39"/>
    <p:sldId id="311" r:id="rId40"/>
    <p:sldId id="291" r:id="rId41"/>
    <p:sldId id="292" r:id="rId42"/>
    <p:sldId id="293" r:id="rId43"/>
    <p:sldId id="294" r:id="rId44"/>
    <p:sldId id="312" r:id="rId45"/>
    <p:sldId id="295" r:id="rId46"/>
    <p:sldId id="296" r:id="rId47"/>
    <p:sldId id="297" r:id="rId48"/>
    <p:sldId id="298" r:id="rId49"/>
    <p:sldId id="313" r:id="rId50"/>
    <p:sldId id="299" r:id="rId51"/>
    <p:sldId id="300" r:id="rId52"/>
    <p:sldId id="301" r:id="rId53"/>
    <p:sldId id="314" r:id="rId54"/>
    <p:sldId id="302" r:id="rId55"/>
    <p:sldId id="303" r:id="rId56"/>
    <p:sldId id="304" r:id="rId57"/>
    <p:sldId id="315" r:id="rId58"/>
    <p:sldId id="305" r:id="rId59"/>
    <p:sldId id="306" r:id="rId60"/>
    <p:sldId id="307" r:id="rId61"/>
    <p:sldId id="317" r:id="rId62"/>
    <p:sldId id="316" r:id="rId63"/>
    <p:sldId id="318" r:id="rId64"/>
    <p:sldId id="319" r:id="rId65"/>
    <p:sldId id="320" r:id="rId66"/>
    <p:sldId id="322" r:id="rId67"/>
    <p:sldId id="321" r:id="rId68"/>
    <p:sldId id="323" r:id="rId69"/>
    <p:sldId id="324" r:id="rId70"/>
    <p:sldId id="325" r:id="rId71"/>
    <p:sldId id="326" r:id="rId72"/>
    <p:sldId id="327" r:id="rId73"/>
    <p:sldId id="328" r:id="rId74"/>
    <p:sldId id="330" r:id="rId75"/>
    <p:sldId id="331" r:id="rId76"/>
    <p:sldId id="329" r:id="rId77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2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presProps" Target="presProps.xml"/><Relationship Id="rId8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6E203-6A65-4E3B-B63E-93840E8B8C7A}" type="datetimeFigureOut">
              <a:rPr lang="pl-PL" smtClean="0"/>
              <a:t>24.10.2022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60F33-67CD-47C3-B40B-25730D2536C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722470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6E203-6A65-4E3B-B63E-93840E8B8C7A}" type="datetimeFigureOut">
              <a:rPr lang="pl-PL" smtClean="0"/>
              <a:t>24.10.2022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60F33-67CD-47C3-B40B-25730D2536C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314323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6E203-6A65-4E3B-B63E-93840E8B8C7A}" type="datetimeFigureOut">
              <a:rPr lang="pl-PL" smtClean="0"/>
              <a:t>24.10.2022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60F33-67CD-47C3-B40B-25730D2536C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499109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6E203-6A65-4E3B-B63E-93840E8B8C7A}" type="datetimeFigureOut">
              <a:rPr lang="pl-PL" smtClean="0"/>
              <a:t>24.10.2022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60F33-67CD-47C3-B40B-25730D2536C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208169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6E203-6A65-4E3B-B63E-93840E8B8C7A}" type="datetimeFigureOut">
              <a:rPr lang="pl-PL" smtClean="0"/>
              <a:t>24.10.2022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60F33-67CD-47C3-B40B-25730D2536C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730665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6E203-6A65-4E3B-B63E-93840E8B8C7A}" type="datetimeFigureOut">
              <a:rPr lang="pl-PL" smtClean="0"/>
              <a:t>24.10.2022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60F33-67CD-47C3-B40B-25730D2536C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877210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6E203-6A65-4E3B-B63E-93840E8B8C7A}" type="datetimeFigureOut">
              <a:rPr lang="pl-PL" smtClean="0"/>
              <a:t>24.10.2022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60F33-67CD-47C3-B40B-25730D2536C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73605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6E203-6A65-4E3B-B63E-93840E8B8C7A}" type="datetimeFigureOut">
              <a:rPr lang="pl-PL" smtClean="0"/>
              <a:t>24.10.2022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60F33-67CD-47C3-B40B-25730D2536C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17478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6E203-6A65-4E3B-B63E-93840E8B8C7A}" type="datetimeFigureOut">
              <a:rPr lang="pl-PL" smtClean="0"/>
              <a:t>24.10.2022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60F33-67CD-47C3-B40B-25730D2536C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38509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6E203-6A65-4E3B-B63E-93840E8B8C7A}" type="datetimeFigureOut">
              <a:rPr lang="pl-PL" smtClean="0"/>
              <a:t>24.10.2022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60F33-67CD-47C3-B40B-25730D2536C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497199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6E203-6A65-4E3B-B63E-93840E8B8C7A}" type="datetimeFigureOut">
              <a:rPr lang="pl-PL" smtClean="0"/>
              <a:t>24.10.2022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60F33-67CD-47C3-B40B-25730D2536C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356878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26E203-6A65-4E3B-B63E-93840E8B8C7A}" type="datetimeFigureOut">
              <a:rPr lang="pl-PL" smtClean="0"/>
              <a:t>24.10.2022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C60F33-67CD-47C3-B40B-25730D2536C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552202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885825" y="500063"/>
            <a:ext cx="10458450" cy="3009900"/>
          </a:xfrm>
        </p:spPr>
        <p:txBody>
          <a:bodyPr>
            <a:noAutofit/>
          </a:bodyPr>
          <a:lstStyle/>
          <a:p>
            <a:r>
              <a:rPr lang="pl-PL" sz="115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Obsługa JOIN</a:t>
            </a:r>
            <a:br>
              <a:rPr lang="pl-PL" sz="115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9600" b="1" dirty="0" smtClean="0">
                <a:solidFill>
                  <a:srgbClr val="002060"/>
                </a:solidFill>
              </a:rPr>
              <a:t>w MySQL</a:t>
            </a:r>
            <a:endParaRPr lang="pl-PL" sz="9600" b="1" dirty="0">
              <a:solidFill>
                <a:srgbClr val="002060"/>
              </a:solidFill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8529638" y="5145087"/>
            <a:ext cx="2957512" cy="927100"/>
          </a:xfrm>
        </p:spPr>
        <p:txBody>
          <a:bodyPr>
            <a:noAutofit/>
          </a:bodyPr>
          <a:lstStyle/>
          <a:p>
            <a:pPr algn="l"/>
            <a:r>
              <a:rPr lang="pl-PL" sz="2800" dirty="0" smtClean="0"/>
              <a:t>Opracował:</a:t>
            </a:r>
          </a:p>
          <a:p>
            <a:pPr algn="l"/>
            <a:r>
              <a:rPr lang="pl-PL" sz="2800" dirty="0" smtClean="0"/>
              <a:t>Artem Nowicki</a:t>
            </a:r>
            <a:endParaRPr lang="pl-PL" sz="2800" dirty="0"/>
          </a:p>
        </p:txBody>
      </p:sp>
    </p:spTree>
    <p:extLst>
      <p:ext uri="{BB962C8B-B14F-4D97-AF65-F5344CB8AC3E}">
        <p14:creationId xmlns:p14="http://schemas.microsoft.com/office/powerpoint/2010/main" val="2169432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Przykład 2</a:t>
            </a:r>
            <a:endParaRPr lang="pl-PL" sz="6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Napisz zapytanie, aby znaleźć imię (imię, nazwisko), identyfikator działu oraz imię i nazwisko wszystkich pracowników.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635927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Kod 2</a:t>
            </a:r>
            <a:endParaRPr lang="pl-PL" sz="5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838200" y="1536801"/>
            <a:ext cx="1051560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SELECT </a:t>
            </a:r>
            <a:r>
              <a:rPr kumimoji="0" lang="pl-PL" altLang="pl-PL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first_name</a:t>
            </a:r>
            <a:r>
              <a:rPr kumimoji="0" lang="pl-PL" altLang="pl-PL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, </a:t>
            </a:r>
            <a:r>
              <a:rPr kumimoji="0" lang="pl-PL" altLang="pl-PL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last_name</a:t>
            </a:r>
            <a:r>
              <a:rPr kumimoji="0" lang="pl-PL" altLang="pl-PL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, </a:t>
            </a:r>
            <a:r>
              <a:rPr kumimoji="0" lang="pl-PL" altLang="pl-PL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department_id</a:t>
            </a:r>
            <a:r>
              <a:rPr kumimoji="0" lang="pl-PL" altLang="pl-PL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, </a:t>
            </a:r>
            <a:r>
              <a:rPr kumimoji="0" lang="pl-PL" altLang="pl-PL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department_name</a:t>
            </a:r>
            <a:r>
              <a:rPr kumimoji="0" lang="pl-PL" altLang="pl-PL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FROM </a:t>
            </a:r>
            <a:r>
              <a:rPr kumimoji="0" lang="pl-PL" altLang="pl-PL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employees</a:t>
            </a:r>
            <a:r>
              <a:rPr kumimoji="0" lang="pl-PL" altLang="pl-PL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</a:t>
            </a:r>
            <a:r>
              <a:rPr kumimoji="0" lang="pl-PL" altLang="pl-PL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 Unicode MS"/>
              </a:rPr>
              <a:t>JOIN</a:t>
            </a:r>
            <a:r>
              <a:rPr kumimoji="0" lang="pl-PL" altLang="pl-PL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</a:t>
            </a:r>
            <a:r>
              <a:rPr kumimoji="0" lang="pl-PL" altLang="pl-PL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departments</a:t>
            </a:r>
            <a:r>
              <a:rPr kumimoji="0" lang="pl-PL" altLang="pl-PL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</a:t>
            </a:r>
            <a:r>
              <a:rPr kumimoji="0" lang="pl-PL" altLang="pl-PL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/>
              </a:rPr>
              <a:t>USING</a:t>
            </a:r>
            <a:r>
              <a:rPr kumimoji="0" lang="pl-PL" altLang="pl-PL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(</a:t>
            </a:r>
            <a:r>
              <a:rPr kumimoji="0" lang="pl-PL" altLang="pl-PL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department_id</a:t>
            </a:r>
            <a:r>
              <a:rPr kumimoji="0" lang="pl-PL" altLang="pl-PL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);</a:t>
            </a:r>
            <a:r>
              <a:rPr kumimoji="0" lang="pl-PL" altLang="pl-PL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pl-PL" altLang="pl-PL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5772" y="2862364"/>
            <a:ext cx="9591771" cy="3648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2590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7889" y="414337"/>
            <a:ext cx="7187444" cy="5972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5897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387" y="357187"/>
            <a:ext cx="11410281" cy="6186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8605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Przykład 3</a:t>
            </a:r>
            <a:endParaRPr lang="pl-PL" sz="6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Napisz zapytanie, aby znaleźć imię (imię, nazwisko), stanowisko, identyfikator działu i nazwisko pracowników, którzy pracują w Londynie.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3064535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6000" b="1" dirty="0" smtClean="0">
                <a:solidFill>
                  <a:srgbClr val="002060"/>
                </a:solidFill>
              </a:rPr>
              <a:t>Kod 3</a:t>
            </a:r>
            <a:endParaRPr lang="pl-PL" sz="6000" b="1" dirty="0">
              <a:solidFill>
                <a:srgbClr val="002060"/>
              </a:solidFill>
            </a:endParaRP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838200" y="1690688"/>
            <a:ext cx="10987548" cy="4031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SELECT </a:t>
            </a:r>
            <a:r>
              <a:rPr kumimoji="0" lang="pl-PL" altLang="pl-PL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e.first_name</a:t>
            </a:r>
            <a:r>
              <a:rPr kumimoji="0" lang="pl-PL" altLang="pl-PL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, </a:t>
            </a:r>
            <a:r>
              <a:rPr kumimoji="0" lang="pl-PL" altLang="pl-PL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e.last_name</a:t>
            </a:r>
            <a:r>
              <a:rPr kumimoji="0" lang="pl-PL" altLang="pl-PL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, </a:t>
            </a:r>
            <a:r>
              <a:rPr kumimoji="0" lang="pl-PL" altLang="pl-PL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e.job_id</a:t>
            </a:r>
            <a:r>
              <a:rPr kumimoji="0" lang="pl-PL" altLang="pl-PL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, </a:t>
            </a:r>
            <a:r>
              <a:rPr kumimoji="0" lang="pl-PL" altLang="pl-PL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e.department_id</a:t>
            </a:r>
            <a:r>
              <a:rPr kumimoji="0" lang="pl-PL" altLang="pl-PL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, </a:t>
            </a:r>
            <a:r>
              <a:rPr kumimoji="0" lang="pl-PL" altLang="pl-PL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d.department_name</a:t>
            </a:r>
            <a:r>
              <a:rPr kumimoji="0" lang="pl-PL" altLang="pl-PL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FROM </a:t>
            </a:r>
            <a:r>
              <a:rPr kumimoji="0" lang="pl-PL" altLang="pl-PL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 Unicode MS"/>
              </a:rPr>
              <a:t>employees</a:t>
            </a:r>
            <a:r>
              <a:rPr kumimoji="0" lang="pl-PL" altLang="pl-PL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 Unicode MS"/>
              </a:rPr>
              <a:t> e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JOIN </a:t>
            </a:r>
            <a:r>
              <a:rPr kumimoji="0" lang="pl-PL" altLang="pl-PL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 Unicode MS"/>
              </a:rPr>
              <a:t>departments</a:t>
            </a:r>
            <a:r>
              <a:rPr kumimoji="0" lang="pl-PL" altLang="pl-PL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 Unicode MS"/>
              </a:rPr>
              <a:t> d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ON (</a:t>
            </a:r>
            <a:r>
              <a:rPr kumimoji="0" lang="pl-PL" altLang="pl-PL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 Unicode MS"/>
              </a:rPr>
              <a:t>e</a:t>
            </a:r>
            <a:r>
              <a:rPr kumimoji="0" lang="pl-PL" altLang="pl-PL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.department_id</a:t>
            </a:r>
            <a:r>
              <a:rPr kumimoji="0" lang="pl-PL" altLang="pl-PL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= </a:t>
            </a:r>
            <a:r>
              <a:rPr kumimoji="0" lang="pl-PL" altLang="pl-PL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 Unicode MS"/>
              </a:rPr>
              <a:t>d</a:t>
            </a:r>
            <a:r>
              <a:rPr kumimoji="0" lang="pl-PL" altLang="pl-PL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.department_id</a:t>
            </a:r>
            <a:r>
              <a:rPr kumimoji="0" lang="pl-PL" altLang="pl-PL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JOIN </a:t>
            </a:r>
            <a:r>
              <a:rPr kumimoji="0" lang="pl-PL" altLang="pl-PL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locations</a:t>
            </a:r>
            <a:r>
              <a:rPr kumimoji="0" lang="pl-PL" altLang="pl-PL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</a:t>
            </a:r>
            <a:r>
              <a:rPr kumimoji="0" lang="pl-PL" altLang="pl-PL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 Unicode MS"/>
              </a:rPr>
              <a:t>l</a:t>
            </a:r>
            <a:r>
              <a:rPr kumimoji="0" lang="pl-PL" altLang="pl-PL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ON (</a:t>
            </a:r>
            <a:r>
              <a:rPr kumimoji="0" lang="pl-PL" altLang="pl-PL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/>
              </a:rPr>
              <a:t>d</a:t>
            </a:r>
            <a:r>
              <a:rPr kumimoji="0" lang="pl-PL" altLang="pl-PL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.location_id</a:t>
            </a:r>
            <a:r>
              <a:rPr kumimoji="0" lang="pl-PL" altLang="pl-PL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= </a:t>
            </a:r>
            <a:r>
              <a:rPr kumimoji="0" lang="pl-PL" altLang="pl-PL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/>
              </a:rPr>
              <a:t>l</a:t>
            </a:r>
            <a:r>
              <a:rPr kumimoji="0" lang="pl-PL" altLang="pl-PL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.location_id</a:t>
            </a:r>
            <a:r>
              <a:rPr kumimoji="0" lang="pl-PL" altLang="pl-PL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WHERE LOWER(</a:t>
            </a:r>
            <a:r>
              <a:rPr kumimoji="0" lang="pl-PL" altLang="pl-PL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 Unicode MS"/>
              </a:rPr>
              <a:t>l</a:t>
            </a:r>
            <a:r>
              <a:rPr kumimoji="0" lang="pl-PL" altLang="pl-PL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.city</a:t>
            </a:r>
            <a:r>
              <a:rPr kumimoji="0" lang="pl-PL" altLang="pl-PL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) = 'London'; </a:t>
            </a:r>
            <a:endParaRPr kumimoji="0" lang="pl-PL" altLang="pl-PL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3019636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49350"/>
          </a:xfrm>
        </p:spPr>
        <p:txBody>
          <a:bodyPr/>
          <a:lstStyle/>
          <a:p>
            <a:r>
              <a:rPr lang="pl-PL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Znaczenie literek w JOIN</a:t>
            </a:r>
            <a:endParaRPr lang="pl-PL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943099"/>
            <a:ext cx="10515600" cy="42338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l-PL" altLang="pl-PL" dirty="0" err="1" smtClean="0">
                <a:latin typeface="Arial Unicode MS"/>
              </a:rPr>
              <a:t>e.first_name</a:t>
            </a:r>
            <a:r>
              <a:rPr lang="pl-PL" altLang="pl-PL" dirty="0" smtClean="0">
                <a:latin typeface="Arial Unicode MS"/>
              </a:rPr>
              <a:t> z tabeli </a:t>
            </a:r>
            <a:r>
              <a:rPr lang="pl-PL" altLang="pl-PL" b="1" dirty="0" err="1">
                <a:solidFill>
                  <a:srgbClr val="FF0000"/>
                </a:solidFill>
                <a:latin typeface="Arial Unicode MS"/>
              </a:rPr>
              <a:t>employees</a:t>
            </a:r>
            <a:r>
              <a:rPr lang="pl-PL" altLang="pl-PL" b="1" dirty="0">
                <a:solidFill>
                  <a:srgbClr val="FF0000"/>
                </a:solidFill>
                <a:latin typeface="Arial Unicode MS"/>
              </a:rPr>
              <a:t> </a:t>
            </a:r>
            <a:r>
              <a:rPr lang="pl-PL" altLang="pl-PL" b="1" dirty="0" smtClean="0">
                <a:solidFill>
                  <a:srgbClr val="FF0000"/>
                </a:solidFill>
                <a:latin typeface="Arial Unicode MS"/>
              </a:rPr>
              <a:t>e</a:t>
            </a:r>
          </a:p>
          <a:p>
            <a:pPr marL="0" indent="0">
              <a:buNone/>
            </a:pPr>
            <a:endParaRPr lang="pl-PL" b="1" dirty="0">
              <a:solidFill>
                <a:srgbClr val="FF0000"/>
              </a:solidFill>
              <a:latin typeface="Arial Unicode MS"/>
            </a:endParaRPr>
          </a:p>
          <a:p>
            <a:pPr marL="0" indent="0">
              <a:buNone/>
            </a:pPr>
            <a:r>
              <a:rPr lang="pl-PL" altLang="pl-PL" dirty="0">
                <a:latin typeface="Arial Unicode MS"/>
              </a:rPr>
              <a:t>(</a:t>
            </a:r>
            <a:r>
              <a:rPr lang="pl-PL" altLang="pl-PL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/>
              </a:rPr>
              <a:t>e</a:t>
            </a:r>
            <a:r>
              <a:rPr lang="pl-PL" altLang="pl-PL" dirty="0" err="1">
                <a:latin typeface="Arial Unicode MS"/>
              </a:rPr>
              <a:t>.department_id</a:t>
            </a:r>
            <a:r>
              <a:rPr lang="pl-PL" altLang="pl-PL" dirty="0">
                <a:latin typeface="Arial Unicode MS"/>
              </a:rPr>
              <a:t> = </a:t>
            </a:r>
            <a:r>
              <a:rPr lang="pl-PL" altLang="pl-PL" b="1" dirty="0" err="1">
                <a:solidFill>
                  <a:srgbClr val="FF0000"/>
                </a:solidFill>
                <a:latin typeface="Arial Unicode MS"/>
              </a:rPr>
              <a:t>d</a:t>
            </a:r>
            <a:r>
              <a:rPr lang="pl-PL" altLang="pl-PL" dirty="0" err="1">
                <a:latin typeface="Arial Unicode MS"/>
              </a:rPr>
              <a:t>.department_id</a:t>
            </a:r>
            <a:r>
              <a:rPr lang="pl-PL" altLang="pl-PL" dirty="0" smtClean="0">
                <a:latin typeface="Arial Unicode MS"/>
              </a:rPr>
              <a:t>)</a:t>
            </a:r>
          </a:p>
          <a:p>
            <a:pPr marL="0" lvl="0" indent="0">
              <a:buNone/>
            </a:pPr>
            <a:endParaRPr lang="pl-PL" altLang="pl-PL" dirty="0" smtClean="0">
              <a:latin typeface="Arial Unicode MS"/>
            </a:endParaRPr>
          </a:p>
          <a:p>
            <a:pPr marL="0" lvl="0" indent="0">
              <a:buNone/>
            </a:pPr>
            <a:r>
              <a:rPr lang="pl-PL" altLang="pl-PL" dirty="0" smtClean="0">
                <a:latin typeface="Arial Unicode MS"/>
              </a:rPr>
              <a:t>JOIN </a:t>
            </a:r>
            <a:r>
              <a:rPr lang="pl-PL" altLang="pl-PL" dirty="0" err="1">
                <a:latin typeface="Arial Unicode MS"/>
              </a:rPr>
              <a:t>locations</a:t>
            </a:r>
            <a:r>
              <a:rPr lang="pl-PL" altLang="pl-PL" dirty="0">
                <a:latin typeface="Arial Unicode MS"/>
              </a:rPr>
              <a:t> </a:t>
            </a:r>
            <a:r>
              <a:rPr lang="pl-PL" altLang="pl-PL" b="1" dirty="0">
                <a:solidFill>
                  <a:srgbClr val="FF0000"/>
                </a:solidFill>
                <a:latin typeface="Arial Unicode MS"/>
              </a:rPr>
              <a:t>l</a:t>
            </a:r>
            <a:r>
              <a:rPr lang="pl-PL" altLang="pl-PL" dirty="0">
                <a:latin typeface="Arial Unicode MS"/>
              </a:rPr>
              <a:t> </a:t>
            </a:r>
          </a:p>
          <a:p>
            <a:pPr marL="0" indent="0">
              <a:buNone/>
            </a:pPr>
            <a:r>
              <a:rPr lang="pl-PL" dirty="0" smtClean="0"/>
              <a:t>Są tzw. Aliasy odwołania się do bazy danych. Takich aliasów wymaga </a:t>
            </a:r>
            <a:r>
              <a:rPr lang="pl-PL" dirty="0" err="1" smtClean="0"/>
              <a:t>MySql</a:t>
            </a:r>
            <a:r>
              <a:rPr lang="pl-PL" dirty="0" smtClean="0"/>
              <a:t>. </a:t>
            </a:r>
          </a:p>
          <a:p>
            <a:pPr marL="0" indent="0">
              <a:buNone/>
            </a:pPr>
            <a:r>
              <a:rPr lang="pl-PL" dirty="0" smtClean="0"/>
              <a:t>Najczęściej robimy tak by pierwsza litera nazwy tabeli była pierwszą aliasu. 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816165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Aliasy w MySQL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Aliasy SQL służą do nadawania tabeli lub kolumnie w tabeli tymczasowej nazwy. Aliasy są często używane w celu zwiększenia czytelności nazw kolumn. Alias istnieje tylko na czas trwania zapytania.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768667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Wyjaśnienie LOWER</a:t>
            </a:r>
            <a:endParaRPr lang="pl-PL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838200" y="1690688"/>
            <a:ext cx="8459175" cy="2492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LOWER(</a:t>
            </a:r>
            <a:r>
              <a:rPr kumimoji="0" lang="pl-PL" altLang="pl-PL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l.city</a:t>
            </a:r>
            <a:r>
              <a:rPr kumimoji="0" lang="pl-PL" altLang="pl-PL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altLang="pl-PL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Unicode MS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pl-PL" dirty="0" smtClean="0"/>
              <a:t>Funkcja LOWER() konwertuje ciąg znaków na małe litery.</a:t>
            </a:r>
            <a:r>
              <a:rPr kumimoji="0" lang="pl-PL" altLang="pl-PL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kumimoji="0" lang="pl-PL" altLang="pl-PL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pl-PL" altLang="pl-PL" sz="4000" dirty="0" smtClean="0">
                <a:latin typeface="Arial" panose="020B0604020202020204" pitchFamily="34" charset="0"/>
              </a:rPr>
              <a:t>Składnia: </a:t>
            </a:r>
            <a:r>
              <a:rPr lang="pl-PL" sz="4000" dirty="0" smtClean="0"/>
              <a:t>LOWER(</a:t>
            </a:r>
            <a:r>
              <a:rPr lang="pl-PL" sz="4000" i="1" dirty="0" err="1" smtClean="0"/>
              <a:t>text</a:t>
            </a:r>
            <a:r>
              <a:rPr lang="pl-PL" sz="4000" dirty="0" smtClean="0"/>
              <a:t>)</a:t>
            </a:r>
            <a:endParaRPr kumimoji="0" lang="pl-PL" altLang="pl-PL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99895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395" y="407765"/>
            <a:ext cx="11125218" cy="6031930"/>
          </a:xfrm>
        </p:spPr>
      </p:pic>
    </p:spTree>
    <p:extLst>
      <p:ext uri="{BB962C8B-B14F-4D97-AF65-F5344CB8AC3E}">
        <p14:creationId xmlns:p14="http://schemas.microsoft.com/office/powerpoint/2010/main" val="2765109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5400" b="1" dirty="0" smtClean="0">
                <a:solidFill>
                  <a:srgbClr val="FF0000"/>
                </a:solidFill>
              </a:rPr>
              <a:t>Struktura bazy danych</a:t>
            </a:r>
            <a:endParaRPr lang="pl-PL" sz="5400" b="1" dirty="0">
              <a:solidFill>
                <a:srgbClr val="FF000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2068513"/>
            <a:ext cx="10515600" cy="1517650"/>
          </a:xfrm>
        </p:spPr>
        <p:txBody>
          <a:bodyPr/>
          <a:lstStyle/>
          <a:p>
            <a:r>
              <a:rPr lang="pl-PL" dirty="0" smtClean="0"/>
              <a:t>Baza do zaimportowania w MySQL nazwa – </a:t>
            </a:r>
            <a:r>
              <a:rPr lang="pl-PL" dirty="0" err="1" smtClean="0"/>
              <a:t>przykłady_join.sql</a:t>
            </a:r>
            <a:endParaRPr lang="pl-PL" dirty="0" smtClean="0"/>
          </a:p>
          <a:p>
            <a:r>
              <a:rPr lang="pl-PL" dirty="0" smtClean="0"/>
              <a:t>Omawiam połączenia tabel przy pomocy JOIN</a:t>
            </a: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404320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Przykład 4</a:t>
            </a:r>
            <a:endParaRPr lang="pl-PL" sz="6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928813"/>
            <a:ext cx="10515600" cy="1171575"/>
          </a:xfrm>
        </p:spPr>
        <p:txBody>
          <a:bodyPr/>
          <a:lstStyle/>
          <a:p>
            <a:pPr marL="0" indent="0">
              <a:buNone/>
            </a:pPr>
            <a:r>
              <a:rPr lang="pl-PL" dirty="0" smtClean="0"/>
              <a:t>Napisz zapytanie, aby znaleźć identyfikator pracownika, imię (nazwisko) wraz z jego identyfikatorem menedżera i imieniem (nazwisko).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125386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6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Kod 4</a:t>
            </a:r>
            <a:endParaRPr lang="pl-PL" sz="6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838200" y="1878569"/>
            <a:ext cx="10515600" cy="2123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SELECT </a:t>
            </a:r>
            <a:r>
              <a:rPr kumimoji="0" lang="pl-PL" altLang="pl-PL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e.employee_id</a:t>
            </a:r>
            <a:r>
              <a:rPr kumimoji="0" lang="pl-PL" altLang="pl-PL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'</a:t>
            </a:r>
            <a:r>
              <a:rPr kumimoji="0" lang="pl-PL" altLang="pl-PL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Emp_Id</a:t>
            </a:r>
            <a:r>
              <a:rPr kumimoji="0" lang="pl-PL" altLang="pl-PL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', </a:t>
            </a:r>
            <a:r>
              <a:rPr kumimoji="0" lang="pl-PL" altLang="pl-PL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e.last_name</a:t>
            </a:r>
            <a:r>
              <a:rPr kumimoji="0" lang="pl-PL" altLang="pl-PL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'</a:t>
            </a:r>
            <a:r>
              <a:rPr kumimoji="0" lang="pl-PL" altLang="pl-PL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Employee</a:t>
            </a:r>
            <a:r>
              <a:rPr kumimoji="0" lang="pl-PL" altLang="pl-PL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', </a:t>
            </a:r>
            <a:r>
              <a:rPr kumimoji="0" lang="pl-PL" altLang="pl-PL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m.employee_id</a:t>
            </a:r>
            <a:r>
              <a:rPr kumimoji="0" lang="pl-PL" altLang="pl-PL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'</a:t>
            </a:r>
            <a:r>
              <a:rPr kumimoji="0" lang="pl-PL" altLang="pl-PL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Mgr_Id</a:t>
            </a:r>
            <a:r>
              <a:rPr kumimoji="0" lang="pl-PL" altLang="pl-PL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', </a:t>
            </a:r>
            <a:r>
              <a:rPr kumimoji="0" lang="pl-PL" altLang="pl-PL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m.last_name</a:t>
            </a:r>
            <a:r>
              <a:rPr kumimoji="0" lang="pl-PL" altLang="pl-PL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'Manager'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l-PL" altLang="pl-PL" sz="2400" dirty="0">
              <a:latin typeface="Arial Unicode M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FROM </a:t>
            </a:r>
            <a:r>
              <a:rPr kumimoji="0" lang="pl-PL" altLang="pl-PL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employees</a:t>
            </a:r>
            <a:r>
              <a:rPr kumimoji="0" lang="pl-PL" altLang="pl-PL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e </a:t>
            </a:r>
            <a:r>
              <a:rPr kumimoji="0" lang="pl-PL" altLang="pl-PL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JOIN</a:t>
            </a:r>
            <a:r>
              <a:rPr kumimoji="0" lang="pl-PL" altLang="pl-PL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</a:t>
            </a:r>
            <a:r>
              <a:rPr kumimoji="0" lang="pl-PL" altLang="pl-PL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employees</a:t>
            </a:r>
            <a:r>
              <a:rPr kumimoji="0" lang="pl-PL" altLang="pl-PL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</a:t>
            </a:r>
            <a:r>
              <a:rPr kumimoji="0" lang="pl-PL" altLang="pl-PL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m ON (</a:t>
            </a:r>
            <a:r>
              <a:rPr kumimoji="0" lang="pl-PL" altLang="pl-PL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e.manager_id</a:t>
            </a:r>
            <a:r>
              <a:rPr kumimoji="0" lang="pl-PL" altLang="pl-PL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= </a:t>
            </a:r>
            <a:r>
              <a:rPr kumimoji="0" lang="pl-PL" altLang="pl-PL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m.employee_id</a:t>
            </a:r>
            <a:r>
              <a:rPr kumimoji="0" lang="pl-PL" altLang="pl-PL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);</a:t>
            </a:r>
            <a:r>
              <a:rPr kumimoji="0" lang="pl-PL" altLang="pl-PL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pl-PL" altLang="pl-PL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pole tekstowe 4"/>
          <p:cNvSpPr txBox="1"/>
          <p:nvPr/>
        </p:nvSpPr>
        <p:spPr>
          <a:xfrm>
            <a:off x="838200" y="4400551"/>
            <a:ext cx="101727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 smtClean="0"/>
              <a:t>Przypisujemy określone aliasy do pól czyli e i m. Bo odnosimy się do tych samych nazw pól. Nazywamy te pola tak jak się nam podoba – by ładnie wyświetlić nazwy. Łączymy tabelę (jedną) JOINEM przez określone ID.</a:t>
            </a: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24827993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388" y="357187"/>
            <a:ext cx="11299650" cy="6126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0635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6000" b="1" dirty="0" smtClean="0">
                <a:solidFill>
                  <a:srgbClr val="FF0000"/>
                </a:solidFill>
              </a:rPr>
              <a:t>Przykład 5</a:t>
            </a:r>
            <a:endParaRPr lang="pl-PL" sz="6000" b="1" dirty="0">
              <a:solidFill>
                <a:srgbClr val="FF000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2082800"/>
            <a:ext cx="10515600" cy="2932113"/>
          </a:xfrm>
        </p:spPr>
        <p:txBody>
          <a:bodyPr/>
          <a:lstStyle/>
          <a:p>
            <a:pPr marL="0" indent="0">
              <a:buNone/>
            </a:pPr>
            <a:r>
              <a:rPr lang="pl-PL" dirty="0"/>
              <a:t>Napisz zapytanie, aby znaleźć imię (imię, nazwisko) i datę zatrudnienia pracowników, którzy zostali zatrudnieni po „Jones</a:t>
            </a:r>
            <a:r>
              <a:rPr lang="pl-PL" dirty="0" smtClean="0"/>
              <a:t>”.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dirty="0" smtClean="0"/>
              <a:t>Są pracownicy, którzy zostali zatrudnieni po </a:t>
            </a:r>
            <a:r>
              <a:rPr lang="pl-PL" dirty="0" err="1" smtClean="0"/>
              <a:t>Vance</a:t>
            </a:r>
            <a:r>
              <a:rPr lang="pl-PL" dirty="0" smtClean="0"/>
              <a:t> Jones, </a:t>
            </a:r>
            <a:r>
              <a:rPr lang="pl-PL" dirty="0"/>
              <a:t>którą zatrudniono dnia </a:t>
            </a:r>
            <a:r>
              <a:rPr lang="pl-PL" dirty="0" smtClean="0"/>
              <a:t>1987-09-20. </a:t>
            </a:r>
          </a:p>
          <a:p>
            <a:pPr marL="0" indent="0">
              <a:buNone/>
            </a:pPr>
            <a:r>
              <a:rPr lang="pl-PL" dirty="0" smtClean="0"/>
              <a:t>Musimy poszukać osób, które zostały zatrudnione po niej. 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138647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6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Kod 5</a:t>
            </a:r>
            <a:endParaRPr lang="pl-PL" sz="6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pole tekstowe 3"/>
          <p:cNvSpPr txBox="1"/>
          <p:nvPr/>
        </p:nvSpPr>
        <p:spPr>
          <a:xfrm>
            <a:off x="838200" y="1690688"/>
            <a:ext cx="1018698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600" dirty="0"/>
              <a:t>SELECT </a:t>
            </a:r>
            <a:r>
              <a:rPr lang="pl-PL" sz="3600" dirty="0" err="1"/>
              <a:t>e.first_name</a:t>
            </a:r>
            <a:r>
              <a:rPr lang="pl-PL" sz="3600" dirty="0"/>
              <a:t>, </a:t>
            </a:r>
            <a:r>
              <a:rPr lang="pl-PL" sz="3600" dirty="0" err="1"/>
              <a:t>e.last_name</a:t>
            </a:r>
            <a:r>
              <a:rPr lang="pl-PL" sz="3600" dirty="0"/>
              <a:t>, </a:t>
            </a:r>
            <a:r>
              <a:rPr lang="pl-PL" sz="3600" dirty="0" err="1"/>
              <a:t>e.hire_date</a:t>
            </a:r>
            <a:r>
              <a:rPr lang="pl-PL" sz="3600" dirty="0"/>
              <a:t> </a:t>
            </a:r>
          </a:p>
          <a:p>
            <a:r>
              <a:rPr lang="pl-PL" sz="3600" dirty="0"/>
              <a:t>FROM </a:t>
            </a:r>
            <a:r>
              <a:rPr lang="pl-PL" sz="3600" dirty="0" err="1"/>
              <a:t>employees</a:t>
            </a:r>
            <a:r>
              <a:rPr lang="pl-PL" sz="3600" dirty="0"/>
              <a:t> e </a:t>
            </a:r>
          </a:p>
          <a:p>
            <a:r>
              <a:rPr lang="pl-PL" sz="3600" dirty="0"/>
              <a:t>JOIN </a:t>
            </a:r>
            <a:r>
              <a:rPr lang="pl-PL" sz="3600" dirty="0" err="1"/>
              <a:t>employees</a:t>
            </a:r>
            <a:r>
              <a:rPr lang="pl-PL" sz="3600" dirty="0"/>
              <a:t> </a:t>
            </a:r>
            <a:r>
              <a:rPr lang="pl-PL" sz="3600" b="1" dirty="0" err="1">
                <a:solidFill>
                  <a:srgbClr val="FF0000"/>
                </a:solidFill>
              </a:rPr>
              <a:t>pomocn</a:t>
            </a:r>
            <a:r>
              <a:rPr lang="pl-PL" sz="3600" dirty="0"/>
              <a:t> </a:t>
            </a:r>
          </a:p>
          <a:p>
            <a:r>
              <a:rPr lang="pl-PL" sz="3600" dirty="0"/>
              <a:t>ON (</a:t>
            </a:r>
            <a:r>
              <a:rPr lang="pl-PL" sz="3600" b="1" dirty="0" err="1">
                <a:solidFill>
                  <a:srgbClr val="FF0000"/>
                </a:solidFill>
              </a:rPr>
              <a:t>pomocn</a:t>
            </a:r>
            <a:r>
              <a:rPr lang="pl-PL" sz="3600" dirty="0" err="1"/>
              <a:t>.last_name</a:t>
            </a:r>
            <a:r>
              <a:rPr lang="pl-PL" sz="3600" dirty="0"/>
              <a:t> = 'Jones') </a:t>
            </a:r>
          </a:p>
          <a:p>
            <a:r>
              <a:rPr lang="pl-PL" sz="3600" dirty="0"/>
              <a:t>WHERE </a:t>
            </a:r>
            <a:r>
              <a:rPr lang="pl-PL" sz="3600" b="1" dirty="0" err="1">
                <a:solidFill>
                  <a:srgbClr val="FF0000"/>
                </a:solidFill>
              </a:rPr>
              <a:t>pomocn</a:t>
            </a:r>
            <a:r>
              <a:rPr lang="pl-PL" sz="3600" dirty="0" err="1"/>
              <a:t>.hire_date</a:t>
            </a:r>
            <a:r>
              <a:rPr lang="pl-PL" sz="3600" dirty="0"/>
              <a:t> &lt; </a:t>
            </a:r>
            <a:r>
              <a:rPr lang="pl-PL" sz="3600" dirty="0" err="1"/>
              <a:t>e.hire_date</a:t>
            </a:r>
            <a:r>
              <a:rPr lang="pl-PL" sz="3600" dirty="0"/>
              <a:t>;</a:t>
            </a:r>
          </a:p>
          <a:p>
            <a:endParaRPr lang="pl-PL" sz="3600" dirty="0" smtClean="0"/>
          </a:p>
          <a:p>
            <a:r>
              <a:rPr lang="pl-PL" sz="3600" dirty="0" err="1" smtClean="0">
                <a:solidFill>
                  <a:srgbClr val="002060"/>
                </a:solidFill>
              </a:rPr>
              <a:t>pomocn</a:t>
            </a:r>
            <a:r>
              <a:rPr lang="pl-PL" sz="3600" dirty="0" smtClean="0"/>
              <a:t> – jest tu tylko elementem pomocniczym, </a:t>
            </a:r>
          </a:p>
          <a:p>
            <a:r>
              <a:rPr lang="pl-PL" sz="3600" dirty="0" err="1" smtClean="0"/>
              <a:t>dwoławczym</a:t>
            </a:r>
            <a:r>
              <a:rPr lang="pl-PL" sz="3600" dirty="0" smtClean="0"/>
              <a:t>. Można to zrobić prościej</a:t>
            </a:r>
            <a:endParaRPr lang="pl-PL" sz="3600" dirty="0"/>
          </a:p>
        </p:txBody>
      </p:sp>
    </p:spTree>
    <p:extLst>
      <p:ext uri="{BB962C8B-B14F-4D97-AF65-F5344CB8AC3E}">
        <p14:creationId xmlns:p14="http://schemas.microsoft.com/office/powerpoint/2010/main" val="34906030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088" y="346944"/>
            <a:ext cx="10698847" cy="6111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0188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014" y="471488"/>
            <a:ext cx="10964586" cy="6002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13951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/>
          <p:cNvSpPr txBox="1"/>
          <p:nvPr/>
        </p:nvSpPr>
        <p:spPr>
          <a:xfrm>
            <a:off x="985838" y="928688"/>
            <a:ext cx="9937785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4000" dirty="0"/>
              <a:t>SELECT </a:t>
            </a:r>
            <a:r>
              <a:rPr lang="pl-PL" sz="4000" b="1" dirty="0" err="1">
                <a:solidFill>
                  <a:srgbClr val="7030A0"/>
                </a:solidFill>
              </a:rPr>
              <a:t>e</a:t>
            </a:r>
            <a:r>
              <a:rPr lang="pl-PL" sz="4000" dirty="0" err="1"/>
              <a:t>.first_name</a:t>
            </a:r>
            <a:r>
              <a:rPr lang="pl-PL" sz="4000" dirty="0"/>
              <a:t>, </a:t>
            </a:r>
            <a:r>
              <a:rPr lang="pl-PL" sz="40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</a:t>
            </a:r>
            <a:r>
              <a:rPr lang="pl-PL" sz="4000" dirty="0" err="1"/>
              <a:t>.last_name</a:t>
            </a:r>
            <a:r>
              <a:rPr lang="pl-PL" sz="4000" dirty="0"/>
              <a:t>, </a:t>
            </a:r>
            <a:r>
              <a:rPr lang="pl-PL" sz="40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</a:t>
            </a:r>
            <a:r>
              <a:rPr lang="pl-PL" sz="4000" dirty="0" err="1"/>
              <a:t>.hire_date</a:t>
            </a:r>
            <a:r>
              <a:rPr lang="pl-PL" sz="4000" dirty="0"/>
              <a:t> </a:t>
            </a:r>
          </a:p>
          <a:p>
            <a:r>
              <a:rPr lang="pl-PL" sz="4000" dirty="0"/>
              <a:t>FROM </a:t>
            </a:r>
            <a:r>
              <a:rPr lang="pl-PL" sz="4000" dirty="0" err="1"/>
              <a:t>employees</a:t>
            </a:r>
            <a:r>
              <a:rPr lang="pl-PL" sz="4000" dirty="0"/>
              <a:t> </a:t>
            </a:r>
            <a:r>
              <a:rPr lang="pl-PL" sz="4000" b="1" dirty="0">
                <a:solidFill>
                  <a:srgbClr val="7030A0"/>
                </a:solidFill>
              </a:rPr>
              <a:t>e</a:t>
            </a:r>
            <a:r>
              <a:rPr lang="pl-PL" sz="4000" dirty="0"/>
              <a:t> </a:t>
            </a:r>
          </a:p>
          <a:p>
            <a:r>
              <a:rPr lang="pl-PL" sz="4000" dirty="0"/>
              <a:t>JOIN </a:t>
            </a:r>
            <a:r>
              <a:rPr lang="pl-PL" sz="4000" dirty="0" err="1" smtClean="0">
                <a:solidFill>
                  <a:srgbClr val="FF0000"/>
                </a:solidFill>
              </a:rPr>
              <a:t>employees</a:t>
            </a:r>
            <a:endParaRPr lang="pl-PL" sz="4000" dirty="0">
              <a:solidFill>
                <a:srgbClr val="FF0000"/>
              </a:solidFill>
            </a:endParaRPr>
          </a:p>
          <a:p>
            <a:r>
              <a:rPr lang="pl-PL" sz="4000" dirty="0"/>
              <a:t>ON </a:t>
            </a:r>
            <a:r>
              <a:rPr lang="pl-PL" sz="4000" dirty="0" smtClean="0"/>
              <a:t>(</a:t>
            </a:r>
            <a:r>
              <a:rPr lang="pl-PL" sz="4000" dirty="0" err="1" smtClean="0">
                <a:solidFill>
                  <a:srgbClr val="FF0000"/>
                </a:solidFill>
              </a:rPr>
              <a:t>employees</a:t>
            </a:r>
            <a:r>
              <a:rPr lang="pl-PL" sz="4000" dirty="0" err="1" smtClean="0"/>
              <a:t>.last_name</a:t>
            </a:r>
            <a:r>
              <a:rPr lang="pl-PL" sz="4000" dirty="0" smtClean="0"/>
              <a:t> </a:t>
            </a:r>
            <a:r>
              <a:rPr lang="pl-PL" sz="4000" dirty="0"/>
              <a:t>= 'Jones') </a:t>
            </a:r>
          </a:p>
          <a:p>
            <a:r>
              <a:rPr lang="pl-PL" sz="4000" dirty="0"/>
              <a:t>WHERE </a:t>
            </a:r>
            <a:r>
              <a:rPr lang="pl-PL" sz="4000" dirty="0" err="1" smtClean="0">
                <a:solidFill>
                  <a:srgbClr val="FF0000"/>
                </a:solidFill>
              </a:rPr>
              <a:t>employees</a:t>
            </a:r>
            <a:r>
              <a:rPr lang="pl-PL" sz="4000" dirty="0" err="1" smtClean="0"/>
              <a:t>.hire_date</a:t>
            </a:r>
            <a:r>
              <a:rPr lang="pl-PL" sz="4000" dirty="0" smtClean="0"/>
              <a:t> </a:t>
            </a:r>
            <a:r>
              <a:rPr lang="pl-PL" sz="4000" dirty="0"/>
              <a:t>&lt; </a:t>
            </a:r>
            <a:r>
              <a:rPr lang="pl-PL" sz="40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</a:t>
            </a:r>
            <a:r>
              <a:rPr lang="pl-PL" sz="4000" dirty="0" err="1"/>
              <a:t>.hire_date</a:t>
            </a:r>
            <a:r>
              <a:rPr lang="pl-PL" sz="4000" smtClean="0"/>
              <a:t>;</a:t>
            </a:r>
            <a:endParaRPr lang="pl-PL" sz="4000" dirty="0"/>
          </a:p>
        </p:txBody>
      </p:sp>
      <p:sp>
        <p:nvSpPr>
          <p:cNvPr id="5" name="pole tekstowe 4"/>
          <p:cNvSpPr txBox="1"/>
          <p:nvPr/>
        </p:nvSpPr>
        <p:spPr>
          <a:xfrm>
            <a:off x="985838" y="4557177"/>
            <a:ext cx="838447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3200" dirty="0" smtClean="0"/>
              <a:t>Ta forma też zwraca taki sam efekt jak kod wyżej. </a:t>
            </a:r>
            <a:endParaRPr lang="pl-PL" sz="3200" dirty="0"/>
          </a:p>
        </p:txBody>
      </p:sp>
    </p:spTree>
    <p:extLst>
      <p:ext uri="{BB962C8B-B14F-4D97-AF65-F5344CB8AC3E}">
        <p14:creationId xmlns:p14="http://schemas.microsoft.com/office/powerpoint/2010/main" val="164968249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3350" y="233142"/>
            <a:ext cx="4171950" cy="6193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19448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Przykład 6</a:t>
            </a:r>
            <a:endParaRPr lang="pl-PL" sz="6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2139950"/>
            <a:ext cx="10515600" cy="11747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3600" dirty="0"/>
              <a:t>Napisz zapytanie, aby uzyskać nazwę działu i liczbę pracowników w dziale.</a:t>
            </a:r>
          </a:p>
        </p:txBody>
      </p:sp>
    </p:spTree>
    <p:extLst>
      <p:ext uri="{BB962C8B-B14F-4D97-AF65-F5344CB8AC3E}">
        <p14:creationId xmlns:p14="http://schemas.microsoft.com/office/powerpoint/2010/main" val="2881772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Definicja – co to jest JOIN w SQL?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dirty="0" smtClean="0"/>
              <a:t>JOINS MySQL służą do pobierania danych z wielu tabel. JOIN MySQL jest wykonywane za każdym razem, gdy co najmniej dwie tabele są łączone w instrukcji/konstrukcji SQL.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9315477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6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Kod 6</a:t>
            </a:r>
            <a:endParaRPr lang="pl-PL" sz="6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pole tekstowe 4"/>
          <p:cNvSpPr txBox="1"/>
          <p:nvPr/>
        </p:nvSpPr>
        <p:spPr>
          <a:xfrm>
            <a:off x="1057275" y="190023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l-PL" dirty="0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838200" y="2132529"/>
            <a:ext cx="10929938" cy="3108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SELECT </a:t>
            </a:r>
            <a:r>
              <a:rPr kumimoji="0" lang="pl-PL" altLang="pl-PL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department_name</a:t>
            </a:r>
            <a:r>
              <a:rPr kumimoji="0" lang="pl-PL" altLang="pl-PL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AS 'Nazwa </a:t>
            </a:r>
            <a:r>
              <a:rPr kumimoji="0" lang="pl-PL" altLang="pl-PL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wydzialu</a:t>
            </a:r>
            <a:r>
              <a:rPr kumimoji="0" lang="pl-PL" altLang="pl-PL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',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COUNT(*) AS 'Liczba</a:t>
            </a:r>
            <a:r>
              <a:rPr kumimoji="0" lang="pl-PL" altLang="pl-PL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</a:t>
            </a:r>
            <a:r>
              <a:rPr kumimoji="0" lang="pl-PL" altLang="pl-PL" sz="28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pracownikow</a:t>
            </a:r>
            <a:r>
              <a:rPr kumimoji="0" lang="pl-PL" altLang="pl-PL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'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FROM </a:t>
            </a:r>
            <a:r>
              <a:rPr kumimoji="0" lang="pl-PL" altLang="pl-PL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departments</a:t>
            </a:r>
            <a:r>
              <a:rPr kumimoji="0" lang="pl-PL" altLang="pl-PL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INNER JOIN </a:t>
            </a:r>
            <a:r>
              <a:rPr kumimoji="0" lang="pl-PL" altLang="pl-PL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employees</a:t>
            </a:r>
            <a:r>
              <a:rPr kumimoji="0" lang="pl-PL" altLang="pl-PL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ON </a:t>
            </a:r>
            <a:r>
              <a:rPr kumimoji="0" lang="pl-PL" altLang="pl-PL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employees.department_id</a:t>
            </a:r>
            <a:r>
              <a:rPr kumimoji="0" lang="pl-PL" altLang="pl-PL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= </a:t>
            </a:r>
            <a:r>
              <a:rPr kumimoji="0" lang="pl-PL" altLang="pl-PL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departments.department_id</a:t>
            </a:r>
            <a:r>
              <a:rPr kumimoji="0" lang="pl-PL" altLang="pl-PL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GROUP BY </a:t>
            </a:r>
            <a:r>
              <a:rPr kumimoji="0" lang="pl-PL" altLang="pl-PL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departments.department_id</a:t>
            </a:r>
            <a:r>
              <a:rPr kumimoji="0" lang="pl-PL" altLang="pl-PL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, </a:t>
            </a:r>
            <a:r>
              <a:rPr kumimoji="0" lang="pl-PL" altLang="pl-PL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department_name</a:t>
            </a:r>
            <a:r>
              <a:rPr kumimoji="0" lang="pl-PL" altLang="pl-PL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ORDER BY </a:t>
            </a:r>
            <a:r>
              <a:rPr kumimoji="0" lang="pl-PL" altLang="pl-PL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department_name</a:t>
            </a:r>
            <a:r>
              <a:rPr kumimoji="0" lang="pl-PL" altLang="pl-PL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; </a:t>
            </a:r>
            <a:endParaRPr kumimoji="0" lang="pl-PL" altLang="pl-PL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611882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225" y="451347"/>
            <a:ext cx="10744200" cy="5882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88202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3363" y="342607"/>
            <a:ext cx="4129087" cy="6208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00239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6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Przykład 7</a:t>
            </a:r>
            <a:endParaRPr lang="pl-PL" sz="6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Napisz zapytanie, aby znaleźć identyfikator pracownika, stanowisko, liczbę dni między datą końcową a datą początkową dla wszystkich stanowisk w dziale 90.</a:t>
            </a:r>
          </a:p>
        </p:txBody>
      </p:sp>
    </p:spTree>
    <p:extLst>
      <p:ext uri="{BB962C8B-B14F-4D97-AF65-F5344CB8AC3E}">
        <p14:creationId xmlns:p14="http://schemas.microsoft.com/office/powerpoint/2010/main" val="331462726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Kod 7</a:t>
            </a:r>
            <a:endParaRPr lang="pl-PL" sz="6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838200" y="2062163"/>
            <a:ext cx="9534525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SELECT </a:t>
            </a:r>
            <a:r>
              <a:rPr kumimoji="0" lang="pl-PL" altLang="pl-PL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employee_id</a:t>
            </a:r>
            <a:r>
              <a:rPr kumimoji="0" lang="pl-PL" altLang="pl-PL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, </a:t>
            </a:r>
            <a:r>
              <a:rPr kumimoji="0" lang="pl-PL" altLang="pl-PL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job_title</a:t>
            </a:r>
            <a:r>
              <a:rPr kumimoji="0" lang="pl-PL" altLang="pl-PL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, </a:t>
            </a:r>
            <a:r>
              <a:rPr kumimoji="0" lang="pl-PL" altLang="pl-PL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end_date-start_date</a:t>
            </a:r>
            <a:r>
              <a:rPr kumimoji="0" lang="pl-PL" altLang="pl-PL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</a:t>
            </a:r>
            <a:r>
              <a:rPr kumimoji="0" lang="pl-PL" altLang="pl-PL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Days</a:t>
            </a:r>
            <a:r>
              <a:rPr kumimoji="0" lang="pl-PL" altLang="pl-PL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FROM </a:t>
            </a:r>
            <a:r>
              <a:rPr kumimoji="0" lang="pl-PL" altLang="pl-PL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job_history</a:t>
            </a:r>
            <a:r>
              <a:rPr kumimoji="0" lang="pl-PL" altLang="pl-PL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NATURAL JOIN </a:t>
            </a:r>
            <a:r>
              <a:rPr kumimoji="0" lang="pl-PL" altLang="pl-PL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jobs</a:t>
            </a:r>
            <a:r>
              <a:rPr kumimoji="0" lang="pl-PL" altLang="pl-PL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WHERE </a:t>
            </a:r>
            <a:r>
              <a:rPr kumimoji="0" lang="pl-PL" altLang="pl-PL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department_id</a:t>
            </a:r>
            <a:r>
              <a:rPr kumimoji="0" lang="pl-PL" altLang="pl-PL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=90;</a:t>
            </a:r>
            <a:r>
              <a:rPr kumimoji="0" lang="pl-PL" altLang="pl-PL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pl-PL" altLang="pl-PL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326254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38" y="318369"/>
            <a:ext cx="11214132" cy="6139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53913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4563" y="549224"/>
            <a:ext cx="7886905" cy="5851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10893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Przykład 8</a:t>
            </a:r>
            <a:endParaRPr lang="pl-PL" sz="6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2039938"/>
            <a:ext cx="10515600" cy="974725"/>
          </a:xfrm>
        </p:spPr>
        <p:txBody>
          <a:bodyPr/>
          <a:lstStyle/>
          <a:p>
            <a:pPr marL="0" indent="0">
              <a:buNone/>
            </a:pPr>
            <a:r>
              <a:rPr lang="pl-PL" dirty="0"/>
              <a:t>Napisz zapytanie, aby wyświetlić identyfikator działu oraz imię i nazwisko kierownika.</a:t>
            </a:r>
          </a:p>
        </p:txBody>
      </p:sp>
    </p:spTree>
    <p:extLst>
      <p:ext uri="{BB962C8B-B14F-4D97-AF65-F5344CB8AC3E}">
        <p14:creationId xmlns:p14="http://schemas.microsoft.com/office/powerpoint/2010/main" val="33568368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Kod 8</a:t>
            </a:r>
            <a:endParaRPr lang="pl-PL" sz="6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838200" y="1890713"/>
            <a:ext cx="10896600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SELECT </a:t>
            </a:r>
            <a:r>
              <a:rPr kumimoji="0" lang="pl-PL" altLang="pl-PL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d.department_id</a:t>
            </a:r>
            <a:r>
              <a:rPr kumimoji="0" lang="pl-PL" altLang="pl-PL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, </a:t>
            </a:r>
            <a:r>
              <a:rPr kumimoji="0" lang="pl-PL" altLang="pl-PL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d.department_name</a:t>
            </a:r>
            <a:r>
              <a:rPr kumimoji="0" lang="pl-PL" altLang="pl-PL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, </a:t>
            </a:r>
            <a:r>
              <a:rPr kumimoji="0" lang="pl-PL" altLang="pl-PL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d.manager_id</a:t>
            </a:r>
            <a:r>
              <a:rPr kumimoji="0" lang="pl-PL" altLang="pl-PL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, </a:t>
            </a:r>
            <a:r>
              <a:rPr kumimoji="0" lang="pl-PL" altLang="pl-PL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e.first_name</a:t>
            </a:r>
            <a:r>
              <a:rPr kumimoji="0" lang="pl-PL" altLang="pl-PL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FROM </a:t>
            </a:r>
            <a:r>
              <a:rPr kumimoji="0" lang="pl-PL" altLang="pl-PL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departments</a:t>
            </a:r>
            <a:r>
              <a:rPr kumimoji="0" lang="pl-PL" altLang="pl-PL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d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INNER JOIN </a:t>
            </a:r>
            <a:r>
              <a:rPr kumimoji="0" lang="pl-PL" altLang="pl-PL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employees</a:t>
            </a:r>
            <a:r>
              <a:rPr kumimoji="0" lang="pl-PL" altLang="pl-PL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e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ON (</a:t>
            </a:r>
            <a:r>
              <a:rPr kumimoji="0" lang="pl-PL" altLang="pl-PL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d.manager_id</a:t>
            </a:r>
            <a:r>
              <a:rPr kumimoji="0" lang="pl-PL" altLang="pl-PL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= </a:t>
            </a:r>
            <a:r>
              <a:rPr kumimoji="0" lang="pl-PL" altLang="pl-PL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e.employee_id</a:t>
            </a:r>
            <a:r>
              <a:rPr kumimoji="0" lang="pl-PL" altLang="pl-PL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);</a:t>
            </a:r>
            <a:r>
              <a:rPr kumimoji="0" lang="pl-PL" altLang="pl-PL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pl-PL" altLang="pl-PL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143802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37" y="318369"/>
            <a:ext cx="11396809" cy="6239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851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742950"/>
            <a:ext cx="10515600" cy="2386013"/>
          </a:xfrm>
        </p:spPr>
        <p:txBody>
          <a:bodyPr/>
          <a:lstStyle/>
          <a:p>
            <a:pPr marL="0" indent="0">
              <a:buNone/>
            </a:pPr>
            <a:r>
              <a:rPr lang="pl-PL" dirty="0" smtClean="0"/>
              <a:t>Istnieją różne typy złączeń MySQL: </a:t>
            </a:r>
          </a:p>
          <a:p>
            <a:r>
              <a:rPr lang="pl-PL" dirty="0" smtClean="0"/>
              <a:t>MySQL INNER JOIN (czasami nazywany prostym złączeniem) </a:t>
            </a:r>
          </a:p>
          <a:p>
            <a:r>
              <a:rPr lang="pl-PL" dirty="0" smtClean="0"/>
              <a:t>MySQL LEFT OUTER JOIN (lub czasami nazywany LEFT JOIN) </a:t>
            </a:r>
          </a:p>
          <a:p>
            <a:r>
              <a:rPr lang="pl-PL" dirty="0" smtClean="0"/>
              <a:t>MySQL RIGHT OUTER JOIN (lub czasami nazywany RIGHT JOIN)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6197383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303" y="599207"/>
            <a:ext cx="11295910" cy="4352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83578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9079" y="442912"/>
            <a:ext cx="6057003" cy="6015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81270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Przykład 9</a:t>
            </a:r>
            <a:endParaRPr lang="pl-PL" sz="6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Napisz zapytanie, aby wyświetlić nazwę działu, nazwę kierownika i miasto.</a:t>
            </a:r>
          </a:p>
        </p:txBody>
      </p:sp>
    </p:spTree>
    <p:extLst>
      <p:ext uri="{BB962C8B-B14F-4D97-AF65-F5344CB8AC3E}">
        <p14:creationId xmlns:p14="http://schemas.microsoft.com/office/powerpoint/2010/main" val="408740383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6000" b="1" dirty="0" smtClean="0">
                <a:solidFill>
                  <a:srgbClr val="002060"/>
                </a:solidFill>
              </a:rPr>
              <a:t>Kod 9</a:t>
            </a:r>
            <a:endParaRPr lang="pl-PL" sz="6000" b="1" dirty="0">
              <a:solidFill>
                <a:srgbClr val="002060"/>
              </a:solidFill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838200" y="1690688"/>
            <a:ext cx="10796587" cy="350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SELECT </a:t>
            </a:r>
            <a:r>
              <a:rPr kumimoji="0" lang="pl-PL" altLang="pl-PL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d.department_name</a:t>
            </a:r>
            <a:r>
              <a:rPr kumimoji="0" lang="pl-PL" altLang="pl-PL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, </a:t>
            </a:r>
            <a:r>
              <a:rPr kumimoji="0" lang="pl-PL" altLang="pl-PL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e.first_name</a:t>
            </a:r>
            <a:r>
              <a:rPr kumimoji="0" lang="pl-PL" altLang="pl-PL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, </a:t>
            </a:r>
            <a:r>
              <a:rPr kumimoji="0" lang="pl-PL" altLang="pl-PL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l.city</a:t>
            </a:r>
            <a:r>
              <a:rPr kumimoji="0" lang="pl-PL" altLang="pl-PL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FROM </a:t>
            </a:r>
            <a:r>
              <a:rPr kumimoji="0" lang="pl-PL" altLang="pl-PL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departments</a:t>
            </a:r>
            <a:r>
              <a:rPr kumimoji="0" lang="pl-PL" altLang="pl-PL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d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JOIN </a:t>
            </a:r>
            <a:r>
              <a:rPr kumimoji="0" lang="pl-PL" altLang="pl-PL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employees</a:t>
            </a:r>
            <a:r>
              <a:rPr kumimoji="0" lang="pl-PL" altLang="pl-PL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e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ON (</a:t>
            </a:r>
            <a:r>
              <a:rPr kumimoji="0" lang="pl-PL" altLang="pl-PL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d.manager_id</a:t>
            </a:r>
            <a:r>
              <a:rPr kumimoji="0" lang="pl-PL" altLang="pl-PL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= </a:t>
            </a:r>
            <a:r>
              <a:rPr kumimoji="0" lang="pl-PL" altLang="pl-PL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e.employee_id</a:t>
            </a:r>
            <a:r>
              <a:rPr kumimoji="0" lang="pl-PL" altLang="pl-PL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)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JOIN </a:t>
            </a:r>
            <a:r>
              <a:rPr kumimoji="0" lang="pl-PL" altLang="pl-PL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locations</a:t>
            </a:r>
            <a:r>
              <a:rPr kumimoji="0" lang="pl-PL" altLang="pl-PL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l USING (</a:t>
            </a:r>
            <a:r>
              <a:rPr kumimoji="0" lang="pl-PL" altLang="pl-PL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location_id</a:t>
            </a:r>
            <a:r>
              <a:rPr kumimoji="0" lang="pl-PL" altLang="pl-PL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);</a:t>
            </a:r>
            <a:r>
              <a:rPr kumimoji="0" lang="pl-PL" altLang="pl-PL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pl-PL" altLang="pl-PL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04060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063" y="365303"/>
            <a:ext cx="11301412" cy="6187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99562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688" y="295630"/>
            <a:ext cx="10256670" cy="6219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39684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7614" y="411308"/>
            <a:ext cx="4643436" cy="5992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498134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Przykład 10</a:t>
            </a:r>
            <a:endParaRPr lang="pl-PL" sz="6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pole tekstowe 3"/>
          <p:cNvSpPr txBox="1"/>
          <p:nvPr/>
        </p:nvSpPr>
        <p:spPr>
          <a:xfrm>
            <a:off x="838200" y="1690688"/>
            <a:ext cx="1019651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dirty="0"/>
              <a:t>Napisz zapytanie, aby wyświetlić tytuł stanowiska i średnie wynagrodzenie pracowników.</a:t>
            </a:r>
          </a:p>
        </p:txBody>
      </p:sp>
    </p:spTree>
    <p:extLst>
      <p:ext uri="{BB962C8B-B14F-4D97-AF65-F5344CB8AC3E}">
        <p14:creationId xmlns:p14="http://schemas.microsoft.com/office/powerpoint/2010/main" val="347392617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00088" y="365125"/>
            <a:ext cx="10653712" cy="1325563"/>
          </a:xfrm>
        </p:spPr>
        <p:txBody>
          <a:bodyPr>
            <a:normAutofit/>
          </a:bodyPr>
          <a:lstStyle/>
          <a:p>
            <a:r>
              <a:rPr lang="pl-PL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Kod 10</a:t>
            </a:r>
            <a:endParaRPr lang="pl-PL" sz="6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838200" y="1690688"/>
            <a:ext cx="5786437" cy="2062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SELECT </a:t>
            </a:r>
            <a:r>
              <a:rPr kumimoji="0" lang="pl-PL" altLang="pl-PL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job_title</a:t>
            </a:r>
            <a:r>
              <a:rPr kumimoji="0" lang="pl-PL" altLang="pl-PL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, AVG(</a:t>
            </a:r>
            <a:r>
              <a:rPr kumimoji="0" lang="pl-PL" altLang="pl-PL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salary</a:t>
            </a:r>
            <a:r>
              <a:rPr kumimoji="0" lang="pl-PL" altLang="pl-PL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FROM </a:t>
            </a:r>
            <a:r>
              <a:rPr kumimoji="0" lang="pl-PL" altLang="pl-PL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employees</a:t>
            </a:r>
            <a:r>
              <a:rPr kumimoji="0" lang="pl-PL" altLang="pl-PL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NATURAL JOIN </a:t>
            </a:r>
            <a:r>
              <a:rPr kumimoji="0" lang="pl-PL" altLang="pl-PL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jobs</a:t>
            </a:r>
            <a:r>
              <a:rPr kumimoji="0" lang="pl-PL" altLang="pl-PL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GROUP BY </a:t>
            </a:r>
            <a:r>
              <a:rPr kumimoji="0" lang="pl-PL" altLang="pl-PL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job_title</a:t>
            </a:r>
            <a:r>
              <a:rPr kumimoji="0" lang="pl-PL" altLang="pl-PL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; </a:t>
            </a:r>
            <a:endParaRPr kumimoji="0" lang="pl-PL" altLang="pl-PL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2749" y="2838449"/>
            <a:ext cx="4876800" cy="3516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442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241" y="357188"/>
            <a:ext cx="11201934" cy="6132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1550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812" y="300038"/>
            <a:ext cx="11375923" cy="6215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62313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7071" y="328612"/>
            <a:ext cx="4619692" cy="6149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52589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88092" y="365125"/>
            <a:ext cx="10515600" cy="1325563"/>
          </a:xfrm>
        </p:spPr>
        <p:txBody>
          <a:bodyPr>
            <a:normAutofit/>
          </a:bodyPr>
          <a:lstStyle/>
          <a:p>
            <a:r>
              <a:rPr lang="pl-PL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Przykład 11</a:t>
            </a:r>
            <a:endParaRPr lang="pl-PL" sz="6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pole tekstowe 3"/>
          <p:cNvSpPr txBox="1"/>
          <p:nvPr/>
        </p:nvSpPr>
        <p:spPr>
          <a:xfrm>
            <a:off x="588092" y="1690688"/>
            <a:ext cx="1106313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dirty="0"/>
              <a:t>Napisz zapytanie, aby wyświetlić stanowisko, imię i nazwisko pracownika oraz różnicę między pensją pracownika a pensją minimalną za dane stanowisko.</a:t>
            </a:r>
          </a:p>
        </p:txBody>
      </p:sp>
    </p:spTree>
    <p:extLst>
      <p:ext uri="{BB962C8B-B14F-4D97-AF65-F5344CB8AC3E}">
        <p14:creationId xmlns:p14="http://schemas.microsoft.com/office/powerpoint/2010/main" val="56554046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Kod 11</a:t>
            </a:r>
            <a:endParaRPr lang="pl-PL" sz="6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838200" y="1885216"/>
            <a:ext cx="10739284" cy="20005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SELECT </a:t>
            </a:r>
            <a:r>
              <a:rPr kumimoji="0" lang="pl-PL" altLang="pl-PL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job_title</a:t>
            </a:r>
            <a:r>
              <a:rPr kumimoji="0" lang="pl-PL" altLang="pl-PL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, </a:t>
            </a:r>
            <a:r>
              <a:rPr kumimoji="0" lang="pl-PL" altLang="pl-PL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first_name</a:t>
            </a:r>
            <a:r>
              <a:rPr kumimoji="0" lang="pl-PL" altLang="pl-PL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, </a:t>
            </a:r>
            <a:r>
              <a:rPr kumimoji="0" lang="pl-PL" altLang="pl-PL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salary-min_salary</a:t>
            </a:r>
            <a:r>
              <a:rPr kumimoji="0" lang="pl-PL" altLang="pl-PL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'</a:t>
            </a:r>
            <a:r>
              <a:rPr kumimoji="0" lang="pl-PL" altLang="pl-PL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Placa</a:t>
            </a:r>
            <a:r>
              <a:rPr kumimoji="0" lang="pl-PL" altLang="pl-PL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-min'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l-PL" altLang="pl-PL" dirty="0">
              <a:latin typeface="Arial Unicode M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FROM </a:t>
            </a:r>
            <a:r>
              <a:rPr kumimoji="0" lang="pl-PL" altLang="pl-PL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employees</a:t>
            </a:r>
            <a:r>
              <a:rPr kumimoji="0" lang="pl-PL" altLang="pl-PL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NATURAL JOIN </a:t>
            </a:r>
            <a:r>
              <a:rPr kumimoji="0" lang="pl-PL" altLang="pl-PL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jobs</a:t>
            </a:r>
            <a:r>
              <a:rPr kumimoji="0" lang="pl-PL" altLang="pl-PL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;</a:t>
            </a:r>
            <a:r>
              <a:rPr kumimoji="0" lang="pl-PL" altLang="pl-PL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pl-PL" altLang="pl-PL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657145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99" y="404413"/>
            <a:ext cx="11115675" cy="6085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81042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6088" y="502473"/>
            <a:ext cx="6237568" cy="5869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48370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6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Przykład 12</a:t>
            </a:r>
            <a:endParaRPr lang="pl-PL" sz="6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6033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3200" dirty="0"/>
              <a:t>Napisz zapytanie, aby wyświetlić historię prac wykonanych przez dowolnego pracownika, który obecnie pobiera ponad 10000 pensji.</a:t>
            </a:r>
          </a:p>
        </p:txBody>
      </p:sp>
    </p:spTree>
    <p:extLst>
      <p:ext uri="{BB962C8B-B14F-4D97-AF65-F5344CB8AC3E}">
        <p14:creationId xmlns:p14="http://schemas.microsoft.com/office/powerpoint/2010/main" val="261132876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Kod 12</a:t>
            </a:r>
            <a:endParaRPr lang="pl-PL" sz="6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838200" y="1797442"/>
            <a:ext cx="10650794" cy="28552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SELECT jh.* FROM </a:t>
            </a:r>
            <a:r>
              <a:rPr kumimoji="0" lang="pl-PL" altLang="pl-PL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job_history</a:t>
            </a:r>
            <a:r>
              <a:rPr kumimoji="0" lang="pl-PL" altLang="pl-PL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</a:t>
            </a:r>
            <a:r>
              <a:rPr kumimoji="0" lang="pl-PL" altLang="pl-PL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jh</a:t>
            </a:r>
            <a:r>
              <a:rPr kumimoji="0" lang="pl-PL" altLang="pl-PL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JOIN </a:t>
            </a:r>
            <a:r>
              <a:rPr kumimoji="0" lang="pl-PL" altLang="pl-PL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employees</a:t>
            </a:r>
            <a:r>
              <a:rPr kumimoji="0" lang="pl-PL" altLang="pl-PL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e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ON (</a:t>
            </a:r>
            <a:r>
              <a:rPr kumimoji="0" lang="pl-PL" altLang="pl-PL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jh.employee_id</a:t>
            </a:r>
            <a:r>
              <a:rPr kumimoji="0" lang="pl-PL" altLang="pl-PL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= </a:t>
            </a:r>
            <a:r>
              <a:rPr kumimoji="0" lang="pl-PL" altLang="pl-PL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e.employee_id</a:t>
            </a:r>
            <a:r>
              <a:rPr kumimoji="0" lang="pl-PL" altLang="pl-PL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)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WHERE </a:t>
            </a:r>
            <a:r>
              <a:rPr kumimoji="0" lang="pl-PL" altLang="pl-PL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salary</a:t>
            </a:r>
            <a:r>
              <a:rPr kumimoji="0" lang="pl-PL" altLang="pl-PL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&gt; 10000;</a:t>
            </a:r>
            <a:r>
              <a:rPr kumimoji="0" lang="pl-PL" altLang="pl-PL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pl-PL" altLang="pl-PL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294969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925" y="388769"/>
            <a:ext cx="11144250" cy="610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14378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399" y="579080"/>
            <a:ext cx="9973701" cy="3716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0339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Przykład 13</a:t>
            </a:r>
            <a:endParaRPr lang="pl-PL" sz="6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1724025"/>
          </a:xfrm>
        </p:spPr>
        <p:txBody>
          <a:bodyPr/>
          <a:lstStyle/>
          <a:p>
            <a:pPr marL="0" indent="0">
              <a:buNone/>
            </a:pPr>
            <a:r>
              <a:rPr lang="pl-PL" dirty="0"/>
              <a:t>Napisz zapytanie, aby wyświetlić nazwę działu, imię (imię, nazwisko), datę zatrudnienia, wynagrodzenie menedżera dla wszystkich menedżerów z doświadczeniem powyżej 15 lat.</a:t>
            </a:r>
          </a:p>
        </p:txBody>
      </p:sp>
    </p:spTree>
    <p:extLst>
      <p:ext uri="{BB962C8B-B14F-4D97-AF65-F5344CB8AC3E}">
        <p14:creationId xmlns:p14="http://schemas.microsoft.com/office/powerpoint/2010/main" val="18513918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Przykład </a:t>
            </a:r>
            <a:r>
              <a:rPr lang="pl-PL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pl-PL" sz="6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674813"/>
          </a:xfrm>
        </p:spPr>
        <p:txBody>
          <a:bodyPr/>
          <a:lstStyle/>
          <a:p>
            <a:r>
              <a:rPr lang="pl-PL" dirty="0" smtClean="0"/>
              <a:t>Napisz zapytanie, aby znaleźć adresy (</a:t>
            </a:r>
            <a:r>
              <a:rPr lang="pl-PL" dirty="0" err="1" smtClean="0"/>
              <a:t>identyfikator_lokalizacji</a:t>
            </a:r>
            <a:r>
              <a:rPr lang="pl-PL" dirty="0" smtClean="0"/>
              <a:t>, </a:t>
            </a:r>
            <a:r>
              <a:rPr lang="pl-PL" dirty="0" err="1" smtClean="0"/>
              <a:t>adres_ulicy</a:t>
            </a:r>
            <a:r>
              <a:rPr lang="pl-PL" dirty="0" smtClean="0"/>
              <a:t>, miasto, </a:t>
            </a:r>
            <a:r>
              <a:rPr lang="pl-PL" dirty="0" err="1" smtClean="0"/>
              <a:t>województwo_stanowe</a:t>
            </a:r>
            <a:r>
              <a:rPr lang="pl-PL" dirty="0" smtClean="0"/>
              <a:t>, </a:t>
            </a:r>
            <a:r>
              <a:rPr lang="pl-PL" dirty="0" err="1" smtClean="0"/>
              <a:t>nazwa_kraju</a:t>
            </a:r>
            <a:r>
              <a:rPr lang="pl-PL" dirty="0" smtClean="0"/>
              <a:t>) wszystkich działów.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3612871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Kod 13</a:t>
            </a:r>
            <a:endParaRPr lang="pl-PL" sz="5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954958" y="1520958"/>
            <a:ext cx="10282084" cy="4691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SELECT </a:t>
            </a:r>
            <a:r>
              <a:rPr kumimoji="0" lang="pl-PL" altLang="pl-PL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first_name</a:t>
            </a:r>
            <a:r>
              <a:rPr kumimoji="0" lang="pl-PL" altLang="pl-PL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, </a:t>
            </a:r>
            <a:r>
              <a:rPr kumimoji="0" lang="pl-PL" altLang="pl-PL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last_name</a:t>
            </a:r>
            <a:r>
              <a:rPr kumimoji="0" lang="pl-PL" altLang="pl-PL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, </a:t>
            </a:r>
            <a:r>
              <a:rPr kumimoji="0" lang="pl-PL" altLang="pl-PL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hire_date</a:t>
            </a:r>
            <a:r>
              <a:rPr kumimoji="0" lang="pl-PL" altLang="pl-PL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, </a:t>
            </a:r>
            <a:r>
              <a:rPr kumimoji="0" lang="pl-PL" altLang="pl-PL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salary</a:t>
            </a:r>
            <a:r>
              <a:rPr kumimoji="0" lang="pl-PL" altLang="pl-PL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, (DATEDIFF(</a:t>
            </a:r>
            <a:r>
              <a:rPr kumimoji="0" lang="pl-PL" altLang="pl-PL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now</a:t>
            </a:r>
            <a:r>
              <a:rPr kumimoji="0" lang="pl-PL" altLang="pl-PL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(), </a:t>
            </a:r>
            <a:r>
              <a:rPr kumimoji="0" lang="pl-PL" altLang="pl-PL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hire_date</a:t>
            </a:r>
            <a:r>
              <a:rPr kumimoji="0" lang="pl-PL" altLang="pl-PL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))/365 </a:t>
            </a:r>
            <a:r>
              <a:rPr kumimoji="0" lang="pl-PL" altLang="pl-PL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Experience</a:t>
            </a:r>
            <a:r>
              <a:rPr kumimoji="0" lang="pl-PL" altLang="pl-PL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FROM </a:t>
            </a:r>
            <a:r>
              <a:rPr kumimoji="0" lang="pl-PL" altLang="pl-PL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departments</a:t>
            </a:r>
            <a:r>
              <a:rPr kumimoji="0" lang="pl-PL" altLang="pl-PL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d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JOIN </a:t>
            </a:r>
            <a:r>
              <a:rPr kumimoji="0" lang="pl-PL" altLang="pl-PL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employees</a:t>
            </a:r>
            <a:r>
              <a:rPr kumimoji="0" lang="pl-PL" altLang="pl-PL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e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ON (</a:t>
            </a:r>
            <a:r>
              <a:rPr kumimoji="0" lang="pl-PL" altLang="pl-PL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d.manager_id</a:t>
            </a:r>
            <a:r>
              <a:rPr kumimoji="0" lang="pl-PL" altLang="pl-PL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= </a:t>
            </a:r>
            <a:r>
              <a:rPr kumimoji="0" lang="pl-PL" altLang="pl-PL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e.employee_id</a:t>
            </a:r>
            <a:r>
              <a:rPr kumimoji="0" lang="pl-PL" altLang="pl-PL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)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WHERE (DATEDIFF(</a:t>
            </a:r>
            <a:r>
              <a:rPr kumimoji="0" lang="pl-PL" altLang="pl-PL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now</a:t>
            </a:r>
            <a:r>
              <a:rPr kumimoji="0" lang="pl-PL" altLang="pl-PL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(), </a:t>
            </a:r>
            <a:r>
              <a:rPr kumimoji="0" lang="pl-PL" altLang="pl-PL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hire_date</a:t>
            </a:r>
            <a:r>
              <a:rPr kumimoji="0" lang="pl-PL" altLang="pl-PL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))/365&gt;15;</a:t>
            </a:r>
            <a:r>
              <a:rPr kumimoji="0" lang="pl-PL" altLang="pl-PL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pl-PL" altLang="pl-PL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804537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628" y="414338"/>
            <a:ext cx="11354722" cy="6216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89034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3150" y="270661"/>
            <a:ext cx="7318002" cy="6158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66824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Ćwiczenie 1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717675"/>
          </a:xfrm>
        </p:spPr>
        <p:txBody>
          <a:bodyPr/>
          <a:lstStyle/>
          <a:p>
            <a:r>
              <a:rPr lang="pl-PL" dirty="0"/>
              <a:t>Z tabeli </a:t>
            </a:r>
            <a:r>
              <a:rPr lang="pl-PL" dirty="0" err="1" smtClean="0"/>
              <a:t>employees</a:t>
            </a:r>
            <a:r>
              <a:rPr lang="pl-PL" dirty="0" smtClean="0"/>
              <a:t> napisz </a:t>
            </a:r>
            <a:r>
              <a:rPr lang="pl-PL" dirty="0"/>
              <a:t>zapytanie SQL, aby znaleźć tych pracowników, których pensje są mniejsze niż 6000. Zwróć imię i nazwisko (imię i nazwisko) oraz wynagrodzenie.</a:t>
            </a: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338263" y="3782854"/>
            <a:ext cx="990600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SELECT </a:t>
            </a:r>
            <a:r>
              <a:rPr kumimoji="0" lang="pl-PL" altLang="pl-PL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first_name</a:t>
            </a:r>
            <a:r>
              <a:rPr lang="pl-PL" altLang="pl-PL" sz="2400" dirty="0" smtClean="0">
                <a:latin typeface="Arial Unicode MS"/>
              </a:rPr>
              <a:t>, </a:t>
            </a:r>
            <a:r>
              <a:rPr kumimoji="0" lang="pl-PL" altLang="pl-PL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last_name</a:t>
            </a:r>
            <a:r>
              <a:rPr kumimoji="0" lang="pl-PL" altLang="pl-PL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AS </a:t>
            </a:r>
            <a:r>
              <a:rPr kumimoji="0" lang="pl-PL" altLang="pl-PL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Full_Name</a:t>
            </a:r>
            <a:r>
              <a:rPr kumimoji="0" lang="pl-PL" altLang="pl-PL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, </a:t>
            </a:r>
            <a:r>
              <a:rPr kumimoji="0" lang="pl-PL" altLang="pl-PL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salary</a:t>
            </a:r>
            <a:r>
              <a:rPr kumimoji="0" lang="pl-PL" altLang="pl-PL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FROM </a:t>
            </a:r>
            <a:r>
              <a:rPr kumimoji="0" lang="pl-PL" altLang="pl-PL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employees</a:t>
            </a:r>
            <a:r>
              <a:rPr kumimoji="0" lang="pl-PL" altLang="pl-PL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WHERE </a:t>
            </a:r>
            <a:r>
              <a:rPr kumimoji="0" lang="pl-PL" altLang="pl-PL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salary</a:t>
            </a:r>
            <a:r>
              <a:rPr kumimoji="0" lang="pl-PL" altLang="pl-PL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&lt; 6000;</a:t>
            </a:r>
            <a:r>
              <a:rPr kumimoji="0" lang="pl-PL" altLang="pl-PL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pl-PL" altLang="pl-PL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580381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Ćwiczenie 2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331913"/>
          </a:xfrm>
        </p:spPr>
        <p:txBody>
          <a:bodyPr/>
          <a:lstStyle/>
          <a:p>
            <a:r>
              <a:rPr lang="pl-PL" dirty="0"/>
              <a:t>Z poniższej tabeli napisz zapytanie SQL, aby znaleźć tych pracowników, których wynagrodzenie jest wyższe niż 8000. Zwróć imię, nazwisko i numer działu oraz </a:t>
            </a:r>
            <a:r>
              <a:rPr lang="pl-PL" dirty="0" smtClean="0"/>
              <a:t>wynagrodzenie.</a:t>
            </a:r>
          </a:p>
          <a:p>
            <a:endParaRPr lang="pl-PL" dirty="0"/>
          </a:p>
          <a:p>
            <a:pPr marL="0" indent="0">
              <a:buNone/>
            </a:pPr>
            <a:endParaRPr lang="pl-PL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019175" y="3608044"/>
            <a:ext cx="10334625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SELECT </a:t>
            </a:r>
            <a:r>
              <a:rPr kumimoji="0" lang="pl-PL" altLang="pl-PL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first_name,last_name</a:t>
            </a:r>
            <a:r>
              <a:rPr kumimoji="0" lang="pl-PL" altLang="pl-PL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, </a:t>
            </a:r>
            <a:r>
              <a:rPr kumimoji="0" lang="pl-PL" altLang="pl-PL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department_id</a:t>
            </a:r>
            <a:r>
              <a:rPr kumimoji="0" lang="pl-PL" altLang="pl-PL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, </a:t>
            </a:r>
            <a:r>
              <a:rPr kumimoji="0" lang="pl-PL" altLang="pl-PL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salary</a:t>
            </a:r>
            <a:r>
              <a:rPr kumimoji="0" lang="pl-PL" altLang="pl-PL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FROM </a:t>
            </a:r>
            <a:r>
              <a:rPr kumimoji="0" lang="pl-PL" altLang="pl-PL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employees</a:t>
            </a:r>
            <a:r>
              <a:rPr kumimoji="0" lang="pl-PL" altLang="pl-PL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WHERE </a:t>
            </a:r>
            <a:r>
              <a:rPr kumimoji="0" lang="pl-PL" altLang="pl-PL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salary</a:t>
            </a:r>
            <a:r>
              <a:rPr kumimoji="0" lang="pl-PL" altLang="pl-PL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&gt; 8000;</a:t>
            </a:r>
            <a:r>
              <a:rPr kumimoji="0" lang="pl-PL" altLang="pl-PL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pl-PL" altLang="pl-PL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300502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Przykład 14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246188"/>
          </a:xfrm>
        </p:spPr>
        <p:txBody>
          <a:bodyPr/>
          <a:lstStyle/>
          <a:p>
            <a:pPr marL="0" indent="0">
              <a:buNone/>
            </a:pPr>
            <a:r>
              <a:rPr lang="pl-PL" dirty="0"/>
              <a:t>W tabelach </a:t>
            </a:r>
            <a:r>
              <a:rPr lang="pl-PL" dirty="0" err="1" smtClean="0"/>
              <a:t>departments</a:t>
            </a:r>
            <a:r>
              <a:rPr lang="pl-PL" dirty="0"/>
              <a:t> oraz </a:t>
            </a:r>
            <a:r>
              <a:rPr lang="pl-PL" dirty="0" err="1"/>
              <a:t>employees</a:t>
            </a:r>
            <a:r>
              <a:rPr lang="pl-PL" dirty="0"/>
              <a:t> napisz zapytanie SQL, aby znaleźć imię, nazwisko, numer działu i nazwę działu dla każdego pracownika.</a:t>
            </a:r>
          </a:p>
        </p:txBody>
      </p:sp>
    </p:spTree>
    <p:extLst>
      <p:ext uri="{BB962C8B-B14F-4D97-AF65-F5344CB8AC3E}">
        <p14:creationId xmlns:p14="http://schemas.microsoft.com/office/powerpoint/2010/main" val="53483440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912" y="828675"/>
            <a:ext cx="11223606" cy="4224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12471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Kod 14</a:t>
            </a:r>
            <a:endParaRPr lang="pl-PL" dirty="0"/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838200" y="1690688"/>
            <a:ext cx="10515600" cy="2492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SELECT </a:t>
            </a:r>
            <a:r>
              <a:rPr kumimoji="0" lang="pl-PL" altLang="pl-PL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E.first_name</a:t>
            </a:r>
            <a:r>
              <a:rPr kumimoji="0" lang="pl-PL" altLang="pl-PL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, </a:t>
            </a:r>
            <a:r>
              <a:rPr kumimoji="0" lang="pl-PL" altLang="pl-PL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E.last_name</a:t>
            </a:r>
            <a:r>
              <a:rPr kumimoji="0" lang="pl-PL" altLang="pl-PL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, </a:t>
            </a:r>
            <a:r>
              <a:rPr kumimoji="0" lang="pl-PL" altLang="pl-PL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E.department_id</a:t>
            </a:r>
            <a:r>
              <a:rPr kumimoji="0" lang="pl-PL" altLang="pl-PL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, </a:t>
            </a:r>
            <a:r>
              <a:rPr kumimoji="0" lang="pl-PL" altLang="pl-PL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D.department_name</a:t>
            </a:r>
            <a:r>
              <a:rPr kumimoji="0" lang="pl-PL" altLang="pl-PL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l-PL" altLang="pl-PL" sz="2400" dirty="0">
              <a:latin typeface="Arial Unicode M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FROM </a:t>
            </a:r>
            <a:r>
              <a:rPr kumimoji="0" lang="pl-PL" altLang="pl-PL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employees</a:t>
            </a:r>
            <a:r>
              <a:rPr kumimoji="0" lang="pl-PL" altLang="pl-PL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E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JOIN </a:t>
            </a:r>
            <a:r>
              <a:rPr kumimoji="0" lang="pl-PL" altLang="pl-PL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departments</a:t>
            </a:r>
            <a:r>
              <a:rPr kumimoji="0" lang="pl-PL" altLang="pl-PL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D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ON </a:t>
            </a:r>
            <a:r>
              <a:rPr kumimoji="0" lang="pl-PL" altLang="pl-PL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E.department_id</a:t>
            </a:r>
            <a:r>
              <a:rPr kumimoji="0" lang="pl-PL" altLang="pl-PL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= </a:t>
            </a:r>
            <a:r>
              <a:rPr kumimoji="0" lang="pl-PL" altLang="pl-PL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D.department_id</a:t>
            </a:r>
            <a:r>
              <a:rPr kumimoji="0" lang="pl-PL" altLang="pl-PL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;</a:t>
            </a:r>
            <a:r>
              <a:rPr kumimoji="0" lang="pl-PL" altLang="pl-PL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pl-PL" altLang="pl-PL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443510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1663" y="270319"/>
            <a:ext cx="8313390" cy="6216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50372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Przykład 15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Używając tabel </a:t>
            </a:r>
            <a:r>
              <a:rPr lang="pl-PL" dirty="0" err="1" smtClean="0"/>
              <a:t>employees</a:t>
            </a:r>
            <a:r>
              <a:rPr lang="pl-PL" dirty="0" smtClean="0"/>
              <a:t>, </a:t>
            </a:r>
            <a:r>
              <a:rPr lang="pl-PL" dirty="0" err="1" smtClean="0"/>
              <a:t>departments</a:t>
            </a:r>
            <a:r>
              <a:rPr lang="pl-PL" dirty="0"/>
              <a:t>, </a:t>
            </a:r>
            <a:r>
              <a:rPr lang="pl-PL" dirty="0" err="1" smtClean="0"/>
              <a:t>locations</a:t>
            </a:r>
            <a:r>
              <a:rPr lang="pl-PL" dirty="0" smtClean="0"/>
              <a:t> </a:t>
            </a:r>
            <a:r>
              <a:rPr lang="pl-PL" dirty="0"/>
              <a:t>napisz zapytanie SQL, aby znaleźć imię, nazwisko, dział, miasto i województwo dla każdego pracownika.</a:t>
            </a:r>
          </a:p>
        </p:txBody>
      </p:sp>
    </p:spTree>
    <p:extLst>
      <p:ext uri="{BB962C8B-B14F-4D97-AF65-F5344CB8AC3E}">
        <p14:creationId xmlns:p14="http://schemas.microsoft.com/office/powerpoint/2010/main" val="33893992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5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Kod nr 1</a:t>
            </a:r>
            <a:endParaRPr lang="pl-PL" sz="5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838200" y="1609726"/>
            <a:ext cx="10963275" cy="1138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SELECT </a:t>
            </a:r>
            <a:r>
              <a:rPr kumimoji="0" lang="pl-PL" altLang="pl-PL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location_id</a:t>
            </a:r>
            <a:r>
              <a:rPr kumimoji="0" lang="pl-PL" altLang="pl-PL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, </a:t>
            </a:r>
            <a:r>
              <a:rPr kumimoji="0" lang="pl-PL" altLang="pl-PL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street_address</a:t>
            </a:r>
            <a:r>
              <a:rPr kumimoji="0" lang="pl-PL" altLang="pl-PL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, </a:t>
            </a:r>
            <a:r>
              <a:rPr kumimoji="0" lang="pl-PL" altLang="pl-PL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city</a:t>
            </a:r>
            <a:r>
              <a:rPr kumimoji="0" lang="pl-PL" altLang="pl-PL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, </a:t>
            </a:r>
            <a:r>
              <a:rPr kumimoji="0" lang="pl-PL" altLang="pl-PL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state_province</a:t>
            </a:r>
            <a:r>
              <a:rPr kumimoji="0" lang="pl-PL" altLang="pl-PL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, </a:t>
            </a:r>
            <a:r>
              <a:rPr kumimoji="0" lang="pl-PL" altLang="pl-PL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country_name</a:t>
            </a:r>
            <a:r>
              <a:rPr kumimoji="0" lang="pl-PL" altLang="pl-PL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FROM </a:t>
            </a:r>
            <a:r>
              <a:rPr kumimoji="0" lang="pl-PL" altLang="pl-PL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locations</a:t>
            </a:r>
            <a:r>
              <a:rPr kumimoji="0" lang="pl-PL" altLang="pl-PL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</a:t>
            </a:r>
            <a:r>
              <a:rPr kumimoji="0" lang="pl-PL" altLang="pl-PL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 Unicode MS"/>
              </a:rPr>
              <a:t>NATURAL JOIN </a:t>
            </a:r>
            <a:r>
              <a:rPr kumimoji="0" lang="pl-PL" altLang="pl-PL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countries</a:t>
            </a:r>
            <a:r>
              <a:rPr kumimoji="0" lang="pl-PL" altLang="pl-PL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;</a:t>
            </a:r>
            <a:r>
              <a:rPr kumimoji="0" lang="pl-PL" altLang="pl-PL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pl-PL" altLang="pl-PL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8263" y="2929397"/>
            <a:ext cx="8972760" cy="3614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711566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Kod 15</a:t>
            </a:r>
            <a:endParaRPr lang="pl-PL" dirty="0"/>
          </a:p>
        </p:txBody>
      </p:sp>
      <p:sp>
        <p:nvSpPr>
          <p:cNvPr id="6" name="Prostokąt 5"/>
          <p:cNvSpPr/>
          <p:nvPr/>
        </p:nvSpPr>
        <p:spPr>
          <a:xfrm>
            <a:off x="838200" y="1856126"/>
            <a:ext cx="10739437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SELECT </a:t>
            </a:r>
            <a:r>
              <a:rPr lang="en-US" sz="3200" dirty="0" err="1"/>
              <a:t>E.first_name,E.last_name</a:t>
            </a:r>
            <a:r>
              <a:rPr lang="en-US" sz="3200" dirty="0"/>
              <a:t>, </a:t>
            </a:r>
          </a:p>
          <a:p>
            <a:r>
              <a:rPr lang="en-US" sz="3200" dirty="0"/>
              <a:t>   </a:t>
            </a:r>
            <a:r>
              <a:rPr lang="en-US" sz="3200" dirty="0" err="1"/>
              <a:t>D.department_name</a:t>
            </a:r>
            <a:r>
              <a:rPr lang="en-US" sz="3200" dirty="0"/>
              <a:t>, </a:t>
            </a:r>
            <a:r>
              <a:rPr lang="en-US" sz="3200" dirty="0" err="1"/>
              <a:t>L.city</a:t>
            </a:r>
            <a:r>
              <a:rPr lang="en-US" sz="3200" dirty="0"/>
              <a:t>, </a:t>
            </a:r>
            <a:r>
              <a:rPr lang="en-US" sz="3200" dirty="0" err="1"/>
              <a:t>L.state_province</a:t>
            </a:r>
            <a:endParaRPr lang="en-US" sz="3200" dirty="0"/>
          </a:p>
          <a:p>
            <a:r>
              <a:rPr lang="en-US" sz="3200" dirty="0"/>
              <a:t>     FROM employees E </a:t>
            </a:r>
          </a:p>
          <a:p>
            <a:r>
              <a:rPr lang="en-US" sz="3200" dirty="0"/>
              <a:t>      JOIN departments D  </a:t>
            </a:r>
          </a:p>
          <a:p>
            <a:r>
              <a:rPr lang="en-US" sz="3200" dirty="0"/>
              <a:t>        ON </a:t>
            </a:r>
            <a:r>
              <a:rPr lang="en-US" sz="3200" dirty="0" err="1"/>
              <a:t>E.department_id</a:t>
            </a:r>
            <a:r>
              <a:rPr lang="en-US" sz="3200" dirty="0"/>
              <a:t> = </a:t>
            </a:r>
            <a:r>
              <a:rPr lang="en-US" sz="3200" dirty="0" err="1"/>
              <a:t>D.department_id</a:t>
            </a:r>
            <a:r>
              <a:rPr lang="en-US" sz="3200" dirty="0"/>
              <a:t>  </a:t>
            </a:r>
          </a:p>
          <a:p>
            <a:r>
              <a:rPr lang="en-US" sz="3200" dirty="0"/>
              <a:t>          JOIN locations L</a:t>
            </a:r>
          </a:p>
          <a:p>
            <a:r>
              <a:rPr lang="en-US" sz="3200" dirty="0"/>
              <a:t>           ON </a:t>
            </a:r>
            <a:r>
              <a:rPr lang="en-US" sz="3200" dirty="0" err="1"/>
              <a:t>D.location_id</a:t>
            </a:r>
            <a:r>
              <a:rPr lang="en-US" sz="3200" dirty="0"/>
              <a:t> = </a:t>
            </a:r>
            <a:r>
              <a:rPr lang="en-US" sz="3200" dirty="0" err="1"/>
              <a:t>L.location_id</a:t>
            </a:r>
            <a:r>
              <a:rPr lang="en-US" sz="3200" dirty="0"/>
              <a:t>;</a:t>
            </a:r>
            <a:endParaRPr lang="pl-PL" sz="3200" dirty="0"/>
          </a:p>
        </p:txBody>
      </p:sp>
    </p:spTree>
    <p:extLst>
      <p:ext uri="{BB962C8B-B14F-4D97-AF65-F5344CB8AC3E}">
        <p14:creationId xmlns:p14="http://schemas.microsoft.com/office/powerpoint/2010/main" val="406623576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062" y="800101"/>
            <a:ext cx="11349653" cy="5300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9739735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584" y="328914"/>
            <a:ext cx="5971780" cy="4552921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3781" y="2057829"/>
            <a:ext cx="5425331" cy="4066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463835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Przykład 16</a:t>
            </a:r>
            <a:endParaRPr lang="pl-PL" sz="6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Symbol zastępczy zawartości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Na podstawie tabel </a:t>
            </a:r>
            <a:r>
              <a:rPr lang="pl-PL" dirty="0" err="1" smtClean="0"/>
              <a:t>departments</a:t>
            </a:r>
            <a:r>
              <a:rPr lang="pl-PL" dirty="0"/>
              <a:t>, </a:t>
            </a:r>
            <a:r>
              <a:rPr lang="pl-PL" dirty="0" err="1"/>
              <a:t>employees</a:t>
            </a:r>
            <a:r>
              <a:rPr lang="pl-PL" dirty="0"/>
              <a:t> napisz zapytanie SQL, aby znaleźć wszystkich pracowników, którzy pracują w dziale o identyfikatorze 80 lub 40. Zwróć imię, nazwisko, numer działu i nazwę działu.</a:t>
            </a:r>
          </a:p>
        </p:txBody>
      </p:sp>
    </p:spTree>
    <p:extLst>
      <p:ext uri="{BB962C8B-B14F-4D97-AF65-F5344CB8AC3E}">
        <p14:creationId xmlns:p14="http://schemas.microsoft.com/office/powerpoint/2010/main" val="2363629529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5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Kod 16</a:t>
            </a:r>
            <a:endParaRPr lang="pl-PL" sz="5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Prostokąt 4"/>
          <p:cNvSpPr/>
          <p:nvPr/>
        </p:nvSpPr>
        <p:spPr>
          <a:xfrm>
            <a:off x="838200" y="1813263"/>
            <a:ext cx="105156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SELECT </a:t>
            </a:r>
            <a:r>
              <a:rPr lang="en-US" sz="2800" dirty="0" err="1"/>
              <a:t>E.first_name</a:t>
            </a:r>
            <a:r>
              <a:rPr lang="en-US" sz="2800" dirty="0"/>
              <a:t> , </a:t>
            </a:r>
            <a:r>
              <a:rPr lang="en-US" sz="2800" dirty="0" err="1"/>
              <a:t>E.last_name</a:t>
            </a:r>
            <a:r>
              <a:rPr lang="en-US" sz="2800" dirty="0"/>
              <a:t> , </a:t>
            </a:r>
          </a:p>
          <a:p>
            <a:r>
              <a:rPr lang="en-US" sz="2800" dirty="0"/>
              <a:t>       </a:t>
            </a:r>
            <a:r>
              <a:rPr lang="en-US" sz="2800" dirty="0" err="1"/>
              <a:t>E.department_id</a:t>
            </a:r>
            <a:r>
              <a:rPr lang="en-US" sz="2800" dirty="0"/>
              <a:t> ,  </a:t>
            </a:r>
            <a:r>
              <a:rPr lang="en-US" sz="2800" dirty="0" err="1"/>
              <a:t>D.department_name</a:t>
            </a:r>
            <a:r>
              <a:rPr lang="en-US" sz="2800" dirty="0"/>
              <a:t> </a:t>
            </a:r>
          </a:p>
          <a:p>
            <a:r>
              <a:rPr lang="en-US" sz="2800" dirty="0"/>
              <a:t>         FROM employees E </a:t>
            </a:r>
          </a:p>
          <a:p>
            <a:r>
              <a:rPr lang="en-US" sz="2800" dirty="0"/>
              <a:t>         JOIN departments D </a:t>
            </a:r>
          </a:p>
          <a:p>
            <a:r>
              <a:rPr lang="en-US" sz="2800" dirty="0"/>
              <a:t>          ON </a:t>
            </a:r>
            <a:r>
              <a:rPr lang="en-US" sz="2800" dirty="0" err="1"/>
              <a:t>E.department_id</a:t>
            </a:r>
            <a:r>
              <a:rPr lang="en-US" sz="2800" dirty="0"/>
              <a:t> = </a:t>
            </a:r>
            <a:r>
              <a:rPr lang="en-US" sz="2800" dirty="0" err="1"/>
              <a:t>D.department_id</a:t>
            </a:r>
            <a:r>
              <a:rPr lang="en-US" sz="2800" dirty="0"/>
              <a:t> </a:t>
            </a:r>
          </a:p>
          <a:p>
            <a:r>
              <a:rPr lang="en-US" sz="2800" dirty="0"/>
              <a:t>          AND </a:t>
            </a:r>
            <a:r>
              <a:rPr lang="en-US" sz="2800" dirty="0" err="1"/>
              <a:t>E.department_id</a:t>
            </a:r>
            <a:r>
              <a:rPr lang="en-US" sz="2800" dirty="0"/>
              <a:t> IN (80 , 40)</a:t>
            </a:r>
          </a:p>
          <a:p>
            <a:r>
              <a:rPr lang="en-US" sz="2800" dirty="0"/>
              <a:t>           ORDER BY </a:t>
            </a:r>
            <a:r>
              <a:rPr lang="en-US" sz="2800" dirty="0" err="1"/>
              <a:t>E.last_name</a:t>
            </a:r>
            <a:r>
              <a:rPr lang="en-US" sz="2800" dirty="0"/>
              <a:t>;</a:t>
            </a:r>
            <a:endParaRPr lang="pl-PL" sz="2800" dirty="0"/>
          </a:p>
        </p:txBody>
      </p:sp>
    </p:spTree>
    <p:extLst>
      <p:ext uri="{BB962C8B-B14F-4D97-AF65-F5344CB8AC3E}">
        <p14:creationId xmlns:p14="http://schemas.microsoft.com/office/powerpoint/2010/main" val="2170272849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446" y="624160"/>
            <a:ext cx="11485754" cy="4495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820402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7236" y="371474"/>
            <a:ext cx="8138468" cy="6100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9590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960" y="621280"/>
            <a:ext cx="10598740" cy="4084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7976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434" y="428626"/>
            <a:ext cx="11094061" cy="6015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598517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945</TotalTime>
  <Words>1189</Words>
  <Application>Microsoft Office PowerPoint</Application>
  <PresentationFormat>Panoramiczny</PresentationFormat>
  <Paragraphs>165</Paragraphs>
  <Slides>76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76</vt:i4>
      </vt:variant>
    </vt:vector>
  </HeadingPairs>
  <TitlesOfParts>
    <vt:vector size="82" baseType="lpstr">
      <vt:lpstr>Arial</vt:lpstr>
      <vt:lpstr>Arial Unicode MS</vt:lpstr>
      <vt:lpstr>Calibri</vt:lpstr>
      <vt:lpstr>Calibri Light</vt:lpstr>
      <vt:lpstr>Times New Roman</vt:lpstr>
      <vt:lpstr>Motyw pakietu Office</vt:lpstr>
      <vt:lpstr>Obsługa JOIN w MySQL</vt:lpstr>
      <vt:lpstr>Struktura bazy danych</vt:lpstr>
      <vt:lpstr>Definicja – co to jest JOIN w SQL?</vt:lpstr>
      <vt:lpstr>Prezentacja programu PowerPoint</vt:lpstr>
      <vt:lpstr>Prezentacja programu PowerPoint</vt:lpstr>
      <vt:lpstr>Przykład 1</vt:lpstr>
      <vt:lpstr>Kod nr 1</vt:lpstr>
      <vt:lpstr>Prezentacja programu PowerPoint</vt:lpstr>
      <vt:lpstr>Prezentacja programu PowerPoint</vt:lpstr>
      <vt:lpstr>Przykład 2</vt:lpstr>
      <vt:lpstr>Kod 2</vt:lpstr>
      <vt:lpstr>Prezentacja programu PowerPoint</vt:lpstr>
      <vt:lpstr>Prezentacja programu PowerPoint</vt:lpstr>
      <vt:lpstr>Przykład 3</vt:lpstr>
      <vt:lpstr>Kod 3</vt:lpstr>
      <vt:lpstr>Znaczenie literek w JOIN</vt:lpstr>
      <vt:lpstr>Aliasy w MySQL</vt:lpstr>
      <vt:lpstr>Wyjaśnienie LOWER</vt:lpstr>
      <vt:lpstr>Prezentacja programu PowerPoint</vt:lpstr>
      <vt:lpstr>Przykład 4</vt:lpstr>
      <vt:lpstr>Kod 4</vt:lpstr>
      <vt:lpstr>Prezentacja programu PowerPoint</vt:lpstr>
      <vt:lpstr>Przykład 5</vt:lpstr>
      <vt:lpstr>Kod 5</vt:lpstr>
      <vt:lpstr>Prezentacja programu PowerPoint</vt:lpstr>
      <vt:lpstr>Prezentacja programu PowerPoint</vt:lpstr>
      <vt:lpstr>Prezentacja programu PowerPoint</vt:lpstr>
      <vt:lpstr>Prezentacja programu PowerPoint</vt:lpstr>
      <vt:lpstr>Przykład 6</vt:lpstr>
      <vt:lpstr>Kod 6</vt:lpstr>
      <vt:lpstr>Prezentacja programu PowerPoint</vt:lpstr>
      <vt:lpstr>Prezentacja programu PowerPoint</vt:lpstr>
      <vt:lpstr>Przykład 7</vt:lpstr>
      <vt:lpstr>Kod 7</vt:lpstr>
      <vt:lpstr>Prezentacja programu PowerPoint</vt:lpstr>
      <vt:lpstr>Prezentacja programu PowerPoint</vt:lpstr>
      <vt:lpstr>Przykład 8</vt:lpstr>
      <vt:lpstr>Kod 8</vt:lpstr>
      <vt:lpstr>Prezentacja programu PowerPoint</vt:lpstr>
      <vt:lpstr>Prezentacja programu PowerPoint</vt:lpstr>
      <vt:lpstr>Prezentacja programu PowerPoint</vt:lpstr>
      <vt:lpstr>Przykład 9</vt:lpstr>
      <vt:lpstr>Kod 9</vt:lpstr>
      <vt:lpstr>Prezentacja programu PowerPoint</vt:lpstr>
      <vt:lpstr>Prezentacja programu PowerPoint</vt:lpstr>
      <vt:lpstr>Prezentacja programu PowerPoint</vt:lpstr>
      <vt:lpstr>Przykład 10</vt:lpstr>
      <vt:lpstr>Kod 10</vt:lpstr>
      <vt:lpstr>Prezentacja programu PowerPoint</vt:lpstr>
      <vt:lpstr>Prezentacja programu PowerPoint</vt:lpstr>
      <vt:lpstr>Przykład 11</vt:lpstr>
      <vt:lpstr>Kod 11</vt:lpstr>
      <vt:lpstr>Prezentacja programu PowerPoint</vt:lpstr>
      <vt:lpstr>Prezentacja programu PowerPoint</vt:lpstr>
      <vt:lpstr>Przykład 12</vt:lpstr>
      <vt:lpstr>Kod 12</vt:lpstr>
      <vt:lpstr>Prezentacja programu PowerPoint</vt:lpstr>
      <vt:lpstr>Prezentacja programu PowerPoint</vt:lpstr>
      <vt:lpstr>Przykład 13</vt:lpstr>
      <vt:lpstr>Kod 13</vt:lpstr>
      <vt:lpstr>Prezentacja programu PowerPoint</vt:lpstr>
      <vt:lpstr>Prezentacja programu PowerPoint</vt:lpstr>
      <vt:lpstr>Ćwiczenie 1</vt:lpstr>
      <vt:lpstr>Ćwiczenie 2</vt:lpstr>
      <vt:lpstr>Przykład 14</vt:lpstr>
      <vt:lpstr>Prezentacja programu PowerPoint</vt:lpstr>
      <vt:lpstr>Kod 14</vt:lpstr>
      <vt:lpstr>Prezentacja programu PowerPoint</vt:lpstr>
      <vt:lpstr>Przykład 15</vt:lpstr>
      <vt:lpstr>Kod 15</vt:lpstr>
      <vt:lpstr>Prezentacja programu PowerPoint</vt:lpstr>
      <vt:lpstr>Prezentacja programu PowerPoint</vt:lpstr>
      <vt:lpstr>Przykład 16</vt:lpstr>
      <vt:lpstr>Kod 16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Obsługa JOIN w MySQL</dc:title>
  <dc:creator>artem</dc:creator>
  <cp:lastModifiedBy>artem</cp:lastModifiedBy>
  <cp:revision>85</cp:revision>
  <dcterms:created xsi:type="dcterms:W3CDTF">2022-10-23T06:53:02Z</dcterms:created>
  <dcterms:modified xsi:type="dcterms:W3CDTF">2022-10-24T16:33:57Z</dcterms:modified>
</cp:coreProperties>
</file>