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59" r:id="rId20"/>
    <p:sldId id="360" r:id="rId21"/>
    <p:sldId id="361" r:id="rId22"/>
    <p:sldId id="274" r:id="rId23"/>
    <p:sldId id="275" r:id="rId24"/>
    <p:sldId id="276" r:id="rId25"/>
    <p:sldId id="277" r:id="rId26"/>
    <p:sldId id="362" r:id="rId27"/>
    <p:sldId id="363" r:id="rId28"/>
    <p:sldId id="364" r:id="rId29"/>
    <p:sldId id="365" r:id="rId30"/>
    <p:sldId id="366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357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8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13" r:id="rId77"/>
    <p:sldId id="314" r:id="rId78"/>
    <p:sldId id="304" r:id="rId79"/>
    <p:sldId id="305" r:id="rId80"/>
    <p:sldId id="306" r:id="rId81"/>
    <p:sldId id="307" r:id="rId82"/>
    <p:sldId id="308" r:id="rId83"/>
    <p:sldId id="309" r:id="rId84"/>
    <p:sldId id="310" r:id="rId85"/>
    <p:sldId id="311" r:id="rId86"/>
    <p:sldId id="312" r:id="rId87"/>
    <p:sldId id="315" r:id="rId88"/>
    <p:sldId id="316" r:id="rId89"/>
    <p:sldId id="317" r:id="rId90"/>
    <p:sldId id="318" r:id="rId91"/>
    <p:sldId id="319" r:id="rId92"/>
    <p:sldId id="320" r:id="rId93"/>
    <p:sldId id="321" r:id="rId94"/>
    <p:sldId id="322" r:id="rId95"/>
    <p:sldId id="323" r:id="rId96"/>
    <p:sldId id="324" r:id="rId97"/>
    <p:sldId id="325" r:id="rId98"/>
    <p:sldId id="326" r:id="rId99"/>
    <p:sldId id="327" r:id="rId100"/>
    <p:sldId id="328" r:id="rId101"/>
    <p:sldId id="330" r:id="rId102"/>
    <p:sldId id="329" r:id="rId103"/>
    <p:sldId id="331" r:id="rId104"/>
    <p:sldId id="332" r:id="rId105"/>
    <p:sldId id="333" r:id="rId106"/>
    <p:sldId id="334" r:id="rId107"/>
    <p:sldId id="335" r:id="rId108"/>
    <p:sldId id="336" r:id="rId109"/>
    <p:sldId id="337" r:id="rId110"/>
    <p:sldId id="338" r:id="rId111"/>
    <p:sldId id="339" r:id="rId1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73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7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0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3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02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45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48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90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05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10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7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DB979-677C-4FEC-A3AA-072627F2A018}" type="datetimeFigureOut">
              <a:rPr lang="pl-PL" smtClean="0"/>
              <a:t>2022.09.14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44C7-8423-46BF-99EE-5DB3C9F1D6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80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00113" y="1122363"/>
            <a:ext cx="9767887" cy="2387600"/>
          </a:xfrm>
        </p:spPr>
        <p:txBody>
          <a:bodyPr>
            <a:noAutofit/>
          </a:bodyPr>
          <a:lstStyle/>
          <a:p>
            <a:r>
              <a:rPr lang="pl-PL" sz="1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MySQL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58225" y="5245101"/>
            <a:ext cx="2786064" cy="1084262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Opracował: </a:t>
            </a:r>
          </a:p>
          <a:p>
            <a:pPr algn="l"/>
            <a:r>
              <a:rPr lang="pl-PL" sz="2800" dirty="0"/>
              <a:t>Artem Nowicki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3717367"/>
            <a:ext cx="4191000" cy="26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0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2" y="285750"/>
            <a:ext cx="7461296" cy="314924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53992" y="3720198"/>
            <a:ext cx="1101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</a:rPr>
              <a:t>INSERT INTO </a:t>
            </a:r>
            <a:r>
              <a:rPr lang="pl-PL" sz="3200" dirty="0" err="1">
                <a:solidFill>
                  <a:srgbClr val="002060"/>
                </a:solidFill>
              </a:rPr>
              <a:t>weter</a:t>
            </a:r>
            <a:r>
              <a:rPr lang="pl-PL" sz="3200" dirty="0">
                <a:solidFill>
                  <a:srgbClr val="002060"/>
                </a:solidFill>
              </a:rPr>
              <a:t> VALUES ('Rex','Janek','pies',’m','2020-04-15',NULL);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2" y="4797415"/>
            <a:ext cx="9956881" cy="11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41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847" y="457199"/>
            <a:ext cx="7918966" cy="20288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07" y="2943224"/>
            <a:ext cx="7212245" cy="21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58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INSERT do bazy </a:t>
            </a:r>
            <a:r>
              <a:rPr lang="pl-PL" dirty="0" err="1"/>
              <a:t>toy</a:t>
            </a:r>
            <a:r>
              <a:rPr lang="pl-PL" dirty="0"/>
              <a:t> i </a:t>
            </a:r>
            <a:r>
              <a:rPr lang="pl-PL" dirty="0" err="1"/>
              <a:t>cat</a:t>
            </a:r>
            <a:r>
              <a:rPr lang="pl-PL" dirty="0"/>
              <a:t>;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&gt; </a:t>
            </a:r>
            <a:r>
              <a:rPr lang="en-US" dirty="0"/>
              <a:t>INSERT INTO `cat` (`</a:t>
            </a:r>
            <a:r>
              <a:rPr lang="en-US" dirty="0" err="1"/>
              <a:t>cat_id</a:t>
            </a:r>
            <a:r>
              <a:rPr lang="en-US" dirty="0"/>
              <a:t>`, `</a:t>
            </a:r>
            <a:r>
              <a:rPr lang="en-US" dirty="0" err="1"/>
              <a:t>cat_name</a:t>
            </a:r>
            <a:r>
              <a:rPr lang="en-US" dirty="0"/>
              <a:t>`) VALUES ('3', 'Kitty'), ('4', 'Misty');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-PL" dirty="0"/>
              <a:t>&gt; </a:t>
            </a:r>
            <a:r>
              <a:rPr lang="en-US" dirty="0"/>
              <a:t>INSERT INTO `toy` (`id`, `</a:t>
            </a:r>
            <a:r>
              <a:rPr lang="en-US" dirty="0" err="1"/>
              <a:t>cat_id</a:t>
            </a:r>
            <a:r>
              <a:rPr lang="en-US" dirty="0"/>
              <a:t>`, `</a:t>
            </a:r>
            <a:r>
              <a:rPr lang="en-US" dirty="0" err="1"/>
              <a:t>toy_name</a:t>
            </a:r>
            <a:r>
              <a:rPr lang="en-US" dirty="0"/>
              <a:t>`) VALUES ('1', '1', 'ball'), ('2', '3', 'spring');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19355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JOIN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JOIN zwraca wszystkie wiersze, które pasują do warunku ON. JOIN jest również nazywany JOIN WEWNĘTRZNYM - INNER JOIN.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2407307"/>
            <a:ext cx="8039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  <a:r>
              <a:rPr lang="pl-PL" sz="2800" dirty="0">
                <a:solidFill>
                  <a:srgbClr val="002060"/>
                </a:solidFill>
              </a:rPr>
              <a:t>&gt; </a:t>
            </a:r>
            <a:r>
              <a:rPr lang="pl-PL" sz="2800" dirty="0" err="1">
                <a:solidFill>
                  <a:srgbClr val="002060"/>
                </a:solidFill>
              </a:rPr>
              <a:t>select</a:t>
            </a:r>
            <a:r>
              <a:rPr lang="pl-PL" sz="2800" dirty="0">
                <a:solidFill>
                  <a:srgbClr val="002060"/>
                </a:solidFill>
              </a:rPr>
              <a:t> * from </a:t>
            </a:r>
            <a:r>
              <a:rPr lang="pl-PL" sz="2800" dirty="0" err="1">
                <a:solidFill>
                  <a:srgbClr val="002060"/>
                </a:solidFill>
              </a:rPr>
              <a:t>toy</a:t>
            </a:r>
            <a:r>
              <a:rPr lang="pl-PL" sz="2800" dirty="0">
                <a:solidFill>
                  <a:srgbClr val="002060"/>
                </a:solidFill>
              </a:rPr>
              <a:t> JOIN </a:t>
            </a:r>
            <a:r>
              <a:rPr lang="pl-PL" sz="2800" dirty="0" err="1">
                <a:solidFill>
                  <a:srgbClr val="002060"/>
                </a:solidFill>
              </a:rPr>
              <a:t>cat</a:t>
            </a:r>
            <a:r>
              <a:rPr lang="pl-PL" sz="2800" dirty="0">
                <a:solidFill>
                  <a:srgbClr val="002060"/>
                </a:solidFill>
              </a:rPr>
              <a:t> on </a:t>
            </a:r>
            <a:r>
              <a:rPr lang="pl-PL" sz="2800" dirty="0" err="1">
                <a:solidFill>
                  <a:srgbClr val="002060"/>
                </a:solidFill>
              </a:rPr>
              <a:t>toy.cat_id</a:t>
            </a:r>
            <a:r>
              <a:rPr lang="pl-PL" sz="2800" dirty="0">
                <a:solidFill>
                  <a:srgbClr val="002060"/>
                </a:solidFill>
              </a:rPr>
              <a:t> = </a:t>
            </a:r>
            <a:r>
              <a:rPr lang="pl-PL" sz="2800" dirty="0" err="1">
                <a:solidFill>
                  <a:srgbClr val="002060"/>
                </a:solidFill>
              </a:rPr>
              <a:t>cat.cat_id</a:t>
            </a:r>
            <a:r>
              <a:rPr lang="pl-PL" sz="28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50058"/>
            <a:ext cx="7386637" cy="188186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90562" y="5251453"/>
            <a:ext cx="10377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Jest też inna, starsza składnia, ale nie jest to zalecane. Wymień połączone tabele w klauzuli FROM i umieść warunki w klauzuli WHERE</a:t>
            </a:r>
          </a:p>
        </p:txBody>
      </p:sp>
    </p:spTree>
    <p:extLst>
      <p:ext uri="{BB962C8B-B14F-4D97-AF65-F5344CB8AC3E}">
        <p14:creationId xmlns:p14="http://schemas.microsoft.com/office/powerpoint/2010/main" val="396837383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2" y="500063"/>
            <a:ext cx="10529608" cy="466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102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DOŁĄCZENIA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68174"/>
            <a:ext cx="10515600" cy="2689225"/>
          </a:xfrm>
        </p:spPr>
        <p:txBody>
          <a:bodyPr/>
          <a:lstStyle/>
          <a:p>
            <a:r>
              <a:rPr lang="pl-PL" dirty="0"/>
              <a:t>Warunek </a:t>
            </a:r>
            <a:r>
              <a:rPr lang="pl-PL" dirty="0">
                <a:solidFill>
                  <a:srgbClr val="FF0000"/>
                </a:solidFill>
              </a:rPr>
              <a:t>JOIN</a:t>
            </a:r>
            <a:r>
              <a:rPr lang="pl-PL" dirty="0"/>
              <a:t> nie musi być równością – może to być dowolny warunek. </a:t>
            </a:r>
            <a:r>
              <a:rPr lang="pl-PL" dirty="0">
                <a:solidFill>
                  <a:srgbClr val="FF0000"/>
                </a:solidFill>
              </a:rPr>
              <a:t>JOIN</a:t>
            </a:r>
            <a:r>
              <a:rPr lang="pl-PL" dirty="0"/>
              <a:t> nie interpretuje warunku </a:t>
            </a:r>
            <a:r>
              <a:rPr lang="pl-PL" dirty="0">
                <a:solidFill>
                  <a:srgbClr val="FF0000"/>
                </a:solidFill>
              </a:rPr>
              <a:t>JOIN</a:t>
            </a:r>
            <a:r>
              <a:rPr lang="pl-PL" dirty="0"/>
              <a:t>, sprawdza tylko, czy wiersze spełniają dane parametry. </a:t>
            </a:r>
          </a:p>
          <a:p>
            <a:r>
              <a:rPr lang="pl-PL" dirty="0"/>
              <a:t>Aby odwołać się do kolumny w zapytaniu JOIN, musisz użyć pełnej nazwy kolumny: najpierw nazwę tabeli, następnie kropkę (.) i nazwa kolumny: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67956" y="4357399"/>
            <a:ext cx="4859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0079FF"/>
                </a:solidFill>
                <a:latin typeface="SourceCodePro-Regular"/>
              </a:rPr>
              <a:t>ON </a:t>
            </a:r>
            <a:r>
              <a:rPr lang="pl-PL" sz="3200" dirty="0" err="1">
                <a:solidFill>
                  <a:srgbClr val="000000"/>
                </a:solidFill>
                <a:latin typeface="SourceCodePro-Regular"/>
              </a:rPr>
              <a:t>cat.cat_id</a:t>
            </a:r>
            <a:r>
              <a:rPr lang="pl-PL" sz="3200" dirty="0">
                <a:solidFill>
                  <a:srgbClr val="000000"/>
                </a:solidFill>
                <a:latin typeface="SourceCodePro-Regular"/>
              </a:rPr>
              <a:t> = </a:t>
            </a:r>
            <a:r>
              <a:rPr lang="pl-PL" sz="3200" dirty="0" err="1">
                <a:solidFill>
                  <a:srgbClr val="000000"/>
                </a:solidFill>
                <a:latin typeface="SourceCodePro-Regular"/>
              </a:rPr>
              <a:t>toy.cat_id</a:t>
            </a:r>
            <a:endParaRPr lang="pl-PL" sz="7200" dirty="0"/>
          </a:p>
        </p:txBody>
      </p:sp>
      <p:sp>
        <p:nvSpPr>
          <p:cNvPr id="5" name="Prostokąt 4"/>
          <p:cNvSpPr/>
          <p:nvPr/>
        </p:nvSpPr>
        <p:spPr>
          <a:xfrm>
            <a:off x="1067956" y="5053310"/>
            <a:ext cx="10285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Możesz pominąć nazwę tabeli i użyć tylko nazwy kolumny, jeśli nazwa kolumny jest unikalna we wszystkich kolumnach w połączonych tabelach.</a:t>
            </a:r>
          </a:p>
        </p:txBody>
      </p:sp>
    </p:spTree>
    <p:extLst>
      <p:ext uri="{BB962C8B-B14F-4D97-AF65-F5344CB8AC3E}">
        <p14:creationId xmlns:p14="http://schemas.microsoft.com/office/powerpoint/2010/main" val="42568712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693"/>
          </a:xfrm>
        </p:spPr>
        <p:txBody>
          <a:bodyPr/>
          <a:lstStyle/>
          <a:p>
            <a:r>
              <a:rPr lang="pl-PL" b="1" dirty="0"/>
              <a:t>NATURAL JOIN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3827"/>
            <a:ext cx="10515600" cy="10033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Jeśli tabele mają kolumny o tej samej nazwie, możesz użyć NATURAL JOIN zamiast JOIN.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239712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>
                <a:solidFill>
                  <a:srgbClr val="0079FF"/>
                </a:solidFill>
                <a:latin typeface="SourceCodePro-Regular"/>
              </a:rPr>
              <a:t>SELECT </a:t>
            </a:r>
            <a:r>
              <a:rPr lang="pl-PL" sz="2800" dirty="0">
                <a:solidFill>
                  <a:srgbClr val="000000"/>
                </a:solidFill>
                <a:latin typeface="SourceCodePro-Regular"/>
              </a:rPr>
              <a:t>*</a:t>
            </a:r>
          </a:p>
          <a:p>
            <a:r>
              <a:rPr lang="pl-PL" sz="2800" dirty="0">
                <a:solidFill>
                  <a:srgbClr val="0079FF"/>
                </a:solidFill>
                <a:latin typeface="SourceCodePro-Regular"/>
              </a:rPr>
              <a:t>FROM </a:t>
            </a:r>
            <a:r>
              <a:rPr lang="pl-PL" sz="2800" dirty="0" err="1">
                <a:solidFill>
                  <a:srgbClr val="000000"/>
                </a:solidFill>
                <a:latin typeface="SourceCodePro-Regular"/>
              </a:rPr>
              <a:t>toy</a:t>
            </a:r>
            <a:endParaRPr lang="pl-PL" sz="28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800" dirty="0">
                <a:solidFill>
                  <a:srgbClr val="0079FF"/>
                </a:solidFill>
                <a:latin typeface="SourceCodePro-Regular"/>
              </a:rPr>
              <a:t>NATURAL JOIN </a:t>
            </a:r>
            <a:r>
              <a:rPr lang="pl-PL" sz="2800" dirty="0" err="1">
                <a:solidFill>
                  <a:srgbClr val="000000"/>
                </a:solidFill>
                <a:latin typeface="SourceCodePro-Regular"/>
              </a:rPr>
              <a:t>cat</a:t>
            </a:r>
            <a:r>
              <a:rPr lang="pl-PL" sz="2800" dirty="0">
                <a:solidFill>
                  <a:srgbClr val="000000"/>
                </a:solidFill>
                <a:latin typeface="SourceCodePro-Regular"/>
              </a:rPr>
              <a:t>;</a:t>
            </a:r>
            <a:endParaRPr lang="pl-PL" sz="6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0" y="1895477"/>
            <a:ext cx="5967246" cy="326231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8200" y="5339511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Wspólna kolumna pojawia się tylko raz w tabeli wyników. Uwaga: NATURAL JOIN jest rzadko używany w prawdziwym życiu.</a:t>
            </a:r>
          </a:p>
        </p:txBody>
      </p:sp>
    </p:spTree>
    <p:extLst>
      <p:ext uri="{BB962C8B-B14F-4D97-AF65-F5344CB8AC3E}">
        <p14:creationId xmlns:p14="http://schemas.microsoft.com/office/powerpoint/2010/main" val="18265240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LEFT JOIN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48200"/>
          </a:xfrm>
        </p:spPr>
        <p:txBody>
          <a:bodyPr>
            <a:normAutofit/>
          </a:bodyPr>
          <a:lstStyle/>
          <a:p>
            <a:r>
              <a:rPr lang="pl-PL" dirty="0"/>
              <a:t>LEFT JOIN zwraca wszystkie wiersze z lewej tabeli z pasującymi wierszami z prawej tabeli. Wiersze bez dopasowania są wypełnione z wartościami NULL. LEFT JOIN jest również nazywany LEFT OUTER JOIN.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76325" y="33509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0079FF"/>
                </a:solidFill>
                <a:latin typeface="SourceCodePro-Regular"/>
              </a:rPr>
              <a:t>SELECT 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*</a:t>
            </a:r>
          </a:p>
          <a:p>
            <a:r>
              <a:rPr lang="pl-PL" sz="2400" dirty="0">
                <a:solidFill>
                  <a:srgbClr val="0079FF"/>
                </a:solidFill>
                <a:latin typeface="SourceCodePro-Regular"/>
              </a:rPr>
              <a:t>FROM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toy</a:t>
            </a:r>
            <a:endParaRPr lang="pl-PL" sz="24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400" b="1" dirty="0">
                <a:solidFill>
                  <a:srgbClr val="D85DA3"/>
                </a:solidFill>
                <a:latin typeface="SourceCodePro-Bold"/>
              </a:rPr>
              <a:t>LEFT JOIN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cat</a:t>
            </a:r>
            <a:endParaRPr lang="pl-PL" sz="24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400" b="1" dirty="0">
                <a:solidFill>
                  <a:srgbClr val="D85DA3"/>
                </a:solidFill>
                <a:latin typeface="SourceCodePro-Bold"/>
              </a:rPr>
              <a:t>ON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toy.cat_id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 =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cat.cat_id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;</a:t>
            </a:r>
            <a:endParaRPr lang="pl-PL" sz="6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62" y="3012281"/>
            <a:ext cx="6329363" cy="31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11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05" y="300037"/>
            <a:ext cx="10477058" cy="519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08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RIGHT JOIN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2283" cy="1903413"/>
          </a:xfrm>
        </p:spPr>
        <p:txBody>
          <a:bodyPr/>
          <a:lstStyle/>
          <a:p>
            <a:r>
              <a:rPr lang="pl-PL" dirty="0"/>
              <a:t>RIGHT JOIN zwraca wszystkie wiersze z prawej tabeli z pasującymi wierszami z lewej tabeli. </a:t>
            </a:r>
          </a:p>
          <a:p>
            <a:r>
              <a:rPr lang="pl-PL" dirty="0"/>
              <a:t>Wiersze bez dopasowania są wypełnione wartościami NULL. RIGHT JOIN jest również nazywane RIGHT OUTER JOIN.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90613" y="3729038"/>
            <a:ext cx="4910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79FF"/>
                </a:solidFill>
                <a:latin typeface="SourceCodePro-Regular"/>
              </a:rPr>
              <a:t>SELECT </a:t>
            </a:r>
            <a:r>
              <a:rPr lang="pl-PL" sz="2800" dirty="0">
                <a:solidFill>
                  <a:srgbClr val="000000"/>
                </a:solidFill>
                <a:latin typeface="SourceCodePro-Regular"/>
              </a:rPr>
              <a:t>*</a:t>
            </a:r>
          </a:p>
          <a:p>
            <a:r>
              <a:rPr lang="pl-PL" sz="2800" dirty="0">
                <a:solidFill>
                  <a:srgbClr val="0079FF"/>
                </a:solidFill>
                <a:latin typeface="SourceCodePro-Regular"/>
              </a:rPr>
              <a:t>FROM </a:t>
            </a:r>
            <a:r>
              <a:rPr lang="pl-PL" sz="2800" dirty="0" err="1">
                <a:solidFill>
                  <a:srgbClr val="000000"/>
                </a:solidFill>
                <a:latin typeface="SourceCodePro-Regular"/>
              </a:rPr>
              <a:t>toy</a:t>
            </a:r>
            <a:endParaRPr lang="pl-PL" sz="28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800" b="1" dirty="0">
                <a:solidFill>
                  <a:srgbClr val="D85DA3"/>
                </a:solidFill>
                <a:latin typeface="SourceCodePro-Bold"/>
              </a:rPr>
              <a:t>RIGHT JOIN </a:t>
            </a:r>
            <a:r>
              <a:rPr lang="pl-PL" sz="2800" dirty="0" err="1">
                <a:solidFill>
                  <a:srgbClr val="000000"/>
                </a:solidFill>
                <a:latin typeface="SourceCodePro-Regular"/>
              </a:rPr>
              <a:t>cat</a:t>
            </a:r>
            <a:endParaRPr lang="pl-PL" sz="28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800" b="1" dirty="0">
                <a:solidFill>
                  <a:srgbClr val="D85DA3"/>
                </a:solidFill>
                <a:latin typeface="SourceCodePro-Bold"/>
              </a:rPr>
              <a:t>ON </a:t>
            </a:r>
            <a:r>
              <a:rPr lang="pl-PL" sz="2800" dirty="0" err="1">
                <a:solidFill>
                  <a:srgbClr val="000000"/>
                </a:solidFill>
                <a:latin typeface="SourceCodePro-Regular"/>
              </a:rPr>
              <a:t>toy.cat_id</a:t>
            </a:r>
            <a:r>
              <a:rPr lang="pl-PL" sz="2800" dirty="0">
                <a:solidFill>
                  <a:srgbClr val="000000"/>
                </a:solidFill>
                <a:latin typeface="SourceCodePro-Regular"/>
              </a:rPr>
              <a:t> = </a:t>
            </a:r>
            <a:r>
              <a:rPr lang="pl-PL" sz="2800" dirty="0" err="1">
                <a:solidFill>
                  <a:srgbClr val="000000"/>
                </a:solidFill>
                <a:latin typeface="SourceCodePro-Regular"/>
              </a:rPr>
              <a:t>cat.cat_id</a:t>
            </a:r>
            <a:r>
              <a:rPr lang="pl-PL" sz="2800" dirty="0">
                <a:solidFill>
                  <a:srgbClr val="000000"/>
                </a:solidFill>
                <a:latin typeface="SourceCodePro-Regular"/>
              </a:rPr>
              <a:t>;</a:t>
            </a:r>
            <a:endParaRPr lang="pl-PL" sz="6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037" y="3630394"/>
            <a:ext cx="6136446" cy="301329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37" y="285958"/>
            <a:ext cx="5205413" cy="15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313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pl-PL" b="1" dirty="0"/>
              <a:t>FULL JOIN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43101"/>
            <a:ext cx="10515600" cy="4562475"/>
          </a:xfrm>
        </p:spPr>
        <p:txBody>
          <a:bodyPr/>
          <a:lstStyle/>
          <a:p>
            <a:r>
              <a:rPr lang="pl-PL" dirty="0"/>
              <a:t>FULL JOIN zwraca wszystkie wiersze z lewej tabeli i wszystkie wiersze z prawej tabeli. Wypełnia niepasujące wiersze NULL. FULL JOIN jest również nazywany FULL OUTER JOIN.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3" y="187324"/>
            <a:ext cx="5227122" cy="175577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90550" y="3250913"/>
            <a:ext cx="39385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79FF"/>
                </a:solidFill>
                <a:latin typeface="SourceCodePro-Regular"/>
              </a:rPr>
              <a:t>SELECT 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*</a:t>
            </a:r>
          </a:p>
          <a:p>
            <a:r>
              <a:rPr lang="pl-PL" sz="2400" dirty="0">
                <a:solidFill>
                  <a:srgbClr val="0079FF"/>
                </a:solidFill>
                <a:latin typeface="SourceCodePro-Regular"/>
              </a:rPr>
              <a:t>FROM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toy</a:t>
            </a:r>
            <a:endParaRPr lang="pl-PL" sz="24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400" b="1" dirty="0">
                <a:solidFill>
                  <a:srgbClr val="D85DA3"/>
                </a:solidFill>
                <a:latin typeface="SourceCodePro-Bold"/>
              </a:rPr>
              <a:t>FULL JOIN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cat</a:t>
            </a:r>
            <a:endParaRPr lang="pl-PL" sz="24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400" b="1" dirty="0">
                <a:solidFill>
                  <a:srgbClr val="D85DA3"/>
                </a:solidFill>
                <a:latin typeface="SourceCodePro-Bold"/>
              </a:rPr>
              <a:t>ON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toy.cat_id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 =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cat.cat_id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;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5150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Ładowanie z pliku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5587"/>
            <a:ext cx="10515600" cy="960438"/>
          </a:xfrm>
        </p:spPr>
        <p:txBody>
          <a:bodyPr/>
          <a:lstStyle/>
          <a:p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LOAD DATA LOCAL INFILE '/path/</a:t>
            </a:r>
            <a:r>
              <a:rPr lang="pl-PL" b="1" dirty="0"/>
              <a:t>zwierz</a:t>
            </a:r>
            <a:r>
              <a:rPr lang="en-US" b="1" dirty="0"/>
              <a:t>.txt' INTO TABLE </a:t>
            </a:r>
            <a:r>
              <a:rPr lang="pl-PL" b="1" dirty="0" err="1"/>
              <a:t>weter</a:t>
            </a:r>
            <a:r>
              <a:rPr lang="en-US" b="1" dirty="0"/>
              <a:t>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08" y="2486025"/>
            <a:ext cx="10701983" cy="15954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45008" y="4081463"/>
            <a:ext cx="4050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Czy dane są w bazie???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97" y="4666237"/>
            <a:ext cx="7367771" cy="18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27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CROSS JOIN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43113"/>
            <a:ext cx="10515600" cy="3643312"/>
          </a:xfrm>
        </p:spPr>
        <p:txBody>
          <a:bodyPr/>
          <a:lstStyle/>
          <a:p>
            <a:r>
              <a:rPr lang="pl-PL" dirty="0"/>
              <a:t>CROSS JOIN zwraca wszystkie możliwe kombinacje wierszy z lewej i prawej tabeli.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4" y="2759869"/>
            <a:ext cx="5087593" cy="270033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104900" y="3132207"/>
            <a:ext cx="25669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79FF"/>
                </a:solidFill>
                <a:latin typeface="SourceCodePro-Regular"/>
              </a:rPr>
              <a:t>SELECT </a:t>
            </a:r>
            <a:r>
              <a:rPr lang="pl-PL" sz="2000" dirty="0">
                <a:solidFill>
                  <a:srgbClr val="000000"/>
                </a:solidFill>
                <a:latin typeface="SourceCodePro-Regular"/>
              </a:rPr>
              <a:t>*</a:t>
            </a:r>
          </a:p>
          <a:p>
            <a:r>
              <a:rPr lang="pl-PL" sz="2000" dirty="0">
                <a:solidFill>
                  <a:srgbClr val="0079FF"/>
                </a:solidFill>
                <a:latin typeface="SourceCodePro-Regular"/>
              </a:rPr>
              <a:t>FROM </a:t>
            </a:r>
            <a:r>
              <a:rPr lang="pl-PL" sz="2000" dirty="0" err="1">
                <a:solidFill>
                  <a:srgbClr val="000000"/>
                </a:solidFill>
                <a:latin typeface="SourceCodePro-Regular"/>
              </a:rPr>
              <a:t>toy</a:t>
            </a:r>
            <a:endParaRPr lang="pl-PL" sz="2000" dirty="0">
              <a:solidFill>
                <a:srgbClr val="000000"/>
              </a:solidFill>
              <a:latin typeface="SourceCodePro-Regular"/>
            </a:endParaRPr>
          </a:p>
          <a:p>
            <a:r>
              <a:rPr lang="pl-PL" sz="2000" b="1" dirty="0">
                <a:solidFill>
                  <a:srgbClr val="D85DA3"/>
                </a:solidFill>
                <a:latin typeface="SourceCodePro-Bold"/>
              </a:rPr>
              <a:t>CROSS JOIN </a:t>
            </a:r>
            <a:r>
              <a:rPr lang="pl-PL" sz="2000" dirty="0" err="1">
                <a:solidFill>
                  <a:srgbClr val="000000"/>
                </a:solidFill>
                <a:latin typeface="SourceCodePro-Regular"/>
              </a:rPr>
              <a:t>cat</a:t>
            </a:r>
            <a:r>
              <a:rPr lang="pl-PL" sz="2000" dirty="0">
                <a:solidFill>
                  <a:srgbClr val="000000"/>
                </a:solidFill>
                <a:latin typeface="SourceCodePro-Regular"/>
              </a:rPr>
              <a:t>;</a:t>
            </a:r>
          </a:p>
          <a:p>
            <a:r>
              <a:rPr lang="pl-PL" sz="2000" dirty="0">
                <a:solidFill>
                  <a:srgbClr val="0079FF"/>
                </a:solidFill>
                <a:latin typeface="SourceCodePro-Regular"/>
              </a:rPr>
              <a:t>SELECT </a:t>
            </a:r>
            <a:r>
              <a:rPr lang="pl-PL" sz="2000" dirty="0">
                <a:solidFill>
                  <a:srgbClr val="000000"/>
                </a:solidFill>
                <a:latin typeface="SourceCodePro-Regular"/>
              </a:rPr>
              <a:t>*</a:t>
            </a:r>
          </a:p>
          <a:p>
            <a:r>
              <a:rPr lang="pl-PL" sz="2000" b="1" dirty="0">
                <a:solidFill>
                  <a:srgbClr val="D85DA3"/>
                </a:solidFill>
                <a:latin typeface="SourceCodePro-Bold"/>
              </a:rPr>
              <a:t>FROM </a:t>
            </a:r>
            <a:r>
              <a:rPr lang="pl-PL" sz="2000" dirty="0" err="1">
                <a:solidFill>
                  <a:srgbClr val="000000"/>
                </a:solidFill>
                <a:latin typeface="SourceCodePro-Regular"/>
              </a:rPr>
              <a:t>toy</a:t>
            </a:r>
            <a:r>
              <a:rPr lang="pl-PL" sz="2000" dirty="0">
                <a:solidFill>
                  <a:srgbClr val="000000"/>
                </a:solidFill>
                <a:latin typeface="SourceCodePro-Regular"/>
              </a:rPr>
              <a:t>, </a:t>
            </a:r>
            <a:r>
              <a:rPr lang="pl-PL" sz="2000" dirty="0" err="1">
                <a:solidFill>
                  <a:srgbClr val="000000"/>
                </a:solidFill>
                <a:latin typeface="SourceCodePro-Regular"/>
              </a:rPr>
              <a:t>cat</a:t>
            </a:r>
            <a:r>
              <a:rPr lang="pl-PL" sz="2000" dirty="0">
                <a:solidFill>
                  <a:srgbClr val="000000"/>
                </a:solidFill>
                <a:latin typeface="SourceCodePro-Regular"/>
              </a:rPr>
              <a:t>;</a:t>
            </a:r>
            <a:endParaRPr lang="pl-PL" sz="5400" dirty="0"/>
          </a:p>
        </p:txBody>
      </p:sp>
      <p:sp>
        <p:nvSpPr>
          <p:cNvPr id="6" name="Prostokąt 5"/>
          <p:cNvSpPr/>
          <p:nvPr/>
        </p:nvSpPr>
        <p:spPr>
          <a:xfrm>
            <a:off x="1104900" y="4823460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Inna składnia:</a:t>
            </a:r>
          </a:p>
        </p:txBody>
      </p:sp>
      <p:sp>
        <p:nvSpPr>
          <p:cNvPr id="7" name="Prostokąt 6"/>
          <p:cNvSpPr/>
          <p:nvPr/>
        </p:nvSpPr>
        <p:spPr>
          <a:xfrm>
            <a:off x="1104900" y="540790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0079FF"/>
                </a:solidFill>
                <a:latin typeface="SourceCodePro-Regular"/>
              </a:rPr>
              <a:t>SELECT 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*</a:t>
            </a:r>
          </a:p>
          <a:p>
            <a:r>
              <a:rPr lang="pl-PL" sz="2400" b="1" dirty="0">
                <a:solidFill>
                  <a:srgbClr val="D85DA3"/>
                </a:solidFill>
                <a:latin typeface="SourceCodePro-Bold"/>
              </a:rPr>
              <a:t>FROM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toy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, </a:t>
            </a:r>
            <a:r>
              <a:rPr lang="pl-PL" sz="2400" dirty="0" err="1">
                <a:solidFill>
                  <a:srgbClr val="000000"/>
                </a:solidFill>
                <a:latin typeface="SourceCodePro-Regular"/>
              </a:rPr>
              <a:t>cat</a:t>
            </a:r>
            <a:r>
              <a:rPr lang="pl-PL" sz="2400" dirty="0">
                <a:solidFill>
                  <a:srgbClr val="000000"/>
                </a:solidFill>
                <a:latin typeface="SourceCodePro-Regular"/>
              </a:rPr>
              <a:t>;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499436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4" y="363472"/>
            <a:ext cx="5398775" cy="51515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363471"/>
            <a:ext cx="5443886" cy="51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2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77233"/>
            <a:ext cx="9673846" cy="60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9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Aktualizacja danych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459855"/>
            <a:ext cx="6959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UPDATE </a:t>
            </a:r>
            <a:r>
              <a:rPr lang="pl-PL" sz="2400" dirty="0" err="1"/>
              <a:t>weter</a:t>
            </a:r>
            <a:r>
              <a:rPr lang="pl-PL" sz="2400" dirty="0"/>
              <a:t> SET </a:t>
            </a:r>
            <a:r>
              <a:rPr lang="pl-PL" sz="2400" dirty="0" err="1"/>
              <a:t>plec</a:t>
            </a:r>
            <a:r>
              <a:rPr lang="pl-PL" sz="2400" dirty="0"/>
              <a:t> = 'm' WHERE </a:t>
            </a:r>
            <a:r>
              <a:rPr lang="pl-PL" sz="2400" dirty="0" err="1"/>
              <a:t>imie</a:t>
            </a:r>
            <a:r>
              <a:rPr lang="pl-PL" sz="2400" dirty="0"/>
              <a:t> = '</a:t>
            </a:r>
            <a:r>
              <a:rPr lang="pl-PL" sz="2400" dirty="0" err="1"/>
              <a:t>Predator</a:t>
            </a:r>
            <a:r>
              <a:rPr lang="pl-PL" sz="2400" dirty="0"/>
              <a:t>';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9606"/>
            <a:ext cx="8381995" cy="7858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57611"/>
            <a:ext cx="7534275" cy="217516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38200" y="2948349"/>
            <a:ext cx="293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Select + </a:t>
            </a:r>
            <a:r>
              <a:rPr lang="pl-PL" sz="3600" dirty="0" err="1"/>
              <a:t>where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6032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5" y="385762"/>
            <a:ext cx="10194377" cy="396551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92685" y="4806047"/>
            <a:ext cx="10651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en-US" sz="24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en-US" sz="2400" b="1" dirty="0">
                <a:solidFill>
                  <a:srgbClr val="02678A"/>
                </a:solidFill>
                <a:latin typeface="Courier"/>
              </a:rPr>
              <a:t>SELECT * FROM </a:t>
            </a:r>
            <a:r>
              <a:rPr lang="pl-PL" sz="2400" b="1" dirty="0" err="1">
                <a:solidFill>
                  <a:srgbClr val="02678A"/>
                </a:solidFill>
                <a:latin typeface="Courier"/>
              </a:rPr>
              <a:t>weter</a:t>
            </a:r>
            <a:r>
              <a:rPr lang="en-US" sz="2400" b="1" dirty="0">
                <a:solidFill>
                  <a:srgbClr val="02678A"/>
                </a:solidFill>
                <a:latin typeface="Courier"/>
              </a:rPr>
              <a:t> WHERE </a:t>
            </a:r>
            <a:r>
              <a:rPr lang="pl-PL" sz="2400" b="1" dirty="0" err="1">
                <a:solidFill>
                  <a:srgbClr val="02678A"/>
                </a:solidFill>
                <a:latin typeface="Courier"/>
              </a:rPr>
              <a:t>zwierze</a:t>
            </a:r>
            <a:r>
              <a:rPr lang="en-US" sz="2400" b="1" dirty="0">
                <a:solidFill>
                  <a:srgbClr val="02678A"/>
                </a:solidFill>
                <a:latin typeface="Courier"/>
              </a:rPr>
              <a:t> = </a:t>
            </a:r>
            <a:r>
              <a:rPr lang="pl-PL" sz="2400" b="1" dirty="0">
                <a:solidFill>
                  <a:srgbClr val="02678A"/>
                </a:solidFill>
                <a:latin typeface="Courier"/>
              </a:rPr>
              <a:t>`kot</a:t>
            </a:r>
            <a:r>
              <a:rPr lang="en-US" sz="2400" b="1" dirty="0">
                <a:solidFill>
                  <a:srgbClr val="02678A"/>
                </a:solidFill>
                <a:latin typeface="Courier"/>
              </a:rPr>
              <a:t>' AND </a:t>
            </a:r>
            <a:r>
              <a:rPr lang="pl-PL" sz="2400" b="1" dirty="0" err="1">
                <a:solidFill>
                  <a:srgbClr val="02678A"/>
                </a:solidFill>
                <a:latin typeface="Courier"/>
              </a:rPr>
              <a:t>plec</a:t>
            </a:r>
            <a:r>
              <a:rPr lang="en-US" sz="2400" b="1" dirty="0">
                <a:solidFill>
                  <a:srgbClr val="02678A"/>
                </a:solidFill>
                <a:latin typeface="Courier"/>
              </a:rPr>
              <a:t> = 'f';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5894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2" y="471489"/>
            <a:ext cx="11186007" cy="48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AND lub OR w zapytaniach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AND i OR mogą być przemieszane, chociaż AND ma wyższy priorytet niż OR.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64" y="2796381"/>
            <a:ext cx="9901243" cy="27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9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42925"/>
            <a:ext cx="10515600" cy="5634038"/>
          </a:xfrm>
        </p:spPr>
        <p:txBody>
          <a:bodyPr/>
          <a:lstStyle/>
          <a:p>
            <a:r>
              <a:rPr lang="en-US" dirty="0"/>
              <a:t>SELECT * FROM </a:t>
            </a:r>
            <a:r>
              <a:rPr lang="en-US" dirty="0" err="1"/>
              <a:t>weter</a:t>
            </a:r>
            <a:r>
              <a:rPr lang="en-US" dirty="0"/>
              <a:t> WHERE (</a:t>
            </a:r>
            <a:r>
              <a:rPr lang="en-US" dirty="0" err="1"/>
              <a:t>zwierze</a:t>
            </a:r>
            <a:r>
              <a:rPr lang="en-US" dirty="0"/>
              <a:t> = '</a:t>
            </a:r>
            <a:r>
              <a:rPr lang="en-US" dirty="0" err="1"/>
              <a:t>kot</a:t>
            </a:r>
            <a:r>
              <a:rPr lang="en-US" dirty="0"/>
              <a:t>' AND </a:t>
            </a:r>
            <a:r>
              <a:rPr lang="en-US" dirty="0" err="1"/>
              <a:t>plec</a:t>
            </a:r>
            <a:r>
              <a:rPr lang="en-US" dirty="0"/>
              <a:t> = 'm')</a:t>
            </a:r>
          </a:p>
          <a:p>
            <a:pPr marL="0" indent="0">
              <a:buNone/>
            </a:pPr>
            <a:r>
              <a:rPr lang="en-US" dirty="0"/>
              <a:t>OR (</a:t>
            </a:r>
            <a:r>
              <a:rPr lang="en-US" dirty="0" err="1"/>
              <a:t>zwierze</a:t>
            </a:r>
            <a:r>
              <a:rPr lang="en-US" dirty="0"/>
              <a:t> = 'pies' AND </a:t>
            </a:r>
            <a:r>
              <a:rPr lang="en-US" dirty="0" err="1"/>
              <a:t>plec</a:t>
            </a:r>
            <a:r>
              <a:rPr lang="en-US" dirty="0"/>
              <a:t> = 'f');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6" y="1700066"/>
            <a:ext cx="10487025" cy="33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9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Ćwiczenia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09487"/>
            <a:ext cx="10515600" cy="3860800"/>
          </a:xfrm>
        </p:spPr>
        <p:txBody>
          <a:bodyPr/>
          <a:lstStyle/>
          <a:p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</a:t>
            </a:r>
            <a:r>
              <a:rPr lang="pl-PL" b="1" dirty="0" err="1"/>
              <a:t>imie</a:t>
            </a:r>
            <a:r>
              <a:rPr lang="en-US" b="1" dirty="0"/>
              <a:t>, </a:t>
            </a:r>
            <a:r>
              <a:rPr lang="pl-PL" b="1" dirty="0"/>
              <a:t>urodzony</a:t>
            </a:r>
            <a:r>
              <a:rPr lang="en-US" b="1" dirty="0"/>
              <a:t> FROM </a:t>
            </a:r>
            <a:r>
              <a:rPr lang="pl-PL" b="1" dirty="0" err="1"/>
              <a:t>weter</a:t>
            </a:r>
            <a:r>
              <a:rPr lang="en-US" b="1" dirty="0"/>
              <a:t>;</a:t>
            </a:r>
            <a:endParaRPr lang="pl-PL" b="1" dirty="0"/>
          </a:p>
          <a:p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</a:t>
            </a:r>
            <a:r>
              <a:rPr lang="pl-PL" b="1" dirty="0" err="1"/>
              <a:t>wlasc</a:t>
            </a:r>
            <a:r>
              <a:rPr lang="en-US" b="1" dirty="0"/>
              <a:t> FROM </a:t>
            </a:r>
            <a:r>
              <a:rPr lang="pl-PL" b="1" dirty="0" err="1"/>
              <a:t>weter</a:t>
            </a:r>
            <a:r>
              <a:rPr lang="en-US" b="1" dirty="0"/>
              <a:t>;</a:t>
            </a:r>
            <a:endParaRPr lang="pl-PL" b="1" dirty="0"/>
          </a:p>
          <a:p>
            <a:r>
              <a:rPr lang="pl-PL" b="1" dirty="0" err="1"/>
              <a:t>Mysql</a:t>
            </a:r>
            <a:r>
              <a:rPr lang="pl-PL" b="1" dirty="0"/>
              <a:t>&gt; </a:t>
            </a:r>
            <a:r>
              <a:rPr lang="en-US" b="1" dirty="0"/>
              <a:t>SELECT DISTINCT </a:t>
            </a:r>
            <a:r>
              <a:rPr lang="en-US" b="1" dirty="0" err="1"/>
              <a:t>imie</a:t>
            </a:r>
            <a:r>
              <a:rPr lang="en-US" b="1" dirty="0"/>
              <a:t> FROM </a:t>
            </a:r>
            <a:r>
              <a:rPr lang="en-US" b="1" dirty="0" err="1"/>
              <a:t>weter</a:t>
            </a:r>
            <a:r>
              <a:rPr lang="en-US" b="1" dirty="0"/>
              <a:t>;</a:t>
            </a:r>
            <a:endParaRPr lang="pl-PL" b="1" dirty="0"/>
          </a:p>
          <a:p>
            <a:r>
              <a:rPr lang="pl-PL" b="1" dirty="0" err="1"/>
              <a:t>Mysql</a:t>
            </a:r>
            <a:r>
              <a:rPr lang="pl-PL" b="1" dirty="0"/>
              <a:t>&gt; SELECT </a:t>
            </a:r>
            <a:r>
              <a:rPr lang="pl-PL" b="1" dirty="0" err="1"/>
              <a:t>imie</a:t>
            </a:r>
            <a:r>
              <a:rPr lang="pl-PL" b="1" dirty="0"/>
              <a:t>, </a:t>
            </a:r>
            <a:r>
              <a:rPr lang="pl-PL" b="1" dirty="0" err="1"/>
              <a:t>zwierze</a:t>
            </a:r>
            <a:r>
              <a:rPr lang="pl-PL" b="1" dirty="0"/>
              <a:t>, urodzony FROM </a:t>
            </a:r>
            <a:r>
              <a:rPr lang="pl-PL" b="1" dirty="0" err="1"/>
              <a:t>weterWHERE</a:t>
            </a:r>
            <a:r>
              <a:rPr lang="pl-PL" b="1" dirty="0"/>
              <a:t> </a:t>
            </a:r>
            <a:r>
              <a:rPr lang="pl-PL" b="1" dirty="0" err="1"/>
              <a:t>zwierze</a:t>
            </a:r>
            <a:r>
              <a:rPr lang="pl-PL" b="1" dirty="0"/>
              <a:t> = 'pies' OR </a:t>
            </a:r>
            <a:r>
              <a:rPr lang="pl-PL" b="1" dirty="0" err="1"/>
              <a:t>zwierze</a:t>
            </a:r>
            <a:r>
              <a:rPr lang="pl-PL" b="1" dirty="0"/>
              <a:t> = 'kot’;</a:t>
            </a:r>
          </a:p>
          <a:p>
            <a:r>
              <a:rPr lang="pl-PL" b="1" dirty="0"/>
              <a:t>&gt; SELECT </a:t>
            </a:r>
            <a:r>
              <a:rPr lang="en-US" b="1" dirty="0"/>
              <a:t>DISTINCT </a:t>
            </a:r>
            <a:r>
              <a:rPr lang="pl-PL" b="1" dirty="0" err="1"/>
              <a:t>imie</a:t>
            </a:r>
            <a:r>
              <a:rPr lang="pl-PL" b="1" dirty="0"/>
              <a:t>, </a:t>
            </a:r>
            <a:r>
              <a:rPr lang="pl-PL" b="1" dirty="0" err="1"/>
              <a:t>zwierze</a:t>
            </a:r>
            <a:r>
              <a:rPr lang="pl-PL" b="1" dirty="0"/>
              <a:t>, urodzony FROM </a:t>
            </a:r>
            <a:r>
              <a:rPr lang="pl-PL" b="1" dirty="0" err="1"/>
              <a:t>weter</a:t>
            </a:r>
            <a:r>
              <a:rPr lang="pl-PL" b="1" dirty="0"/>
              <a:t> WHERE </a:t>
            </a:r>
            <a:r>
              <a:rPr lang="pl-PL" b="1" dirty="0" err="1"/>
              <a:t>zwierze</a:t>
            </a:r>
            <a:r>
              <a:rPr lang="pl-PL" b="1" dirty="0"/>
              <a:t> = 'pies' OR </a:t>
            </a:r>
            <a:r>
              <a:rPr lang="pl-PL" b="1" dirty="0" err="1"/>
              <a:t>zwierze</a:t>
            </a:r>
            <a:r>
              <a:rPr lang="pl-PL" b="1" dirty="0"/>
              <a:t> = 'kot';</a:t>
            </a:r>
          </a:p>
        </p:txBody>
      </p:sp>
    </p:spTree>
    <p:extLst>
      <p:ext uri="{BB962C8B-B14F-4D97-AF65-F5344CB8AC3E}">
        <p14:creationId xmlns:p14="http://schemas.microsoft.com/office/powerpoint/2010/main" val="2202419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AC24C1-F49E-4FA4-B086-A7B18B41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Operator LIKE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DB0D66-F9C6-469A-AE26-7B94B11A8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Operator LIKE jest używany w klauzuli WHERE do wyszukiwania określonego wzorca w kolumnie.</a:t>
            </a:r>
          </a:p>
          <a:p>
            <a:r>
              <a:rPr lang="pl-PL" dirty="0"/>
              <a:t>Istnieją dwa symbole wieloznaczne często używane w połączeniu z operatorem LIKE: </a:t>
            </a:r>
          </a:p>
          <a:p>
            <a:r>
              <a:rPr lang="pl-PL" dirty="0"/>
              <a:t>Znak procentu (%) reprezentuje zero lub jeden lub wiele znaków;</a:t>
            </a:r>
          </a:p>
          <a:p>
            <a:r>
              <a:rPr lang="pl-PL" dirty="0"/>
              <a:t> Znak podkreślenia (_) reprezentuje jeden lub pojedynczy znak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Znak procentu i podkreślenie mogą być również używane w kombinacjach!</a:t>
            </a:r>
          </a:p>
        </p:txBody>
      </p:sp>
    </p:spTree>
    <p:extLst>
      <p:ext uri="{BB962C8B-B14F-4D97-AF65-F5344CB8AC3E}">
        <p14:creationId xmlns:p14="http://schemas.microsoft.com/office/powerpoint/2010/main" val="167980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Polecenia wstępne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pl-PL" b="1" dirty="0"/>
              <a:t>SELECT VERSION();</a:t>
            </a:r>
          </a:p>
          <a:p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pl-PL" b="1" dirty="0"/>
              <a:t>SELECT VERSION(), CURRENT_DATE;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5625"/>
            <a:ext cx="5453062" cy="26894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95" y="3695700"/>
            <a:ext cx="702005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E69C5-B95B-4065-AD18-4C62BFC8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LIKE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3D1810-9FD0-48F9-AD84-2861B031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Wzór stosowania LIKE</a:t>
            </a:r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pl-PL" i="1" dirty="0"/>
              <a:t>kolumna_</a:t>
            </a:r>
            <a:r>
              <a:rPr lang="en-US" i="1" dirty="0"/>
              <a:t>1, </a:t>
            </a:r>
            <a:r>
              <a:rPr lang="pl-PL" i="1" dirty="0"/>
              <a:t>kolumna_</a:t>
            </a:r>
            <a:r>
              <a:rPr lang="en-US" i="1" dirty="0"/>
              <a:t>2, ...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ta</a:t>
            </a:r>
            <a:r>
              <a:rPr lang="pl-PL" i="1" dirty="0"/>
              <a:t>bela</a:t>
            </a:r>
            <a:br>
              <a:rPr lang="en-US" dirty="0"/>
            </a:br>
            <a:r>
              <a:rPr lang="en-US" dirty="0"/>
              <a:t>WHERE </a:t>
            </a:r>
            <a:r>
              <a:rPr lang="pl-PL" i="1" dirty="0"/>
              <a:t>kolumna_</a:t>
            </a:r>
            <a:r>
              <a:rPr lang="en-US" i="1" dirty="0"/>
              <a:t>N</a:t>
            </a:r>
            <a:r>
              <a:rPr lang="en-US" dirty="0"/>
              <a:t> LIKE </a:t>
            </a:r>
            <a:r>
              <a:rPr lang="pl-PL" i="1" dirty="0"/>
              <a:t>wzorzec</a:t>
            </a:r>
            <a:r>
              <a:rPr lang="en-US" dirty="0"/>
              <a:t>;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525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0175A-D184-4421-9464-6828EB6F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LIKE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6D67EA-2478-460F-ADBA-0907B419C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r>
              <a:rPr lang="pl-PL" dirty="0"/>
              <a:t>WHERE </a:t>
            </a:r>
            <a:r>
              <a:rPr lang="pl-PL" dirty="0" err="1"/>
              <a:t>imie</a:t>
            </a:r>
            <a:r>
              <a:rPr lang="pl-PL" dirty="0"/>
              <a:t> LIKE 'a%’  - to co rozpoczyna się od: a;</a:t>
            </a:r>
          </a:p>
          <a:p>
            <a:r>
              <a:rPr lang="pl-PL" dirty="0"/>
              <a:t>WHERE </a:t>
            </a:r>
            <a:r>
              <a:rPr lang="pl-PL" dirty="0" err="1"/>
              <a:t>imie</a:t>
            </a:r>
            <a:r>
              <a:rPr lang="pl-PL" dirty="0"/>
              <a:t> LIKE '%a’  - imię kończy się na: a;</a:t>
            </a:r>
          </a:p>
          <a:p>
            <a:r>
              <a:rPr lang="pl-PL" dirty="0"/>
              <a:t>WHERE </a:t>
            </a:r>
            <a:r>
              <a:rPr lang="pl-PL" dirty="0" err="1"/>
              <a:t>imie</a:t>
            </a:r>
            <a:r>
              <a:rPr lang="pl-PL" dirty="0"/>
              <a:t> LIKE '%</a:t>
            </a:r>
            <a:r>
              <a:rPr lang="pl-PL" dirty="0" err="1"/>
              <a:t>or</a:t>
            </a:r>
            <a:r>
              <a:rPr lang="pl-PL" dirty="0"/>
              <a:t>%’  - „</a:t>
            </a:r>
            <a:r>
              <a:rPr lang="pl-PL" dirty="0" err="1"/>
              <a:t>or</a:t>
            </a:r>
            <a:r>
              <a:rPr lang="pl-PL" dirty="0"/>
              <a:t>” znajduje się na dowolnej pozycji;</a:t>
            </a:r>
          </a:p>
          <a:p>
            <a:r>
              <a:rPr lang="pl-PL" dirty="0"/>
              <a:t>WHERE </a:t>
            </a:r>
            <a:r>
              <a:rPr lang="pl-PL" dirty="0" err="1"/>
              <a:t>imie</a:t>
            </a:r>
            <a:r>
              <a:rPr lang="pl-PL" dirty="0"/>
              <a:t> LIKE '_r%’ – „r znajduje się na 2-giej pozycji;</a:t>
            </a:r>
          </a:p>
          <a:p>
            <a:r>
              <a:rPr lang="pl-PL" dirty="0"/>
              <a:t>WHERE </a:t>
            </a:r>
            <a:r>
              <a:rPr lang="pl-PL" dirty="0" err="1"/>
              <a:t>imie</a:t>
            </a:r>
            <a:r>
              <a:rPr lang="pl-PL" dirty="0"/>
              <a:t> LIKE 'a_%’ – rozpoczyna się od „a” ma min 2 znaki długości np. </a:t>
            </a:r>
            <a:r>
              <a:rPr lang="pl-PL" dirty="0" err="1"/>
              <a:t>ala</a:t>
            </a:r>
            <a:r>
              <a:rPr lang="pl-PL" dirty="0"/>
              <a:t>;</a:t>
            </a:r>
          </a:p>
          <a:p>
            <a:r>
              <a:rPr lang="en-US" dirty="0"/>
              <a:t>WHERE </a:t>
            </a:r>
            <a:r>
              <a:rPr lang="pl-PL" dirty="0" err="1"/>
              <a:t>imie</a:t>
            </a:r>
            <a:r>
              <a:rPr lang="en-US" dirty="0"/>
              <a:t> LIKE '</a:t>
            </a:r>
            <a:r>
              <a:rPr lang="en-US" dirty="0" err="1"/>
              <a:t>a%o</a:t>
            </a:r>
            <a:r>
              <a:rPr lang="en-US" dirty="0"/>
              <a:t>’</a:t>
            </a:r>
            <a:r>
              <a:rPr lang="pl-PL" dirty="0"/>
              <a:t> – rozpoczyna się od a i kończy na o;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679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3" y="471488"/>
            <a:ext cx="7303937" cy="358139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62000" y="4334560"/>
            <a:ext cx="10782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Aby zminimalizować dane wyjściowe, pobierz każdy unikalny rekord wyjściowy tylko raz, dodając słowo kluczowe DISTINCT:</a:t>
            </a:r>
          </a:p>
        </p:txBody>
      </p:sp>
    </p:spTree>
    <p:extLst>
      <p:ext uri="{BB962C8B-B14F-4D97-AF65-F5344CB8AC3E}">
        <p14:creationId xmlns:p14="http://schemas.microsoft.com/office/powerpoint/2010/main" val="263442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Sortowanie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</a:t>
            </a:r>
            <a:r>
              <a:rPr lang="pl-PL" b="1" dirty="0" err="1"/>
              <a:t>imie</a:t>
            </a:r>
            <a:r>
              <a:rPr lang="en-US" b="1" dirty="0"/>
              <a:t>, </a:t>
            </a:r>
            <a:r>
              <a:rPr lang="pl-PL" b="1" dirty="0"/>
              <a:t>urodzony</a:t>
            </a:r>
            <a:r>
              <a:rPr lang="en-US" b="1" dirty="0"/>
              <a:t> FROM </a:t>
            </a:r>
            <a:r>
              <a:rPr lang="pl-PL" b="1" dirty="0" err="1"/>
              <a:t>weter</a:t>
            </a:r>
            <a:r>
              <a:rPr lang="en-US" b="1" dirty="0"/>
              <a:t> ORDER BY </a:t>
            </a:r>
            <a:r>
              <a:rPr lang="pl-PL" b="1" dirty="0"/>
              <a:t>urodzony</a:t>
            </a:r>
            <a:r>
              <a:rPr lang="en-US" b="1" dirty="0"/>
              <a:t>;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Możesz wymusić sortowanie z uwzględnieniem wielkości liter dla kolumny, używając opcji BINARY w następujący sposób: ORDER BY BINARY </a:t>
            </a:r>
            <a:r>
              <a:rPr lang="pl-PL" dirty="0" err="1"/>
              <a:t>nazwa_kolumny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name, birth FROM pet ORDER BY birth DESC</a:t>
            </a:r>
            <a:r>
              <a:rPr lang="pl-PL" b="1" dirty="0"/>
              <a:t>;</a:t>
            </a:r>
          </a:p>
          <a:p>
            <a:pPr marL="0" indent="0">
              <a:buNone/>
            </a:pPr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en-US" b="1" dirty="0"/>
              <a:t>SELECT </a:t>
            </a:r>
            <a:r>
              <a:rPr lang="en-US" b="1" dirty="0" err="1"/>
              <a:t>imie</a:t>
            </a:r>
            <a:r>
              <a:rPr lang="en-US" b="1" dirty="0"/>
              <a:t>, </a:t>
            </a:r>
            <a:r>
              <a:rPr lang="en-US" b="1" dirty="0" err="1"/>
              <a:t>urodzony</a:t>
            </a:r>
            <a:r>
              <a:rPr lang="en-US" b="1" dirty="0"/>
              <a:t> FROM </a:t>
            </a:r>
            <a:r>
              <a:rPr lang="en-US" b="1" dirty="0" err="1"/>
              <a:t>weter</a:t>
            </a:r>
            <a:r>
              <a:rPr lang="en-US" b="1" dirty="0"/>
              <a:t> ORDER BY </a:t>
            </a:r>
            <a:r>
              <a:rPr lang="en-US" b="1" dirty="0" err="1"/>
              <a:t>urodzony</a:t>
            </a:r>
            <a:r>
              <a:rPr lang="en-US" b="1" dirty="0"/>
              <a:t> ASC;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26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85788"/>
            <a:ext cx="10515600" cy="5815012"/>
          </a:xfrm>
        </p:spPr>
        <p:txBody>
          <a:bodyPr/>
          <a:lstStyle/>
          <a:p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</a:t>
            </a:r>
            <a:r>
              <a:rPr lang="pl-PL" b="1" dirty="0" err="1"/>
              <a:t>imie</a:t>
            </a:r>
            <a:r>
              <a:rPr lang="en-US" b="1" dirty="0"/>
              <a:t>, </a:t>
            </a:r>
            <a:r>
              <a:rPr lang="pl-PL" b="1" dirty="0" err="1"/>
              <a:t>zwierze</a:t>
            </a:r>
            <a:r>
              <a:rPr lang="en-US" b="1" dirty="0"/>
              <a:t>, </a:t>
            </a:r>
            <a:r>
              <a:rPr lang="pl-PL" b="1" dirty="0"/>
              <a:t>urodzony</a:t>
            </a:r>
            <a:r>
              <a:rPr lang="en-US" b="1" dirty="0"/>
              <a:t> FROM </a:t>
            </a:r>
            <a:r>
              <a:rPr lang="pl-PL" b="1" dirty="0" err="1"/>
              <a:t>weter</a:t>
            </a:r>
            <a:r>
              <a:rPr lang="pl-PL" b="1" dirty="0"/>
              <a:t> </a:t>
            </a:r>
            <a:r>
              <a:rPr lang="en-US" b="1" dirty="0"/>
              <a:t>ORDER BY </a:t>
            </a:r>
            <a:r>
              <a:rPr lang="pl-PL" b="1" dirty="0" err="1"/>
              <a:t>zwierze</a:t>
            </a:r>
            <a:r>
              <a:rPr lang="en-US" b="1" dirty="0"/>
              <a:t>, </a:t>
            </a:r>
            <a:r>
              <a:rPr lang="pl-PL" b="1" dirty="0"/>
              <a:t>urodzony</a:t>
            </a:r>
            <a:r>
              <a:rPr lang="en-US" b="1" dirty="0"/>
              <a:t> DESC;</a:t>
            </a:r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406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71488"/>
            <a:ext cx="10515600" cy="104298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en-US" dirty="0"/>
              <a:t>SELECT </a:t>
            </a:r>
            <a:r>
              <a:rPr lang="en-US" dirty="0" err="1"/>
              <a:t>imie</a:t>
            </a:r>
            <a:r>
              <a:rPr lang="en-US" dirty="0"/>
              <a:t>, </a:t>
            </a:r>
            <a:r>
              <a:rPr lang="en-US" dirty="0" err="1"/>
              <a:t>urodzony</a:t>
            </a:r>
            <a:r>
              <a:rPr lang="en-US" dirty="0"/>
              <a:t>, CURDATE(),</a:t>
            </a:r>
            <a:r>
              <a:rPr lang="pl-PL" dirty="0"/>
              <a:t> </a:t>
            </a:r>
            <a:r>
              <a:rPr lang="en-US" dirty="0"/>
              <a:t>TIMESTAMPDIFF(</a:t>
            </a:r>
            <a:r>
              <a:rPr lang="en-US" dirty="0" err="1"/>
              <a:t>YEAR,urodzony,CURDATE</a:t>
            </a:r>
            <a:r>
              <a:rPr lang="en-US" dirty="0"/>
              <a:t>()) AS age</a:t>
            </a:r>
            <a:r>
              <a:rPr lang="pl-PL" dirty="0"/>
              <a:t> </a:t>
            </a:r>
            <a:r>
              <a:rPr lang="en-US" dirty="0"/>
              <a:t>FROM </a:t>
            </a:r>
            <a:r>
              <a:rPr lang="en-US" dirty="0" err="1"/>
              <a:t>weter</a:t>
            </a:r>
            <a:r>
              <a:rPr lang="en-US" dirty="0"/>
              <a:t>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7311"/>
            <a:ext cx="6619875" cy="51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6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8BD9F-03C6-4001-ADED-91294290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Funkcja czasowa NOW()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465091-445C-47CA-BB0F-13EABB7439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4115" y="1752243"/>
            <a:ext cx="10250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NOW() as </a:t>
            </a:r>
            <a:r>
              <a:rPr kumimoji="0" lang="pl-PL" altLang="pl-PL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CurrDateTime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;</a:t>
            </a:r>
            <a:r>
              <a:rPr kumimoji="0" lang="pl-PL" altLang="pl-PL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CC7F8C-0C4D-491C-A9A7-2F131D6C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282" y="451374"/>
            <a:ext cx="4110718" cy="203132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C8B5975-B0C2-496D-9E66-7BE58F1D7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15" y="3334436"/>
            <a:ext cx="5660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SELECT NOW() </a:t>
            </a: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+ 0 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as </a:t>
            </a:r>
            <a:r>
              <a:rPr kumimoji="0" lang="pl-PL" altLang="pl-PL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CurrDateTime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;</a:t>
            </a:r>
            <a:r>
              <a:rPr kumimoji="0" lang="pl-PL" altLang="pl-PL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FAD3779-8244-485F-A6B4-95AECD1C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26" y="2965107"/>
            <a:ext cx="4756259" cy="20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2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F2A392-A8EC-4DB7-B223-B8D54AD0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Tworzymy bazę pod funkcję NOW();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4761760-BB17-4269-B237-177FD452E56E}"/>
              </a:ext>
            </a:extLst>
          </p:cNvPr>
          <p:cNvSpPr/>
          <p:nvPr/>
        </p:nvSpPr>
        <p:spPr>
          <a:xfrm>
            <a:off x="838200" y="16906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/>
              <a:t>CREATE TABLE Product (</a:t>
            </a:r>
          </a:p>
          <a:p>
            <a:r>
              <a:rPr lang="pl-PL" sz="2800" dirty="0" err="1"/>
              <a:t>ProductId</a:t>
            </a:r>
            <a:r>
              <a:rPr lang="pl-PL" sz="2800" dirty="0"/>
              <a:t> INT NOT NULL,</a:t>
            </a:r>
          </a:p>
          <a:p>
            <a:r>
              <a:rPr lang="pl-PL" sz="2800" dirty="0" err="1"/>
              <a:t>ProductName</a:t>
            </a:r>
            <a:r>
              <a:rPr lang="pl-PL" sz="2800" dirty="0"/>
              <a:t> VARCHAR(20) NOT NULL,</a:t>
            </a:r>
          </a:p>
          <a:p>
            <a:r>
              <a:rPr lang="pl-PL" sz="2800" dirty="0" err="1"/>
              <a:t>Delivered_At</a:t>
            </a:r>
            <a:r>
              <a:rPr lang="pl-PL" sz="2800" dirty="0"/>
              <a:t> TIMESTAMP NOT NULL,</a:t>
            </a:r>
          </a:p>
          <a:p>
            <a:r>
              <a:rPr lang="pl-PL" sz="2800" dirty="0"/>
              <a:t>PRIMARY KEY(</a:t>
            </a:r>
            <a:r>
              <a:rPr lang="pl-PL" sz="2800" dirty="0" err="1"/>
              <a:t>ProductId</a:t>
            </a:r>
            <a:r>
              <a:rPr lang="pl-PL" sz="2800" dirty="0"/>
              <a:t>)</a:t>
            </a:r>
          </a:p>
          <a:p>
            <a:r>
              <a:rPr lang="pl-PL" sz="2800" dirty="0"/>
              <a:t>);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B0E7B0-FC8F-4A23-9153-550BBC0F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27322"/>
            <a:ext cx="10267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7113CFD-7F3C-4430-AD79-715B1F802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5" y="391885"/>
            <a:ext cx="10701222" cy="52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3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08422-48D2-498A-ADEA-279F1B09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Dostawa po 14 dniach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3A4877A-5C64-43CD-9C2E-005711A1BF5E}"/>
              </a:ext>
            </a:extLst>
          </p:cNvPr>
          <p:cNvSpPr/>
          <p:nvPr/>
        </p:nvSpPr>
        <p:spPr>
          <a:xfrm>
            <a:off x="838200" y="1893888"/>
            <a:ext cx="7997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INSERT INTO  </a:t>
            </a:r>
          </a:p>
          <a:p>
            <a:r>
              <a:rPr lang="pl-PL" sz="3200" dirty="0"/>
              <a:t>Product (</a:t>
            </a:r>
            <a:r>
              <a:rPr lang="pl-PL" sz="3200" dirty="0" err="1"/>
              <a:t>ProductId</a:t>
            </a:r>
            <a:r>
              <a:rPr lang="pl-PL" sz="3200" dirty="0"/>
              <a:t>, </a:t>
            </a:r>
            <a:r>
              <a:rPr lang="pl-PL" sz="3200" dirty="0" err="1"/>
              <a:t>ProductName</a:t>
            </a:r>
            <a:r>
              <a:rPr lang="pl-PL" sz="3200" dirty="0"/>
              <a:t>, </a:t>
            </a:r>
            <a:r>
              <a:rPr lang="pl-PL" sz="3200" dirty="0" err="1"/>
              <a:t>Delivered_At</a:t>
            </a:r>
            <a:r>
              <a:rPr lang="pl-PL" sz="3200" dirty="0"/>
              <a:t>)</a:t>
            </a:r>
          </a:p>
          <a:p>
            <a:r>
              <a:rPr lang="pl-PL" sz="3200" dirty="0"/>
              <a:t>VALUES</a:t>
            </a:r>
          </a:p>
          <a:p>
            <a:r>
              <a:rPr lang="pl-PL" sz="3200" dirty="0"/>
              <a:t>(1015, `Longines', </a:t>
            </a:r>
            <a:r>
              <a:rPr lang="pl-PL" sz="3200" b="1" dirty="0">
                <a:solidFill>
                  <a:srgbClr val="FF0000"/>
                </a:solidFill>
              </a:rPr>
              <a:t>(NOW()+INTERVAL 14 DAY</a:t>
            </a:r>
            <a:r>
              <a:rPr lang="pl-PL" sz="3200" dirty="0"/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411848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Wielkość liter bez znaczenia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199" y="1690688"/>
            <a:ext cx="10620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sz="28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sz="2800" b="1" dirty="0">
                <a:solidFill>
                  <a:srgbClr val="02678A"/>
                </a:solidFill>
                <a:latin typeface="Courier"/>
              </a:rPr>
              <a:t>SELECT VERSION(), CURRENT_DATE;</a:t>
            </a:r>
          </a:p>
          <a:p>
            <a:r>
              <a:rPr lang="pl-PL" sz="28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sz="28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sz="2800" b="1" dirty="0" err="1">
                <a:solidFill>
                  <a:srgbClr val="02678A"/>
                </a:solidFill>
                <a:latin typeface="Courier"/>
              </a:rPr>
              <a:t>select</a:t>
            </a:r>
            <a:r>
              <a:rPr lang="pl-PL" sz="2800" b="1" dirty="0">
                <a:solidFill>
                  <a:srgbClr val="02678A"/>
                </a:solidFill>
                <a:latin typeface="Courier"/>
              </a:rPr>
              <a:t> version(), </a:t>
            </a:r>
            <a:r>
              <a:rPr lang="pl-PL" sz="2800" b="1" dirty="0" err="1">
                <a:solidFill>
                  <a:srgbClr val="02678A"/>
                </a:solidFill>
                <a:latin typeface="Courier"/>
              </a:rPr>
              <a:t>current_date</a:t>
            </a:r>
            <a:r>
              <a:rPr lang="pl-PL" sz="2800" b="1" dirty="0">
                <a:solidFill>
                  <a:srgbClr val="02678A"/>
                </a:solidFill>
                <a:latin typeface="Courier"/>
              </a:rPr>
              <a:t>;</a:t>
            </a:r>
          </a:p>
          <a:p>
            <a:r>
              <a:rPr lang="pl-PL" sz="28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sz="28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sz="2800" b="1" dirty="0" err="1">
                <a:solidFill>
                  <a:srgbClr val="02678A"/>
                </a:solidFill>
                <a:latin typeface="Courier"/>
              </a:rPr>
              <a:t>SeLeCt</a:t>
            </a:r>
            <a:r>
              <a:rPr lang="pl-PL" sz="2800" b="1" dirty="0">
                <a:solidFill>
                  <a:srgbClr val="02678A"/>
                </a:solidFill>
                <a:latin typeface="Courier"/>
              </a:rPr>
              <a:t> </a:t>
            </a:r>
            <a:r>
              <a:rPr lang="pl-PL" sz="2800" b="1" dirty="0" err="1">
                <a:solidFill>
                  <a:srgbClr val="02678A"/>
                </a:solidFill>
                <a:latin typeface="Courier"/>
              </a:rPr>
              <a:t>vErSiOn</a:t>
            </a:r>
            <a:r>
              <a:rPr lang="pl-PL" sz="2800" b="1" dirty="0">
                <a:solidFill>
                  <a:srgbClr val="02678A"/>
                </a:solidFill>
                <a:latin typeface="Courier"/>
              </a:rPr>
              <a:t>(), </a:t>
            </a:r>
            <a:r>
              <a:rPr lang="pl-PL" sz="2800" b="1" dirty="0" err="1">
                <a:solidFill>
                  <a:srgbClr val="02678A"/>
                </a:solidFill>
                <a:latin typeface="Courier"/>
              </a:rPr>
              <a:t>current_DATE</a:t>
            </a:r>
            <a:r>
              <a:rPr lang="pl-PL" sz="2800" b="1" dirty="0">
                <a:solidFill>
                  <a:srgbClr val="02678A"/>
                </a:solidFill>
                <a:latin typeface="Courier"/>
              </a:rPr>
              <a:t>;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5603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9A233-2007-41E8-AD50-653E1549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przykłady z NOW();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787DA3-7470-475C-A7C4-32A945FC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mysql</a:t>
            </a:r>
            <a:r>
              <a:rPr lang="en-US" dirty="0"/>
              <a:t>&gt; SELECT NOW(),</a:t>
            </a:r>
            <a:r>
              <a:rPr lang="pl-PL" dirty="0"/>
              <a:t> </a:t>
            </a:r>
            <a:r>
              <a:rPr lang="en-US" dirty="0"/>
              <a:t>NOW()</a:t>
            </a:r>
            <a:r>
              <a:rPr lang="pl-PL" dirty="0"/>
              <a:t> </a:t>
            </a:r>
            <a:r>
              <a:rPr lang="en-US" dirty="0"/>
              <a:t>-</a:t>
            </a:r>
            <a:r>
              <a:rPr lang="pl-PL" dirty="0"/>
              <a:t> </a:t>
            </a:r>
            <a:r>
              <a:rPr lang="en-US" dirty="0"/>
              <a:t>INTERVAL 1 HOUR;</a:t>
            </a:r>
            <a:endParaRPr lang="pl-PL" dirty="0"/>
          </a:p>
          <a:p>
            <a:r>
              <a:rPr lang="en-US" dirty="0" err="1"/>
              <a:t>mysql</a:t>
            </a:r>
            <a:r>
              <a:rPr lang="en-US" dirty="0"/>
              <a:t>&gt; SELECT NOW(),</a:t>
            </a:r>
            <a:r>
              <a:rPr lang="pl-PL" dirty="0"/>
              <a:t> </a:t>
            </a:r>
            <a:r>
              <a:rPr lang="en-US" dirty="0"/>
              <a:t>NOW()</a:t>
            </a:r>
            <a:r>
              <a:rPr lang="pl-PL" dirty="0"/>
              <a:t> + </a:t>
            </a:r>
            <a:r>
              <a:rPr lang="en-US" dirty="0"/>
              <a:t>INTERVAL 1 HOUR;</a:t>
            </a:r>
            <a:endParaRPr lang="pl-PL" dirty="0"/>
          </a:p>
          <a:p>
            <a:r>
              <a:rPr lang="pl-PL" dirty="0" err="1"/>
              <a:t>mysql</a:t>
            </a:r>
            <a:r>
              <a:rPr lang="pl-PL" dirty="0"/>
              <a:t>&gt; SELECT MONTHNAME ('2009-05-18');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7946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3" y="247383"/>
            <a:ext cx="7817685" cy="62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593" y="357189"/>
            <a:ext cx="7802626" cy="61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68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6" y="292256"/>
            <a:ext cx="8522192" cy="62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04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2488" y="539750"/>
            <a:ext cx="10515600" cy="4351338"/>
          </a:xfrm>
        </p:spPr>
        <p:txBody>
          <a:bodyPr/>
          <a:lstStyle/>
          <a:p>
            <a:r>
              <a:rPr lang="pl-PL" dirty="0"/>
              <a:t>Zapytanie używa w </a:t>
            </a:r>
            <a:r>
              <a:rPr lang="pl-PL" dirty="0" err="1"/>
              <a:t>ost_wiz</a:t>
            </a:r>
            <a:r>
              <a:rPr lang="pl-PL" dirty="0"/>
              <a:t> IS NOT NULL zamiast </a:t>
            </a:r>
            <a:r>
              <a:rPr lang="pl-PL" dirty="0" err="1"/>
              <a:t>ost_wiz</a:t>
            </a:r>
            <a:r>
              <a:rPr lang="pl-PL" dirty="0"/>
              <a:t> &lt;&gt; NULL, </a:t>
            </a:r>
          </a:p>
        </p:txBody>
      </p:sp>
    </p:spTree>
    <p:extLst>
      <p:ext uri="{BB962C8B-B14F-4D97-AF65-F5344CB8AC3E}">
        <p14:creationId xmlns:p14="http://schemas.microsoft.com/office/powerpoint/2010/main" val="982042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96" y="357188"/>
            <a:ext cx="10252710" cy="61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29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Analogicznie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mysql</a:t>
            </a:r>
            <a:r>
              <a:rPr lang="pl-PL" dirty="0"/>
              <a:t>&gt; SELECT </a:t>
            </a:r>
            <a:r>
              <a:rPr lang="pl-PL" dirty="0" err="1"/>
              <a:t>imie</a:t>
            </a:r>
            <a:r>
              <a:rPr lang="pl-PL" dirty="0"/>
              <a:t>, urodzony, DAY(urodzony) FROM </a:t>
            </a:r>
            <a:r>
              <a:rPr lang="pl-PL" dirty="0" err="1"/>
              <a:t>weter</a:t>
            </a:r>
            <a:r>
              <a:rPr lang="pl-PL" dirty="0"/>
              <a:t>;</a:t>
            </a:r>
          </a:p>
          <a:p>
            <a:r>
              <a:rPr lang="pl-PL" dirty="0" err="1"/>
              <a:t>mysql</a:t>
            </a:r>
            <a:r>
              <a:rPr lang="pl-PL" dirty="0"/>
              <a:t>&gt; SELECT </a:t>
            </a:r>
            <a:r>
              <a:rPr lang="pl-PL" dirty="0" err="1"/>
              <a:t>imie</a:t>
            </a:r>
            <a:r>
              <a:rPr lang="pl-PL" dirty="0"/>
              <a:t>, urodzony, YEAR(urodzony) FROM </a:t>
            </a:r>
            <a:r>
              <a:rPr lang="pl-PL" dirty="0" err="1"/>
              <a:t>weter</a:t>
            </a:r>
            <a:r>
              <a:rPr lang="pl-PL" dirty="0"/>
              <a:t>;</a:t>
            </a:r>
          </a:p>
          <a:p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</a:t>
            </a:r>
            <a:r>
              <a:rPr lang="pl-PL" b="1" dirty="0" err="1"/>
              <a:t>imie</a:t>
            </a:r>
            <a:r>
              <a:rPr lang="en-US" b="1" dirty="0"/>
              <a:t>, </a:t>
            </a:r>
            <a:r>
              <a:rPr lang="pl-PL" b="1" dirty="0"/>
              <a:t>urodzony</a:t>
            </a:r>
            <a:r>
              <a:rPr lang="en-US" b="1" dirty="0"/>
              <a:t> FROM </a:t>
            </a:r>
            <a:r>
              <a:rPr lang="pl-PL" b="1" dirty="0" err="1"/>
              <a:t>weter</a:t>
            </a:r>
            <a:r>
              <a:rPr lang="en-US" b="1" dirty="0"/>
              <a:t> WHERE MONTH(</a:t>
            </a:r>
            <a:r>
              <a:rPr lang="pl-PL" b="1" dirty="0"/>
              <a:t>urodzony</a:t>
            </a:r>
            <a:r>
              <a:rPr lang="en-US" b="1" dirty="0"/>
              <a:t>) = 5;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4279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Polecenie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11287"/>
            <a:ext cx="10515600" cy="1174751"/>
          </a:xfrm>
        </p:spPr>
        <p:txBody>
          <a:bodyPr/>
          <a:lstStyle/>
          <a:p>
            <a:r>
              <a:rPr lang="en-US" b="1" dirty="0"/>
              <a:t>SELECT '2018-10-31' + INTERVAL 1 DAY;</a:t>
            </a:r>
            <a:endParaRPr lang="pl-PL" b="1" dirty="0"/>
          </a:p>
          <a:p>
            <a:r>
              <a:rPr lang="en-US" b="1" dirty="0"/>
              <a:t>SELECT '2018-10-32' + INTERVAL 1 DAY;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6850"/>
            <a:ext cx="6538912" cy="350762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972425" y="2736850"/>
            <a:ext cx="21955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/>
              <a:t>Operacje:</a:t>
            </a:r>
          </a:p>
          <a:p>
            <a:r>
              <a:rPr lang="pl-PL" sz="4000" dirty="0" err="1"/>
              <a:t>month</a:t>
            </a:r>
            <a:endParaRPr lang="pl-PL" sz="4000" dirty="0"/>
          </a:p>
          <a:p>
            <a:r>
              <a:rPr lang="pl-PL" sz="4000" dirty="0" err="1"/>
              <a:t>year</a:t>
            </a:r>
            <a:r>
              <a:rPr lang="pl-PL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071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14363"/>
            <a:ext cx="105156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* FROM </a:t>
            </a:r>
            <a:r>
              <a:rPr lang="pl-PL" b="1" dirty="0" err="1"/>
              <a:t>weter</a:t>
            </a:r>
            <a:r>
              <a:rPr lang="en-US" b="1" dirty="0"/>
              <a:t> WHERE </a:t>
            </a:r>
            <a:r>
              <a:rPr lang="pl-PL" b="1" dirty="0" err="1"/>
              <a:t>imie</a:t>
            </a:r>
            <a:r>
              <a:rPr lang="en-US" b="1" dirty="0"/>
              <a:t> LIKE 'b%';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5875"/>
            <a:ext cx="7934735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25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75E6B-7186-44BA-AD27-677A51FF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10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Klucz podstawowy </a:t>
            </a:r>
          </a:p>
        </p:txBody>
      </p:sp>
    </p:spTree>
    <p:extLst>
      <p:ext uri="{BB962C8B-B14F-4D97-AF65-F5344CB8AC3E}">
        <p14:creationId xmlns:p14="http://schemas.microsoft.com/office/powerpoint/2010/main" val="28965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Wersja czas obecny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90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VERSION(); SELECT NOW();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9365"/>
            <a:ext cx="7246385" cy="26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3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87135A-2A15-47A0-ACD5-DD10F3FE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pl-PL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lang="pl-PL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F802E8-41F6-4DB9-B206-29AD89D7A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Klucz główny (ang. </a:t>
            </a:r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/>
              <a:t>key</a:t>
            </a:r>
            <a:r>
              <a:rPr lang="pl-PL" dirty="0"/>
              <a:t>) to nic innego jak unikalny identyfikator każdego rekordu w tabeli.</a:t>
            </a:r>
          </a:p>
          <a:p>
            <a:r>
              <a:rPr lang="pl-PL" dirty="0"/>
              <a:t>Unikalny mówi o tym, że wartości w tej kolumnie nie mogą się powtarzać. </a:t>
            </a:r>
          </a:p>
          <a:p>
            <a:r>
              <a:rPr lang="pl-PL" dirty="0"/>
              <a:t>Kolumna która jest kluczem głównym nie może także przechowywać wartości NULL, czyli wartości nieokreślonych/nieznanych.</a:t>
            </a:r>
          </a:p>
          <a:p>
            <a:r>
              <a:rPr lang="pl-PL" dirty="0"/>
              <a:t>W jednej tabeli może być tylko jedna kolumna będąca kluczem głównym.</a:t>
            </a:r>
          </a:p>
        </p:txBody>
      </p:sp>
    </p:spTree>
    <p:extLst>
      <p:ext uri="{BB962C8B-B14F-4D97-AF65-F5344CB8AC3E}">
        <p14:creationId xmlns:p14="http://schemas.microsoft.com/office/powerpoint/2010/main" val="2584837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573A49-6A93-4393-AC94-0131E527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cd.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78A5B6-0222-4A3F-B2C6-747DEEC79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pl-PL" dirty="0"/>
              <a:t>Zdecydowana większość tabel powinna mieć klucz główny. Klucz ten nadajemy używając polecenia PRIMARY KEY, co pokażą poniższe przykłady.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4E8AD58-A54D-48E8-9BCF-3CDD03D21B5E}"/>
              </a:ext>
            </a:extLst>
          </p:cNvPr>
          <p:cNvSpPr/>
          <p:nvPr/>
        </p:nvSpPr>
        <p:spPr>
          <a:xfrm>
            <a:off x="838200" y="34290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>
                <a:latin typeface="Courier"/>
              </a:rPr>
              <a:t>CREATE TABLE person (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/>
              </a:rPr>
              <a:t>id</a:t>
            </a:r>
            <a:r>
              <a:rPr lang="en-US" sz="2800" b="1" dirty="0">
                <a:latin typeface="Courier"/>
              </a:rPr>
              <a:t> SMALLINT UNSIGNED NOT NULL AUTO_INCREMENT,</a:t>
            </a:r>
          </a:p>
          <a:p>
            <a:r>
              <a:rPr lang="en-US" sz="2800" b="1" dirty="0">
                <a:latin typeface="Courier"/>
              </a:rPr>
              <a:t>name CHAR(60) NOT NULL,</a:t>
            </a:r>
          </a:p>
          <a:p>
            <a:r>
              <a:rPr lang="pl-PL" sz="2800" b="1" dirty="0">
                <a:solidFill>
                  <a:srgbClr val="FF0000"/>
                </a:solidFill>
                <a:latin typeface="Courier"/>
              </a:rPr>
              <a:t>PRIMARY KEY (id)</a:t>
            </a:r>
          </a:p>
          <a:p>
            <a:r>
              <a:rPr lang="pl-PL" sz="2800" b="1" dirty="0">
                <a:latin typeface="Courier"/>
              </a:rPr>
              <a:t>);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565639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A4B7E7E-5F62-45C5-898E-FCBA54473B48}"/>
              </a:ext>
            </a:extLst>
          </p:cNvPr>
          <p:cNvSpPr/>
          <p:nvPr/>
        </p:nvSpPr>
        <p:spPr>
          <a:xfrm>
            <a:off x="928914" y="566678"/>
            <a:ext cx="107405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ourier"/>
              </a:rPr>
              <a:t>CREATE TABLE </a:t>
            </a:r>
            <a:r>
              <a:rPr lang="pl-PL" sz="2400" dirty="0" err="1">
                <a:latin typeface="Courier"/>
              </a:rPr>
              <a:t>shirt</a:t>
            </a:r>
            <a:r>
              <a:rPr lang="pl-PL" sz="2400" dirty="0">
                <a:latin typeface="Courier"/>
              </a:rPr>
              <a:t> (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</a:rPr>
              <a:t>id</a:t>
            </a:r>
            <a:r>
              <a:rPr lang="en-US" sz="2400" dirty="0">
                <a:latin typeface="Courier"/>
              </a:rPr>
              <a:t> SMALLINT UNSIGNED NOT NULL AUTO_INCREMENT,</a:t>
            </a:r>
          </a:p>
          <a:p>
            <a:r>
              <a:rPr lang="pl-PL" sz="2400" dirty="0">
                <a:latin typeface="Courier"/>
              </a:rPr>
              <a:t>style ENUM('</a:t>
            </a:r>
            <a:r>
              <a:rPr lang="pl-PL" sz="2400" dirty="0" err="1">
                <a:latin typeface="Courier"/>
              </a:rPr>
              <a:t>t-shirt</a:t>
            </a:r>
            <a:r>
              <a:rPr lang="pl-PL" sz="2400" dirty="0">
                <a:latin typeface="Courier"/>
              </a:rPr>
              <a:t>', 'polo', '</a:t>
            </a:r>
            <a:r>
              <a:rPr lang="pl-PL" sz="2400" dirty="0" err="1">
                <a:latin typeface="Courier"/>
              </a:rPr>
              <a:t>dress</a:t>
            </a:r>
            <a:r>
              <a:rPr lang="pl-PL" sz="2400" dirty="0">
                <a:latin typeface="Courier"/>
              </a:rPr>
              <a:t>') NOT NULL,</a:t>
            </a:r>
          </a:p>
          <a:p>
            <a:r>
              <a:rPr lang="en-US" sz="2400" dirty="0">
                <a:latin typeface="Courier"/>
              </a:rPr>
              <a:t>color ENUM('red', 'blue', 'orange', 'white', 'black') NOT NULL,</a:t>
            </a:r>
          </a:p>
          <a:p>
            <a:r>
              <a:rPr lang="en-US" sz="2400" dirty="0">
                <a:latin typeface="Courier"/>
              </a:rPr>
              <a:t>owner SMALLINT UNSIGNED NOT NULL REFERENCES person(id),</a:t>
            </a:r>
          </a:p>
          <a:p>
            <a:r>
              <a:rPr lang="pl-PL" sz="2400" b="1" dirty="0">
                <a:solidFill>
                  <a:srgbClr val="FF0000"/>
                </a:solidFill>
                <a:latin typeface="Courier"/>
              </a:rPr>
              <a:t>PRIMARY KEY (id)</a:t>
            </a:r>
          </a:p>
          <a:p>
            <a:r>
              <a:rPr lang="pl-PL" sz="2400" dirty="0">
                <a:latin typeface="Courier"/>
              </a:rPr>
              <a:t>);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8E16A7-C7EC-4CCA-861F-E7C389A971E8}"/>
              </a:ext>
            </a:extLst>
          </p:cNvPr>
          <p:cNvSpPr txBox="1"/>
          <p:nvPr/>
        </p:nvSpPr>
        <p:spPr>
          <a:xfrm>
            <a:off x="928914" y="3918857"/>
            <a:ext cx="6799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(Tabela powiązana jest z tabelą person) </a:t>
            </a:r>
          </a:p>
        </p:txBody>
      </p:sp>
    </p:spTree>
    <p:extLst>
      <p:ext uri="{BB962C8B-B14F-4D97-AF65-F5344CB8AC3E}">
        <p14:creationId xmlns:p14="http://schemas.microsoft.com/office/powerpoint/2010/main" val="3579881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DB5DA-920F-4A6B-94A0-6148BBFC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Tabela person i </a:t>
            </a:r>
            <a:r>
              <a:rPr lang="pl-PL" dirty="0" err="1"/>
              <a:t>shirt</a:t>
            </a:r>
            <a:r>
              <a:rPr lang="pl-PL" dirty="0"/>
              <a:t> – ćw.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E4F787A-0301-4B33-B0D5-0098458B977A}"/>
              </a:ext>
            </a:extLst>
          </p:cNvPr>
          <p:cNvSpPr/>
          <p:nvPr/>
        </p:nvSpPr>
        <p:spPr>
          <a:xfrm>
            <a:off x="745671" y="1690688"/>
            <a:ext cx="107006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Courier"/>
              </a:rPr>
              <a:t>&gt; INSERT INTO person VALUES (NULL, 'Antonio Paz’);</a:t>
            </a:r>
          </a:p>
          <a:p>
            <a:r>
              <a:rPr lang="pl-PL" sz="2400" b="1" dirty="0">
                <a:latin typeface="Courier"/>
              </a:rPr>
              <a:t>&gt; </a:t>
            </a:r>
            <a:r>
              <a:rPr lang="en-US" sz="2400" b="1" dirty="0">
                <a:latin typeface="Courier"/>
              </a:rPr>
              <a:t>SELECT @last := LAST_INSERT_ID();</a:t>
            </a:r>
            <a:endParaRPr lang="pl-PL" sz="2400" b="1" dirty="0">
              <a:latin typeface="Courier"/>
            </a:endParaRPr>
          </a:p>
          <a:p>
            <a:endParaRPr lang="en-US" sz="2400" b="1" dirty="0">
              <a:latin typeface="Courier"/>
            </a:endParaRPr>
          </a:p>
          <a:p>
            <a:r>
              <a:rPr lang="pl-PL" sz="2400" b="1" dirty="0">
                <a:latin typeface="Courier"/>
              </a:rPr>
              <a:t>&gt; INSERT INTO </a:t>
            </a:r>
            <a:r>
              <a:rPr lang="pl-PL" sz="2400" b="1" dirty="0" err="1">
                <a:latin typeface="Courier"/>
              </a:rPr>
              <a:t>shirt</a:t>
            </a:r>
            <a:r>
              <a:rPr lang="pl-PL" sz="2400" b="1" dirty="0">
                <a:latin typeface="Courier"/>
              </a:rPr>
              <a:t> VALUES</a:t>
            </a:r>
          </a:p>
          <a:p>
            <a:r>
              <a:rPr lang="pl-PL" sz="2400" b="1" dirty="0">
                <a:latin typeface="Courier"/>
              </a:rPr>
              <a:t>(NULL, 'polo', '</a:t>
            </a:r>
            <a:r>
              <a:rPr lang="pl-PL" sz="2400" b="1" dirty="0" err="1">
                <a:latin typeface="Courier"/>
              </a:rPr>
              <a:t>blue</a:t>
            </a:r>
            <a:r>
              <a:rPr lang="pl-PL" sz="2400" b="1" dirty="0">
                <a:latin typeface="Courier"/>
              </a:rPr>
              <a:t>', @</a:t>
            </a:r>
            <a:r>
              <a:rPr lang="pl-PL" sz="2400" b="1" dirty="0" err="1">
                <a:latin typeface="Courier"/>
              </a:rPr>
              <a:t>last</a:t>
            </a:r>
            <a:r>
              <a:rPr lang="pl-PL" sz="2400" b="1" dirty="0">
                <a:latin typeface="Courier"/>
              </a:rPr>
              <a:t>),</a:t>
            </a:r>
          </a:p>
          <a:p>
            <a:r>
              <a:rPr lang="pl-PL" sz="2400" b="1" dirty="0">
                <a:latin typeface="Courier"/>
              </a:rPr>
              <a:t>(NULL, '</a:t>
            </a:r>
            <a:r>
              <a:rPr lang="pl-PL" sz="2400" b="1" dirty="0" err="1">
                <a:latin typeface="Courier"/>
              </a:rPr>
              <a:t>dress</a:t>
            </a:r>
            <a:r>
              <a:rPr lang="pl-PL" sz="2400" b="1" dirty="0">
                <a:latin typeface="Courier"/>
              </a:rPr>
              <a:t>', '</a:t>
            </a:r>
            <a:r>
              <a:rPr lang="pl-PL" sz="2400" b="1" dirty="0" err="1">
                <a:latin typeface="Courier"/>
              </a:rPr>
              <a:t>white</a:t>
            </a:r>
            <a:r>
              <a:rPr lang="pl-PL" sz="2400" b="1" dirty="0">
                <a:latin typeface="Courier"/>
              </a:rPr>
              <a:t>', @</a:t>
            </a:r>
            <a:r>
              <a:rPr lang="pl-PL" sz="2400" b="1" dirty="0" err="1">
                <a:latin typeface="Courier"/>
              </a:rPr>
              <a:t>last</a:t>
            </a:r>
            <a:r>
              <a:rPr lang="pl-PL" sz="2400" b="1" dirty="0">
                <a:latin typeface="Courier"/>
              </a:rPr>
              <a:t>),</a:t>
            </a:r>
          </a:p>
          <a:p>
            <a:r>
              <a:rPr lang="pl-PL" sz="2400" b="1" dirty="0">
                <a:latin typeface="Courier"/>
              </a:rPr>
              <a:t>(NULL, '</a:t>
            </a:r>
            <a:r>
              <a:rPr lang="pl-PL" sz="2400" b="1" dirty="0" err="1">
                <a:latin typeface="Courier"/>
              </a:rPr>
              <a:t>t-shirt</a:t>
            </a:r>
            <a:r>
              <a:rPr lang="pl-PL" sz="2400" b="1" dirty="0">
                <a:latin typeface="Courier"/>
              </a:rPr>
              <a:t>', '</a:t>
            </a:r>
            <a:r>
              <a:rPr lang="pl-PL" sz="2400" b="1" dirty="0" err="1">
                <a:latin typeface="Courier"/>
              </a:rPr>
              <a:t>blue</a:t>
            </a:r>
            <a:r>
              <a:rPr lang="pl-PL" sz="2400" b="1" dirty="0">
                <a:latin typeface="Courier"/>
              </a:rPr>
              <a:t>', @</a:t>
            </a:r>
            <a:r>
              <a:rPr lang="pl-PL" sz="2400" b="1" dirty="0" err="1">
                <a:latin typeface="Courier"/>
              </a:rPr>
              <a:t>last</a:t>
            </a:r>
            <a:r>
              <a:rPr lang="pl-PL" sz="2400" b="1" dirty="0">
                <a:latin typeface="Courier"/>
              </a:rPr>
              <a:t>);</a:t>
            </a:r>
          </a:p>
          <a:p>
            <a:endParaRPr lang="pl-PL" sz="2400" b="1" dirty="0">
              <a:latin typeface="Courier"/>
            </a:endParaRPr>
          </a:p>
          <a:p>
            <a:r>
              <a:rPr lang="pl-PL" sz="2400" b="1" dirty="0">
                <a:latin typeface="Courier"/>
              </a:rPr>
              <a:t>&gt; INSERT INTO person VALUES (NULL, '</a:t>
            </a:r>
            <a:r>
              <a:rPr lang="pl-PL" sz="2400" b="1" dirty="0" err="1">
                <a:latin typeface="Courier"/>
              </a:rPr>
              <a:t>Lilliana</a:t>
            </a:r>
            <a:r>
              <a:rPr lang="pl-PL" sz="2400" b="1" dirty="0">
                <a:latin typeface="Courier"/>
              </a:rPr>
              <a:t> </a:t>
            </a:r>
            <a:r>
              <a:rPr lang="pl-PL" sz="2400" b="1" dirty="0" err="1">
                <a:latin typeface="Courier"/>
              </a:rPr>
              <a:t>Angelovska</a:t>
            </a:r>
            <a:r>
              <a:rPr lang="pl-PL" sz="2400" b="1" dirty="0">
                <a:latin typeface="Courier"/>
              </a:rPr>
              <a:t>');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864773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4250D6-A764-4D60-89BE-BB32FE6B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Person i </a:t>
            </a:r>
            <a:r>
              <a:rPr lang="pl-PL" dirty="0" err="1"/>
              <a:t>shirt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2A8DED8-3734-4E29-8F4F-1EBC11B31B12}"/>
              </a:ext>
            </a:extLst>
          </p:cNvPr>
          <p:cNvSpPr/>
          <p:nvPr/>
        </p:nvSpPr>
        <p:spPr>
          <a:xfrm>
            <a:off x="838200" y="1659285"/>
            <a:ext cx="110054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Courier"/>
              </a:rPr>
              <a:t>&gt; </a:t>
            </a:r>
            <a:r>
              <a:rPr lang="en-US" sz="3200" dirty="0">
                <a:latin typeface="Courier"/>
              </a:rPr>
              <a:t>SELECT @last := LAST_INSERT_ID();</a:t>
            </a:r>
            <a:endParaRPr lang="pl-PL" sz="3200" dirty="0">
              <a:latin typeface="Courier"/>
            </a:endParaRPr>
          </a:p>
          <a:p>
            <a:endParaRPr lang="en-US" sz="3200" dirty="0">
              <a:latin typeface="Courier"/>
            </a:endParaRPr>
          </a:p>
          <a:p>
            <a:r>
              <a:rPr lang="pl-PL" sz="3200" dirty="0">
                <a:latin typeface="Courier"/>
              </a:rPr>
              <a:t>&gt; INSERT INTO </a:t>
            </a:r>
            <a:r>
              <a:rPr lang="pl-PL" sz="3200" dirty="0" err="1">
                <a:latin typeface="Courier"/>
              </a:rPr>
              <a:t>shirt</a:t>
            </a:r>
            <a:r>
              <a:rPr lang="pl-PL" sz="3200" dirty="0">
                <a:latin typeface="Courier"/>
              </a:rPr>
              <a:t> VALUES</a:t>
            </a:r>
          </a:p>
          <a:p>
            <a:r>
              <a:rPr lang="pl-PL" sz="3200" dirty="0">
                <a:latin typeface="Courier"/>
              </a:rPr>
              <a:t>(NULL, '</a:t>
            </a:r>
            <a:r>
              <a:rPr lang="pl-PL" sz="3200" dirty="0" err="1">
                <a:latin typeface="Courier"/>
              </a:rPr>
              <a:t>dress</a:t>
            </a:r>
            <a:r>
              <a:rPr lang="pl-PL" sz="3200" dirty="0">
                <a:latin typeface="Courier"/>
              </a:rPr>
              <a:t>', '</a:t>
            </a:r>
            <a:r>
              <a:rPr lang="pl-PL" sz="3200" dirty="0" err="1">
                <a:latin typeface="Courier"/>
              </a:rPr>
              <a:t>orange</a:t>
            </a:r>
            <a:r>
              <a:rPr lang="pl-PL" sz="3200" dirty="0">
                <a:latin typeface="Courier"/>
              </a:rPr>
              <a:t>', @</a:t>
            </a:r>
            <a:r>
              <a:rPr lang="pl-PL" sz="3200" dirty="0" err="1">
                <a:latin typeface="Courier"/>
              </a:rPr>
              <a:t>last</a:t>
            </a:r>
            <a:r>
              <a:rPr lang="pl-PL" sz="3200" dirty="0">
                <a:latin typeface="Courier"/>
              </a:rPr>
              <a:t>),</a:t>
            </a:r>
          </a:p>
          <a:p>
            <a:r>
              <a:rPr lang="pl-PL" sz="3200" dirty="0">
                <a:latin typeface="Courier"/>
              </a:rPr>
              <a:t>(NULL, 'polo', 'red', @</a:t>
            </a:r>
            <a:r>
              <a:rPr lang="pl-PL" sz="3200" dirty="0" err="1">
                <a:latin typeface="Courier"/>
              </a:rPr>
              <a:t>last</a:t>
            </a:r>
            <a:r>
              <a:rPr lang="pl-PL" sz="3200" dirty="0">
                <a:latin typeface="Courier"/>
              </a:rPr>
              <a:t>),</a:t>
            </a:r>
          </a:p>
          <a:p>
            <a:r>
              <a:rPr lang="pl-PL" sz="3200" dirty="0">
                <a:latin typeface="Courier"/>
              </a:rPr>
              <a:t>(NULL, '</a:t>
            </a:r>
            <a:r>
              <a:rPr lang="pl-PL" sz="3200" dirty="0" err="1">
                <a:latin typeface="Courier"/>
              </a:rPr>
              <a:t>dress</a:t>
            </a:r>
            <a:r>
              <a:rPr lang="pl-PL" sz="3200" dirty="0">
                <a:latin typeface="Courier"/>
              </a:rPr>
              <a:t>', '</a:t>
            </a:r>
            <a:r>
              <a:rPr lang="pl-PL" sz="3200" dirty="0" err="1">
                <a:latin typeface="Courier"/>
              </a:rPr>
              <a:t>blue</a:t>
            </a:r>
            <a:r>
              <a:rPr lang="pl-PL" sz="3200" dirty="0">
                <a:latin typeface="Courier"/>
              </a:rPr>
              <a:t>', @</a:t>
            </a:r>
            <a:r>
              <a:rPr lang="pl-PL" sz="3200" dirty="0" err="1">
                <a:latin typeface="Courier"/>
              </a:rPr>
              <a:t>last</a:t>
            </a:r>
            <a:r>
              <a:rPr lang="pl-PL" sz="3200" dirty="0">
                <a:latin typeface="Courier"/>
              </a:rPr>
              <a:t>),</a:t>
            </a:r>
          </a:p>
          <a:p>
            <a:r>
              <a:rPr lang="pl-PL" sz="3200" dirty="0">
                <a:latin typeface="Courier"/>
              </a:rPr>
              <a:t>(NULL, '</a:t>
            </a:r>
            <a:r>
              <a:rPr lang="pl-PL" sz="3200" dirty="0" err="1">
                <a:latin typeface="Courier"/>
              </a:rPr>
              <a:t>t-shirt</a:t>
            </a:r>
            <a:r>
              <a:rPr lang="pl-PL" sz="3200" dirty="0">
                <a:latin typeface="Courier"/>
              </a:rPr>
              <a:t>', '</a:t>
            </a:r>
            <a:r>
              <a:rPr lang="pl-PL" sz="3200" dirty="0" err="1">
                <a:latin typeface="Courier"/>
              </a:rPr>
              <a:t>white</a:t>
            </a:r>
            <a:r>
              <a:rPr lang="pl-PL" sz="3200" dirty="0">
                <a:latin typeface="Courier"/>
              </a:rPr>
              <a:t>', @</a:t>
            </a:r>
            <a:r>
              <a:rPr lang="pl-PL" sz="3200" dirty="0" err="1">
                <a:latin typeface="Courier"/>
              </a:rPr>
              <a:t>last</a:t>
            </a:r>
            <a:r>
              <a:rPr lang="pl-PL" sz="3200" dirty="0">
                <a:latin typeface="Courier"/>
              </a:rPr>
              <a:t>);</a:t>
            </a:r>
          </a:p>
          <a:p>
            <a:endParaRPr lang="pl-PL" sz="1600" dirty="0">
              <a:latin typeface="Courier"/>
            </a:endParaRPr>
          </a:p>
          <a:p>
            <a:r>
              <a:rPr lang="pl-PL" sz="3200" b="1" dirty="0"/>
              <a:t>&gt; SELECT * FROM person;</a:t>
            </a:r>
          </a:p>
          <a:p>
            <a:r>
              <a:rPr lang="pl-PL" sz="3200" b="1" dirty="0"/>
              <a:t>&gt; SELECT * FROM </a:t>
            </a:r>
            <a:r>
              <a:rPr lang="pl-PL" sz="3200" b="1" dirty="0" err="1"/>
              <a:t>shirt</a:t>
            </a:r>
            <a:r>
              <a:rPr lang="pl-PL" sz="3200" b="1" dirty="0"/>
              <a:t>;</a:t>
            </a:r>
            <a:endParaRPr lang="pl-PL" sz="4800" b="1" dirty="0"/>
          </a:p>
        </p:txBody>
      </p:sp>
    </p:spTree>
    <p:extLst>
      <p:ext uri="{BB962C8B-B14F-4D97-AF65-F5344CB8AC3E}">
        <p14:creationId xmlns:p14="http://schemas.microsoft.com/office/powerpoint/2010/main" val="4117761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D5980E-847A-440F-9F61-8EE61401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JOIN tabel person i </a:t>
            </a:r>
            <a:r>
              <a:rPr lang="pl-PL" dirty="0" err="1"/>
              <a:t>shirt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D1FEB8B-6D42-463A-860C-A8D981F037F2}"/>
              </a:ext>
            </a:extLst>
          </p:cNvPr>
          <p:cNvSpPr/>
          <p:nvPr/>
        </p:nvSpPr>
        <p:spPr>
          <a:xfrm>
            <a:off x="838200" y="1690688"/>
            <a:ext cx="8084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/>
              </a:rPr>
              <a:t>SELECT s.* FROM person p INNER </a:t>
            </a:r>
            <a:r>
              <a:rPr lang="en-US" sz="2400" b="1" dirty="0">
                <a:solidFill>
                  <a:srgbClr val="FF0000"/>
                </a:solidFill>
                <a:latin typeface="Courier"/>
              </a:rPr>
              <a:t>JOIN</a:t>
            </a:r>
            <a:r>
              <a:rPr lang="en-US" sz="2400" dirty="0">
                <a:latin typeface="Courier"/>
              </a:rPr>
              <a:t> shirt s</a:t>
            </a:r>
          </a:p>
          <a:p>
            <a:r>
              <a:rPr lang="en-US" sz="2400" dirty="0">
                <a:latin typeface="Courier"/>
              </a:rPr>
              <a:t>ON </a:t>
            </a:r>
            <a:r>
              <a:rPr lang="en-US" sz="2400" dirty="0" err="1">
                <a:latin typeface="Courier"/>
              </a:rPr>
              <a:t>s.owner</a:t>
            </a:r>
            <a:r>
              <a:rPr lang="en-US" sz="2400" dirty="0">
                <a:latin typeface="Courier"/>
              </a:rPr>
              <a:t> = p.id</a:t>
            </a:r>
          </a:p>
          <a:p>
            <a:r>
              <a:rPr lang="en-US" sz="2400" dirty="0">
                <a:latin typeface="Courier"/>
              </a:rPr>
              <a:t>WHERE p.name LIKE 'Lilliana%'</a:t>
            </a:r>
          </a:p>
          <a:p>
            <a:r>
              <a:rPr lang="pl-PL" sz="2400" dirty="0">
                <a:latin typeface="Courier"/>
              </a:rPr>
              <a:t>AND </a:t>
            </a:r>
            <a:r>
              <a:rPr lang="pl-PL" sz="2400" dirty="0" err="1">
                <a:latin typeface="Courier"/>
              </a:rPr>
              <a:t>s.color</a:t>
            </a:r>
            <a:r>
              <a:rPr lang="pl-PL" sz="2400" dirty="0">
                <a:latin typeface="Courier"/>
              </a:rPr>
              <a:t> &lt;&gt; '</a:t>
            </a:r>
            <a:r>
              <a:rPr lang="pl-PL" sz="2400" dirty="0" err="1">
                <a:latin typeface="Courier"/>
              </a:rPr>
              <a:t>white</a:t>
            </a:r>
            <a:r>
              <a:rPr lang="pl-PL" sz="2400" dirty="0">
                <a:latin typeface="Courier"/>
              </a:rPr>
              <a:t>';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44549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C398D6-82C5-4DF2-83C8-2317253D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Pokaż jak wykonano tabelę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1D0DD-3BD7-4599-BAFA-80AEF1F1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&gt; </a:t>
            </a:r>
            <a:r>
              <a:rPr lang="en-US" dirty="0"/>
              <a:t>SHOW CREATE TABLE shirt\G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5A27110-2225-4136-BE4E-5BEC68EF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43175"/>
            <a:ext cx="9893271" cy="34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6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416589-B870-4DF5-A855-9E11C695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2 – </a:t>
            </a:r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/>
              <a:t>key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C56F7BC-2BDF-44EB-BAB1-570A491933AB}"/>
              </a:ext>
            </a:extLst>
          </p:cNvPr>
          <p:cNvSpPr/>
          <p:nvPr/>
        </p:nvSpPr>
        <p:spPr>
          <a:xfrm>
            <a:off x="725713" y="1859340"/>
            <a:ext cx="104067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ourier"/>
              </a:rPr>
              <a:t>CREATE TABLE person</a:t>
            </a:r>
          </a:p>
          <a:p>
            <a:r>
              <a:rPr lang="pl-PL" sz="2400" dirty="0">
                <a:latin typeface="Courier"/>
              </a:rPr>
              <a:t>(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</a:rPr>
              <a:t>id</a:t>
            </a:r>
            <a:r>
              <a:rPr lang="en-US" sz="2400" dirty="0">
                <a:latin typeface="Courier"/>
              </a:rPr>
              <a:t> INT </a:t>
            </a:r>
            <a:r>
              <a:rPr lang="en-US" sz="2400" b="1" dirty="0">
                <a:solidFill>
                  <a:srgbClr val="FF0000"/>
                </a:solidFill>
                <a:latin typeface="Courier"/>
              </a:rPr>
              <a:t>NOT NULL </a:t>
            </a:r>
            <a:r>
              <a:rPr lang="en-US" sz="2400" dirty="0">
                <a:latin typeface="Courier"/>
              </a:rPr>
              <a:t>AUTO_INCREMENT,</a:t>
            </a:r>
          </a:p>
          <a:p>
            <a:r>
              <a:rPr lang="en-US" sz="2400" dirty="0" err="1">
                <a:latin typeface="Courier"/>
              </a:rPr>
              <a:t>last_name</a:t>
            </a:r>
            <a:r>
              <a:rPr lang="en-US" sz="2400" dirty="0">
                <a:latin typeface="Courier"/>
              </a:rPr>
              <a:t> VARCHAR(20) NOT NULL,</a:t>
            </a:r>
          </a:p>
          <a:p>
            <a:r>
              <a:rPr lang="en-US" sz="2400" dirty="0" err="1">
                <a:latin typeface="Courier"/>
              </a:rPr>
              <a:t>first_name</a:t>
            </a:r>
            <a:r>
              <a:rPr lang="en-US" sz="2400" dirty="0">
                <a:latin typeface="Courier"/>
              </a:rPr>
              <a:t> VARCHAR(20) NOT NULL,</a:t>
            </a:r>
          </a:p>
          <a:p>
            <a:r>
              <a:rPr lang="pl-PL" sz="2400" dirty="0" err="1">
                <a:latin typeface="Courier"/>
              </a:rPr>
              <a:t>birth</a:t>
            </a:r>
            <a:r>
              <a:rPr lang="pl-PL" sz="2400" dirty="0">
                <a:latin typeface="Courier"/>
              </a:rPr>
              <a:t> DATE,</a:t>
            </a:r>
          </a:p>
          <a:p>
            <a:r>
              <a:rPr lang="pl-PL" sz="2400" dirty="0" err="1">
                <a:latin typeface="Courier"/>
              </a:rPr>
              <a:t>death</a:t>
            </a:r>
            <a:r>
              <a:rPr lang="pl-PL" sz="2400" dirty="0">
                <a:latin typeface="Courier"/>
              </a:rPr>
              <a:t> DATE,</a:t>
            </a:r>
          </a:p>
          <a:p>
            <a:r>
              <a:rPr lang="pl-PL" sz="2400" b="1" dirty="0">
                <a:solidFill>
                  <a:srgbClr val="FF0000"/>
                </a:solidFill>
                <a:latin typeface="Courier"/>
              </a:rPr>
              <a:t>PRIMARY KEY (id),</a:t>
            </a:r>
          </a:p>
          <a:p>
            <a:r>
              <a:rPr lang="en-US" sz="2400" dirty="0">
                <a:latin typeface="Courier"/>
              </a:rPr>
              <a:t>INDEX (</a:t>
            </a:r>
            <a:r>
              <a:rPr lang="en-US" sz="2400" dirty="0" err="1">
                <a:latin typeface="Courier"/>
              </a:rPr>
              <a:t>last_name</a:t>
            </a:r>
            <a:r>
              <a:rPr lang="en-US" sz="2400" dirty="0">
                <a:latin typeface="Courier"/>
              </a:rPr>
              <a:t>, </a:t>
            </a:r>
            <a:r>
              <a:rPr lang="en-US" sz="2400" dirty="0" err="1">
                <a:latin typeface="Courier"/>
              </a:rPr>
              <a:t>first_name</a:t>
            </a:r>
            <a:r>
              <a:rPr lang="en-US" sz="2400" dirty="0">
                <a:latin typeface="Courier"/>
              </a:rPr>
              <a:t>),</a:t>
            </a:r>
          </a:p>
          <a:p>
            <a:r>
              <a:rPr lang="pl-PL" sz="2400" dirty="0">
                <a:latin typeface="Courier"/>
              </a:rPr>
              <a:t>INDEX (</a:t>
            </a:r>
            <a:r>
              <a:rPr lang="pl-PL" sz="2400" dirty="0" err="1">
                <a:latin typeface="Courier"/>
              </a:rPr>
              <a:t>birth</a:t>
            </a:r>
            <a:r>
              <a:rPr lang="pl-PL" sz="2400" dirty="0">
                <a:latin typeface="Courier"/>
              </a:rPr>
              <a:t>)</a:t>
            </a:r>
          </a:p>
          <a:p>
            <a:r>
              <a:rPr lang="pl-PL" sz="2400" dirty="0">
                <a:latin typeface="Courier"/>
              </a:rPr>
              <a:t>) MAX_ROWS = 1000000 ENGINE=MYISAM;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06249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3F1659-121B-4B05-A7F1-76A24B814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286"/>
            <a:ext cx="10515600" cy="5378677"/>
          </a:xfrm>
        </p:spPr>
        <p:txBody>
          <a:bodyPr/>
          <a:lstStyle/>
          <a:p>
            <a:r>
              <a:rPr lang="pl-PL" dirty="0"/>
              <a:t>Próby utworzenia nowej tabeli bez klucza podstawowego kończą się błędem. Obejmuje to CREATE TABLE... LIKE. Zawiera również CREATE TABLE ... SELECT, chyba że część CREATE TABLE zawiera definicję klucza podstawowego. </a:t>
            </a:r>
          </a:p>
          <a:p>
            <a:r>
              <a:rPr lang="pl-PL" dirty="0"/>
              <a:t>Próby usunięcia klucza podstawowego z istniejącej tabeli kończą się niepowodzeniem z błędem, z wyjątkiem tego, że Upuszczenie klucza podstawowego i dodanie klucza podstawowego w tej samej instrukcji ALTER TABLE jest dozwolone. </a:t>
            </a:r>
          </a:p>
          <a:p>
            <a:r>
              <a:rPr lang="pl-PL" dirty="0"/>
              <a:t>Usunięcie klucza podstawowego nie powiedzie się, nawet jeśli tabela zawiera również indeks UNIQUE NOT NULL. </a:t>
            </a:r>
          </a:p>
          <a:p>
            <a:r>
              <a:rPr lang="pl-PL" dirty="0"/>
              <a:t>Próby zaimportowania tabeli bez klucza podstawowego kończą się błędem.</a:t>
            </a:r>
          </a:p>
        </p:txBody>
      </p:sp>
    </p:spTree>
    <p:extLst>
      <p:ext uri="{BB962C8B-B14F-4D97-AF65-F5344CB8AC3E}">
        <p14:creationId xmlns:p14="http://schemas.microsoft.com/office/powerpoint/2010/main" val="4144570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4E35B-CEB0-40A4-89D6-F77CCD84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C554DF-5CE4-46FF-9C66-E67F9C1B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pl-PL" dirty="0"/>
              <a:t>Jeśli tabela </a:t>
            </a:r>
            <a:r>
              <a:rPr lang="pl-PL" b="1" dirty="0">
                <a:solidFill>
                  <a:srgbClr val="FF0000"/>
                </a:solidFill>
              </a:rPr>
              <a:t>t</a:t>
            </a:r>
            <a:r>
              <a:rPr lang="pl-PL" dirty="0"/>
              <a:t> ma kolumnę klucza podstawowego</a:t>
            </a:r>
            <a:r>
              <a:rPr lang="pl-PL" b="1" dirty="0">
                <a:solidFill>
                  <a:srgbClr val="FF0000"/>
                </a:solidFill>
              </a:rPr>
              <a:t> i </a:t>
            </a:r>
            <a:r>
              <a:rPr lang="pl-PL" dirty="0"/>
              <a:t>zawierającą unikalne wartości, próba wstawienia tej samej wartość </a:t>
            </a:r>
            <a:r>
              <a:rPr lang="pl-PL" b="1" dirty="0">
                <a:solidFill>
                  <a:srgbClr val="FF0000"/>
                </a:solidFill>
              </a:rPr>
              <a:t>i</a:t>
            </a:r>
            <a:r>
              <a:rPr lang="pl-PL" dirty="0"/>
              <a:t> do wielu wierszy zwykle powoduje błąd zduplikowanego klucza: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B07FDF2-57B7-4032-A578-6A7E7E1A15C4}"/>
              </a:ext>
            </a:extLst>
          </p:cNvPr>
          <p:cNvSpPr/>
          <p:nvPr/>
        </p:nvSpPr>
        <p:spPr>
          <a:xfrm>
            <a:off x="838200" y="3259137"/>
            <a:ext cx="10076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en-US" sz="20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CREATE TABLE t (</a:t>
            </a:r>
            <a:r>
              <a:rPr lang="en-US" sz="2000" b="1" dirty="0" err="1">
                <a:solidFill>
                  <a:srgbClr val="02678A"/>
                </a:solidFill>
                <a:latin typeface="Courier"/>
              </a:rPr>
              <a:t>i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INT NOT NULL PRIMARY KEY);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en-US" sz="20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INSERT INTO t (</a:t>
            </a:r>
            <a:r>
              <a:rPr lang="en-US" sz="2000" b="1" dirty="0" err="1">
                <a:solidFill>
                  <a:srgbClr val="02678A"/>
                </a:solidFill>
                <a:latin typeface="Courier"/>
              </a:rPr>
              <a:t>i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) VALUES(1),(1);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"/>
              </a:rPr>
              <a:t>ERROR 1062 (23000): Duplicate entry '1' for key '</a:t>
            </a:r>
            <a:r>
              <a:rPr lang="en-US" sz="2000" dirty="0" err="1">
                <a:solidFill>
                  <a:srgbClr val="000000"/>
                </a:solidFill>
                <a:latin typeface="Courier"/>
              </a:rPr>
              <a:t>t.PRIMARY</a:t>
            </a:r>
            <a:r>
              <a:rPr lang="en-US" sz="2000" dirty="0">
                <a:solidFill>
                  <a:srgbClr val="000000"/>
                </a:solidFill>
                <a:latin typeface="Courier"/>
              </a:rPr>
              <a:t>'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8249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jest użytkownikiem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pl-PL" b="1" dirty="0"/>
              <a:t>SELECT </a:t>
            </a:r>
            <a:r>
              <a:rPr lang="pl-PL" b="1" dirty="0" err="1"/>
              <a:t>user</a:t>
            </a:r>
            <a:r>
              <a:rPr lang="pl-PL" b="1" dirty="0"/>
              <a:t>();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12" y="1585912"/>
            <a:ext cx="5086351" cy="20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61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CACAF9-F940-42FC-B685-29CB81AA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cd.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B969E6C-8E60-469D-97FF-9A8B6BB5AFBA}"/>
              </a:ext>
            </a:extLst>
          </p:cNvPr>
          <p:cNvSpPr/>
          <p:nvPr/>
        </p:nvSpPr>
        <p:spPr>
          <a:xfrm>
            <a:off x="602343" y="1690688"/>
            <a:ext cx="10987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sz="24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sz="2400" b="1" dirty="0">
                <a:solidFill>
                  <a:srgbClr val="02678A"/>
                </a:solidFill>
                <a:latin typeface="Courier"/>
              </a:rPr>
              <a:t>INSERT IGNORE INTO t (i) VALUES(1),(1);</a:t>
            </a:r>
          </a:p>
          <a:p>
            <a:r>
              <a:rPr lang="en-US" sz="2400" dirty="0">
                <a:solidFill>
                  <a:srgbClr val="000000"/>
                </a:solidFill>
                <a:latin typeface="Courier"/>
              </a:rPr>
              <a:t>Query OK, 1 row affected, 1 warning (0.01 sec)</a:t>
            </a:r>
          </a:p>
          <a:p>
            <a:r>
              <a:rPr lang="en-US" sz="2400" dirty="0">
                <a:solidFill>
                  <a:srgbClr val="000000"/>
                </a:solidFill>
                <a:latin typeface="Courier"/>
              </a:rPr>
              <a:t>Records: 2 Duplicates: 1 Warnings: 1</a:t>
            </a:r>
          </a:p>
          <a:p>
            <a:r>
              <a:rPr lang="pl-PL" sz="24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sz="24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sz="2400" b="1" dirty="0">
                <a:solidFill>
                  <a:srgbClr val="02678A"/>
                </a:solidFill>
                <a:latin typeface="Courier"/>
              </a:rPr>
              <a:t>SHOW WARNINGS;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75348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98A61-3D13-4298-A15D-FA3A800A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72" y="249010"/>
            <a:ext cx="10515600" cy="1325563"/>
          </a:xfrm>
        </p:spPr>
        <p:txBody>
          <a:bodyPr/>
          <a:lstStyle/>
          <a:p>
            <a:r>
              <a:rPr lang="pl-PL" dirty="0"/>
              <a:t>Przykład cd.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7F92FBE-1397-48E2-AF65-FFF95D309901}"/>
              </a:ext>
            </a:extLst>
          </p:cNvPr>
          <p:cNvSpPr/>
          <p:nvPr/>
        </p:nvSpPr>
        <p:spPr>
          <a:xfrm>
            <a:off x="504372" y="1690688"/>
            <a:ext cx="11266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tabela t2 ma identyfikator kolumny NOT NULL, próba wstawienia NULL powoduje błąd: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7EB0B4C-6497-42E9-82DA-F739B8758A98}"/>
              </a:ext>
            </a:extLst>
          </p:cNvPr>
          <p:cNvSpPr/>
          <p:nvPr/>
        </p:nvSpPr>
        <p:spPr>
          <a:xfrm>
            <a:off x="504372" y="2690336"/>
            <a:ext cx="9931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en-US" sz="20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CREATE TABLE t2 (id INT NOT NULL);</a:t>
            </a:r>
          </a:p>
          <a:p>
            <a:r>
              <a:rPr lang="pl-PL" sz="20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sz="20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sz="2000" b="1" dirty="0">
                <a:solidFill>
                  <a:srgbClr val="02678A"/>
                </a:solidFill>
                <a:latin typeface="Courier"/>
              </a:rPr>
              <a:t>INSERT INTO t2 (id) VALUES(1),(NULL),(3);</a:t>
            </a:r>
          </a:p>
          <a:p>
            <a:r>
              <a:rPr lang="en-US" sz="2000" dirty="0">
                <a:solidFill>
                  <a:srgbClr val="000000"/>
                </a:solidFill>
                <a:latin typeface="Courier"/>
              </a:rPr>
              <a:t>ERROR 1048 (23000): Column 'id' cannot be null</a:t>
            </a:r>
          </a:p>
          <a:p>
            <a:r>
              <a:rPr lang="pl-PL" sz="20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sz="20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sz="2000" b="1" dirty="0">
                <a:solidFill>
                  <a:srgbClr val="02678A"/>
                </a:solidFill>
                <a:latin typeface="Courier"/>
              </a:rPr>
              <a:t>SELECT * FROM t2;</a:t>
            </a:r>
          </a:p>
          <a:p>
            <a:r>
              <a:rPr lang="pl-PL" sz="2000" dirty="0" err="1">
                <a:solidFill>
                  <a:srgbClr val="000000"/>
                </a:solidFill>
                <a:latin typeface="Courier"/>
              </a:rPr>
              <a:t>Empty</a:t>
            </a:r>
            <a:r>
              <a:rPr lang="pl-PL" sz="2000" dirty="0">
                <a:solidFill>
                  <a:srgbClr val="000000"/>
                </a:solidFill>
                <a:latin typeface="Courier"/>
              </a:rPr>
              <a:t> set (0.00 sec)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57626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FD07F-7730-44B0-B634-FEA56A5A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cd.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0F7AA25-6988-4981-8E10-BA268D349FA2}"/>
              </a:ext>
            </a:extLst>
          </p:cNvPr>
          <p:cNvSpPr/>
          <p:nvPr/>
        </p:nvSpPr>
        <p:spPr>
          <a:xfrm>
            <a:off x="551543" y="1501393"/>
            <a:ext cx="10802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tryb SQL nie jest ścisły, IGNORE powoduje wstawienie wartości NULL jako domyślnej kolumny niejawnej (0 in w tym przypadku), co umożliwia obsługę rekordu bez pomijania go: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E2D541-CFD4-463C-AD93-3CB808B3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3" y="2826956"/>
            <a:ext cx="6869378" cy="25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817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2BEA80-7DD5-4617-8710-2EB3801B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 </a:t>
            </a:r>
            <a:r>
              <a:rPr lang="pl-PL" dirty="0" err="1"/>
              <a:t>mysql</a:t>
            </a:r>
            <a:r>
              <a:rPr lang="pl-PL" dirty="0"/>
              <a:t> – </a:t>
            </a:r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/>
              <a:t>key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2B00DB-5529-4A60-843E-F13BD82FEA90}"/>
              </a:ext>
            </a:extLst>
          </p:cNvPr>
          <p:cNvSpPr/>
          <p:nvPr/>
        </p:nvSpPr>
        <p:spPr>
          <a:xfrm>
            <a:off x="725714" y="1690688"/>
            <a:ext cx="106280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Courier"/>
              </a:rPr>
              <a:t>CREATE TABLE </a:t>
            </a:r>
            <a:r>
              <a:rPr lang="pl-PL" sz="2800" dirty="0" err="1">
                <a:latin typeface="Courier"/>
              </a:rPr>
              <a:t>customer</a:t>
            </a:r>
            <a:endParaRPr lang="pl-PL" sz="2800" dirty="0">
              <a:latin typeface="Courier"/>
            </a:endParaRPr>
          </a:p>
          <a:p>
            <a:r>
              <a:rPr lang="pl-PL" sz="2800" dirty="0">
                <a:latin typeface="Courier"/>
              </a:rPr>
              <a:t>(</a:t>
            </a:r>
          </a:p>
          <a:p>
            <a:r>
              <a:rPr lang="en-US" sz="2800" dirty="0">
                <a:latin typeface="Courier"/>
              </a:rPr>
              <a:t>id </a:t>
            </a:r>
            <a:r>
              <a:rPr lang="en-US" sz="2800" b="1" dirty="0">
                <a:solidFill>
                  <a:srgbClr val="FF0000"/>
                </a:solidFill>
                <a:latin typeface="Courier"/>
              </a:rPr>
              <a:t>BIGINT</a:t>
            </a:r>
            <a:r>
              <a:rPr lang="en-US" sz="2800" dirty="0">
                <a:latin typeface="Courier"/>
              </a:rPr>
              <a:t> NOT NULL AUTO_INCREMENT </a:t>
            </a:r>
            <a:r>
              <a:rPr lang="en-US" sz="2800" b="1" dirty="0">
                <a:solidFill>
                  <a:srgbClr val="FF0000"/>
                </a:solidFill>
                <a:latin typeface="Courier"/>
              </a:rPr>
              <a:t>PRIMARY KEY</a:t>
            </a:r>
            <a:r>
              <a:rPr lang="en-US" sz="2800" dirty="0">
                <a:latin typeface="Courier"/>
              </a:rPr>
              <a:t>,</a:t>
            </a:r>
          </a:p>
          <a:p>
            <a:r>
              <a:rPr lang="pl-PL" sz="2800" dirty="0" err="1">
                <a:latin typeface="Courier"/>
              </a:rPr>
              <a:t>first_name</a:t>
            </a:r>
            <a:r>
              <a:rPr lang="pl-PL" sz="2800" dirty="0">
                <a:latin typeface="Courier"/>
              </a:rPr>
              <a:t> VARCHAR(40),</a:t>
            </a:r>
          </a:p>
          <a:p>
            <a:r>
              <a:rPr lang="pl-PL" sz="2800" dirty="0" err="1">
                <a:latin typeface="Courier"/>
              </a:rPr>
              <a:t>last_name</a:t>
            </a:r>
            <a:r>
              <a:rPr lang="pl-PL" sz="2800" dirty="0">
                <a:latin typeface="Courier"/>
              </a:rPr>
              <a:t> VARCHAR(40),</a:t>
            </a:r>
          </a:p>
          <a:p>
            <a:r>
              <a:rPr lang="pl-PL" sz="2800" dirty="0" err="1">
                <a:latin typeface="Courier"/>
              </a:rPr>
              <a:t>ssn</a:t>
            </a:r>
            <a:r>
              <a:rPr lang="pl-PL" sz="2800" dirty="0">
                <a:latin typeface="Courier"/>
              </a:rPr>
              <a:t> VARCHAR(11)</a:t>
            </a:r>
          </a:p>
          <a:p>
            <a:r>
              <a:rPr lang="pl-PL" sz="2800" dirty="0">
                <a:latin typeface="Courier"/>
              </a:rPr>
              <a:t>);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89486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FE31D-2AC3-4050-BE29-8C1B0045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Wyszukiwanie przez </a:t>
            </a:r>
            <a:r>
              <a:rPr lang="pl-PL" b="1" dirty="0" err="1">
                <a:solidFill>
                  <a:srgbClr val="FF0000"/>
                </a:solidFill>
              </a:rPr>
              <a:t>primary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key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BEB2F22-4790-4E11-8050-BD3B8983EDD6}"/>
              </a:ext>
            </a:extLst>
          </p:cNvPr>
          <p:cNvSpPr/>
          <p:nvPr/>
        </p:nvSpPr>
        <p:spPr>
          <a:xfrm>
            <a:off x="838199" y="1690688"/>
            <a:ext cx="1051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ourier"/>
              </a:rPr>
              <a:t>SELECT * FROM t WHERE </a:t>
            </a:r>
            <a:r>
              <a:rPr lang="en-US" sz="2800" b="1" i="1" dirty="0" err="1">
                <a:solidFill>
                  <a:srgbClr val="02678A"/>
                </a:solidFill>
                <a:latin typeface="Courier"/>
              </a:rPr>
              <a:t>primary_key</a:t>
            </a:r>
            <a:r>
              <a:rPr lang="en-US" sz="2800" b="1" dirty="0">
                <a:solidFill>
                  <a:srgbClr val="000000"/>
                </a:solidFill>
                <a:latin typeface="Courier"/>
              </a:rPr>
              <a:t>=1;</a:t>
            </a:r>
          </a:p>
          <a:p>
            <a:r>
              <a:rPr lang="pl-PL" sz="2800" b="1" dirty="0">
                <a:solidFill>
                  <a:srgbClr val="000000"/>
                </a:solidFill>
                <a:latin typeface="Courier"/>
              </a:rPr>
              <a:t>SELECT * FROM t1,t2</a:t>
            </a:r>
          </a:p>
          <a:p>
            <a:r>
              <a:rPr lang="en-US" sz="2800" b="1" dirty="0">
                <a:solidFill>
                  <a:srgbClr val="000000"/>
                </a:solidFill>
                <a:latin typeface="Courier"/>
              </a:rPr>
              <a:t>WHERE t1.</a:t>
            </a:r>
            <a:r>
              <a:rPr lang="en-US" sz="2800" b="1" i="1" dirty="0">
                <a:solidFill>
                  <a:srgbClr val="02678A"/>
                </a:solidFill>
                <a:latin typeface="Courier"/>
              </a:rPr>
              <a:t>primary_key</a:t>
            </a:r>
            <a:r>
              <a:rPr lang="en-US" sz="2800" b="1" dirty="0">
                <a:solidFill>
                  <a:srgbClr val="000000"/>
                </a:solidFill>
                <a:latin typeface="Courier"/>
              </a:rPr>
              <a:t>=1 AND t2.</a:t>
            </a:r>
            <a:r>
              <a:rPr lang="en-US" sz="2800" b="1" i="1" dirty="0">
                <a:solidFill>
                  <a:srgbClr val="02678A"/>
                </a:solidFill>
                <a:latin typeface="Courier"/>
              </a:rPr>
              <a:t>primary_key</a:t>
            </a:r>
            <a:r>
              <a:rPr lang="en-US" sz="2800" b="1" dirty="0">
                <a:solidFill>
                  <a:srgbClr val="000000"/>
                </a:solidFill>
                <a:latin typeface="Courier"/>
              </a:rPr>
              <a:t>=t1.id;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429044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2AD9D9-FBC3-4F07-8760-D103F94B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Kolejny kod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4704543-EE2C-439F-8DE5-A7D1562AAAAF}"/>
              </a:ext>
            </a:extLst>
          </p:cNvPr>
          <p:cNvSpPr/>
          <p:nvPr/>
        </p:nvSpPr>
        <p:spPr>
          <a:xfrm>
            <a:off x="838199" y="1720840"/>
            <a:ext cx="107006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/>
              </a:rPr>
              <a:t>CREATE TABLE t1 (f1 INT NOT NULL, f2 INT NOT NULL, PRIMARY KEY(f1, f2));</a:t>
            </a:r>
          </a:p>
          <a:p>
            <a:r>
              <a:rPr lang="pl-PL" sz="2400" dirty="0">
                <a:latin typeface="Courier"/>
              </a:rPr>
              <a:t>INSERT INTO t1 VALUES</a:t>
            </a:r>
          </a:p>
          <a:p>
            <a:r>
              <a:rPr lang="pl-PL" sz="2400" dirty="0">
                <a:latin typeface="Courier"/>
              </a:rPr>
              <a:t>(1,1), (1,2), (1,3), (1,4), (1,5),</a:t>
            </a:r>
          </a:p>
          <a:p>
            <a:r>
              <a:rPr lang="pl-PL" sz="2400" dirty="0">
                <a:latin typeface="Courier"/>
              </a:rPr>
              <a:t>(2,1), (2,2), (2,3), (2,4), (2,5);</a:t>
            </a:r>
          </a:p>
          <a:p>
            <a:r>
              <a:rPr lang="en-US" sz="2400" dirty="0">
                <a:latin typeface="Courier"/>
              </a:rPr>
              <a:t>INSERT INTO t1 SELECT f1, f2 + 5 FROM t1;</a:t>
            </a:r>
          </a:p>
          <a:p>
            <a:r>
              <a:rPr lang="en-US" sz="2400" dirty="0">
                <a:latin typeface="Courier"/>
              </a:rPr>
              <a:t>INSERT INTO t1 SELECT f1, f2 + 10 FROM t1;</a:t>
            </a:r>
          </a:p>
          <a:p>
            <a:r>
              <a:rPr lang="en-US" sz="2400" dirty="0">
                <a:latin typeface="Courier"/>
              </a:rPr>
              <a:t>INSERT INTO t1 SELECT f1, f2 + 20 FROM t1;</a:t>
            </a:r>
          </a:p>
          <a:p>
            <a:r>
              <a:rPr lang="en-US" sz="2400" dirty="0">
                <a:latin typeface="Courier"/>
              </a:rPr>
              <a:t>INSERT INTO t1 SELECT f1, f2 + 40 FROM t1;</a:t>
            </a:r>
            <a:endParaRPr lang="pl-PL" sz="2400" dirty="0">
              <a:latin typeface="Courier"/>
            </a:endParaRPr>
          </a:p>
          <a:p>
            <a:endParaRPr lang="en-US" sz="2400" dirty="0">
              <a:latin typeface="Courier"/>
            </a:endParaRPr>
          </a:p>
          <a:p>
            <a:r>
              <a:rPr lang="pl-PL" sz="2400" b="1" dirty="0">
                <a:solidFill>
                  <a:srgbClr val="FF0000"/>
                </a:solidFill>
                <a:latin typeface="Courier"/>
              </a:rPr>
              <a:t>ANALYZE</a:t>
            </a:r>
            <a:r>
              <a:rPr lang="pl-PL" sz="2400" dirty="0">
                <a:latin typeface="Courier"/>
              </a:rPr>
              <a:t> TABLE t1;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</a:rPr>
              <a:t>EXPLAIN</a:t>
            </a:r>
            <a:r>
              <a:rPr lang="en-US" sz="2400" dirty="0">
                <a:latin typeface="Courier"/>
              </a:rPr>
              <a:t> SELECT f1, f2 FROM t1 WHERE f2 &gt; 40;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76229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0DE17-A858-48BA-BC54-0619F79B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Kod + analiza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2035DE7-4D6F-44A3-A881-334A37E36C7F}"/>
              </a:ext>
            </a:extLst>
          </p:cNvPr>
          <p:cNvSpPr/>
          <p:nvPr/>
        </p:nvSpPr>
        <p:spPr>
          <a:xfrm>
            <a:off x="469822" y="1534609"/>
            <a:ext cx="43779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&gt; CREATE TABLE t (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id1</a:t>
            </a:r>
            <a:r>
              <a:rPr lang="pl-PL" sz="2800" dirty="0"/>
              <a:t> BIGINT NOT NULL,</a:t>
            </a:r>
          </a:p>
          <a:p>
            <a:r>
              <a:rPr lang="pl-PL" sz="2800" dirty="0"/>
              <a:t>id2 BIGINT NOT NULL,</a:t>
            </a:r>
          </a:p>
          <a:p>
            <a:r>
              <a:rPr lang="pl-PL" sz="2800" dirty="0"/>
              <a:t>c1 VARCHAR(50) NOT NULL,</a:t>
            </a:r>
          </a:p>
          <a:p>
            <a:r>
              <a:rPr lang="pl-PL" sz="2800" dirty="0"/>
              <a:t>c2 VARCHAR(50) NOT NULL,</a:t>
            </a:r>
          </a:p>
          <a:p>
            <a:r>
              <a:rPr lang="pl-PL" sz="2800" dirty="0">
                <a:solidFill>
                  <a:srgbClr val="FF0000"/>
                </a:solidFill>
              </a:rPr>
              <a:t>PRIMARY KEY (id1),</a:t>
            </a:r>
          </a:p>
          <a:p>
            <a:r>
              <a:rPr lang="pl-PL" sz="2800" dirty="0"/>
              <a:t>INDEX i (id2, c1)</a:t>
            </a:r>
          </a:p>
          <a:p>
            <a:r>
              <a:rPr lang="pl-PL" sz="2800" dirty="0"/>
              <a:t>);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BD8AE7-670B-4D6D-BDD8-0748F8E15C07}"/>
              </a:ext>
            </a:extLst>
          </p:cNvPr>
          <p:cNvSpPr/>
          <p:nvPr/>
        </p:nvSpPr>
        <p:spPr>
          <a:xfrm>
            <a:off x="4991100" y="48617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/>
              <a:t>&gt; EXPLAIN SELECT c2 FROM t</a:t>
            </a:r>
          </a:p>
          <a:p>
            <a:r>
              <a:rPr lang="pl-PL" sz="3200" dirty="0"/>
              <a:t>WHERE id2 &gt; 3</a:t>
            </a:r>
          </a:p>
          <a:p>
            <a:r>
              <a:rPr lang="pl-PL" sz="3200" dirty="0"/>
              <a:t>ORDER BY id1 ASC LIMIT 2\G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E3DF52D-FA8B-4A28-A28F-BFF75C28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71" y="2139676"/>
            <a:ext cx="6845378" cy="25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4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09DABE-AC04-485C-AAFD-7F1658EE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26418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 kluczy</a:t>
            </a:r>
            <a:br>
              <a:rPr lang="pl-PL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955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7" y="365126"/>
            <a:ext cx="10515600" cy="89761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Tabela sklep w bazie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uslugi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2937" y="1659285"/>
            <a:ext cx="111442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CREATE TABLE sklep ( </a:t>
            </a:r>
            <a:r>
              <a:rPr lang="pl-PL" sz="2800" dirty="0" err="1"/>
              <a:t>artykul</a:t>
            </a:r>
            <a:r>
              <a:rPr lang="pl-PL" sz="2800" dirty="0"/>
              <a:t> INT UNSIGNED DEFAULT '0000' NOT NULL,</a:t>
            </a:r>
          </a:p>
          <a:p>
            <a:r>
              <a:rPr lang="pl-PL" sz="2800" dirty="0"/>
              <a:t>dostawca CHAR(20) DEFAULT '' NOT NULL, </a:t>
            </a:r>
          </a:p>
          <a:p>
            <a:r>
              <a:rPr lang="pl-PL" sz="2800" dirty="0"/>
              <a:t>cena DECIMAL(16,2) DEFAULT '0.00' NOT NULL,</a:t>
            </a:r>
          </a:p>
          <a:p>
            <a:r>
              <a:rPr lang="pl-PL" sz="2800" dirty="0"/>
              <a:t>PRIMARY KEY(</a:t>
            </a:r>
            <a:r>
              <a:rPr lang="pl-PL" sz="2800" dirty="0" err="1"/>
              <a:t>artykul</a:t>
            </a:r>
            <a:r>
              <a:rPr lang="pl-PL" sz="2800" dirty="0"/>
              <a:t>, dostawca));</a:t>
            </a:r>
          </a:p>
          <a:p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INSERT INTO sklep VALUES (1,'A',3.45),(1,'B',3.99),(2,'A',10.99),(3,'B',1.45), (3,'C',1.69),(3,'D',1.25),(4,'D',19.95);</a:t>
            </a:r>
          </a:p>
        </p:txBody>
      </p:sp>
    </p:spTree>
    <p:extLst>
      <p:ext uri="{BB962C8B-B14F-4D97-AF65-F5344CB8AC3E}">
        <p14:creationId xmlns:p14="http://schemas.microsoft.com/office/powerpoint/2010/main" val="3037940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5" y="524101"/>
            <a:ext cx="11033690" cy="33382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28663" y="4344472"/>
            <a:ext cx="9415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"/>
              </a:rPr>
              <a:t>SELECT * FROM shop ORDER BY article;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2131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Proste obliczenia ogarnia MySQL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19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SIN(PI()/4), (4+1)*5;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&gt; </a:t>
            </a:r>
            <a:r>
              <a:rPr lang="pl-PL" b="1" dirty="0" err="1"/>
              <a:t>select</a:t>
            </a:r>
            <a:r>
              <a:rPr lang="pl-PL" b="1" dirty="0"/>
              <a:t> 100*10;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4" y="1481137"/>
            <a:ext cx="3867151" cy="49510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00350"/>
            <a:ext cx="3843337" cy="178655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35319"/>
            <a:ext cx="4236713" cy="18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6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20" y="400050"/>
            <a:ext cx="8470105" cy="36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699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14363"/>
            <a:ext cx="10515600" cy="5562600"/>
          </a:xfrm>
        </p:spPr>
        <p:txBody>
          <a:bodyPr/>
          <a:lstStyle/>
          <a:p>
            <a:r>
              <a:rPr lang="en-US" dirty="0"/>
              <a:t>SELECT MAX(</a:t>
            </a:r>
            <a:r>
              <a:rPr lang="en-US" dirty="0" err="1"/>
              <a:t>artykul</a:t>
            </a:r>
            <a:r>
              <a:rPr lang="en-US" dirty="0"/>
              <a:t>) AS </a:t>
            </a:r>
            <a:r>
              <a:rPr lang="en-US" dirty="0" err="1"/>
              <a:t>artykul</a:t>
            </a:r>
            <a:r>
              <a:rPr lang="en-US" dirty="0"/>
              <a:t> FROM </a:t>
            </a:r>
            <a:r>
              <a:rPr lang="en-US" dirty="0" err="1"/>
              <a:t>sklep</a:t>
            </a:r>
            <a:r>
              <a:rPr lang="en-US" dirty="0"/>
              <a:t>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62" y="347662"/>
            <a:ext cx="2024063" cy="157208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87784" y="2401371"/>
            <a:ext cx="9384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/>
              <a:t>MariaDB</a:t>
            </a:r>
            <a:r>
              <a:rPr lang="pl-PL" sz="2800" dirty="0"/>
              <a:t> [</a:t>
            </a:r>
            <a:r>
              <a:rPr lang="pl-PL" sz="2800" dirty="0" err="1"/>
              <a:t>usluga</a:t>
            </a:r>
            <a:r>
              <a:rPr lang="pl-PL" sz="2800" dirty="0"/>
              <a:t>]&gt; SELECT MIN(</a:t>
            </a:r>
            <a:r>
              <a:rPr lang="pl-PL" sz="2800" dirty="0" err="1"/>
              <a:t>artykul</a:t>
            </a:r>
            <a:r>
              <a:rPr lang="pl-PL" sz="2800" dirty="0"/>
              <a:t>) AS </a:t>
            </a:r>
            <a:r>
              <a:rPr lang="pl-PL" sz="2800" dirty="0" err="1"/>
              <a:t>artykul</a:t>
            </a:r>
            <a:r>
              <a:rPr lang="pl-PL" sz="2800" dirty="0"/>
              <a:t> FROM sklep;</a:t>
            </a:r>
          </a:p>
        </p:txBody>
      </p:sp>
    </p:spTree>
    <p:extLst>
      <p:ext uri="{BB962C8B-B14F-4D97-AF65-F5344CB8AC3E}">
        <p14:creationId xmlns:p14="http://schemas.microsoft.com/office/powerpoint/2010/main" val="3603396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8" y="471488"/>
            <a:ext cx="10281496" cy="387191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47687" y="4567535"/>
            <a:ext cx="9811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SELECT </a:t>
            </a:r>
            <a:r>
              <a:rPr lang="pl-PL" sz="3200" dirty="0" err="1"/>
              <a:t>artykul</a:t>
            </a:r>
            <a:r>
              <a:rPr lang="pl-PL" sz="3200" dirty="0"/>
              <a:t>, dostawca, cena FROM sklep WHERE cena=(SELECT MIN(cena) from sklep);</a:t>
            </a:r>
          </a:p>
        </p:txBody>
      </p:sp>
    </p:spTree>
    <p:extLst>
      <p:ext uri="{BB962C8B-B14F-4D97-AF65-F5344CB8AC3E}">
        <p14:creationId xmlns:p14="http://schemas.microsoft.com/office/powerpoint/2010/main" val="2413686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Rozwiązanie tego samego LEFT JOIN i LIMIT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814423"/>
            <a:ext cx="1072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SELECT s1.artykul, s1.dostawca, s1.cena FROM sklep s1 LEFT JOIN sklep s2 ON s1.cena &lt; s2.cena WHERE s2.artykul IS NULL;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2892265"/>
            <a:ext cx="1061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Możesz to również zrobić, sortując wszystkie wiersze malejąco według ceny i uzyskując tylko pierwszy wiersz za pomocą specyficznej dla MySQL klauzuli LIMIT, tak jak:</a:t>
            </a:r>
          </a:p>
        </p:txBody>
      </p:sp>
      <p:sp>
        <p:nvSpPr>
          <p:cNvPr id="6" name="Prostokąt 5"/>
          <p:cNvSpPr/>
          <p:nvPr/>
        </p:nvSpPr>
        <p:spPr>
          <a:xfrm>
            <a:off x="788193" y="4216329"/>
            <a:ext cx="10615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SELECT </a:t>
            </a:r>
            <a:r>
              <a:rPr lang="pl-PL" sz="2400" b="1" dirty="0" err="1">
                <a:solidFill>
                  <a:srgbClr val="002060"/>
                </a:solidFill>
              </a:rPr>
              <a:t>artykul</a:t>
            </a:r>
            <a:r>
              <a:rPr lang="pl-PL" sz="2400" b="1" dirty="0">
                <a:solidFill>
                  <a:srgbClr val="002060"/>
                </a:solidFill>
              </a:rPr>
              <a:t>, dostawca, cena FROM sklep ORDER BY cena DESC LIMIT 1;</a:t>
            </a:r>
          </a:p>
        </p:txBody>
      </p:sp>
      <p:sp>
        <p:nvSpPr>
          <p:cNvPr id="7" name="Prostokąt 6"/>
          <p:cNvSpPr/>
          <p:nvPr/>
        </p:nvSpPr>
        <p:spPr>
          <a:xfrm>
            <a:off x="788193" y="5124894"/>
            <a:ext cx="10413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było kilka najdroższych artykułów, każdy w cenie 19,95, LIMIT rozwiązanie pokaże tylko jeden z nich.</a:t>
            </a:r>
          </a:p>
        </p:txBody>
      </p:sp>
    </p:spTree>
    <p:extLst>
      <p:ext uri="{BB962C8B-B14F-4D97-AF65-F5344CB8AC3E}">
        <p14:creationId xmlns:p14="http://schemas.microsoft.com/office/powerpoint/2010/main" val="12721432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2104"/>
            <a:ext cx="7024687" cy="394368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14388" y="5029200"/>
            <a:ext cx="1060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LIMIT</a:t>
            </a:r>
            <a:r>
              <a:rPr lang="pl-PL" sz="2400" dirty="0"/>
              <a:t> wycina zatem tyle elementów ile mamy za </a:t>
            </a:r>
            <a:r>
              <a:rPr lang="pl-PL" sz="2400" dirty="0">
                <a:solidFill>
                  <a:srgbClr val="002060"/>
                </a:solidFill>
              </a:rPr>
              <a:t>LIMIT</a:t>
            </a:r>
            <a:r>
              <a:rPr lang="pl-PL" sz="2400" dirty="0"/>
              <a:t>. Jeśli 1 to wycina jeden element spełniający założenia najmniejszy lub największy.</a:t>
            </a:r>
          </a:p>
        </p:txBody>
      </p:sp>
    </p:spTree>
    <p:extLst>
      <p:ext uri="{BB962C8B-B14F-4D97-AF65-F5344CB8AC3E}">
        <p14:creationId xmlns:p14="http://schemas.microsoft.com/office/powerpoint/2010/main" val="535430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Maksimum kolumny na grupę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438560"/>
            <a:ext cx="9901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SELECT </a:t>
            </a:r>
            <a:r>
              <a:rPr lang="pl-PL" sz="2800" dirty="0" err="1"/>
              <a:t>artykul</a:t>
            </a:r>
            <a:r>
              <a:rPr lang="pl-PL" sz="2800" dirty="0"/>
              <a:t>, MAX(cena) AS cena FROM sklep GROUP BY </a:t>
            </a:r>
            <a:r>
              <a:rPr lang="pl-PL" sz="2800" dirty="0" err="1"/>
              <a:t>artykul</a:t>
            </a:r>
            <a:r>
              <a:rPr lang="pl-PL" sz="2800" dirty="0"/>
              <a:t> </a:t>
            </a:r>
            <a:r>
              <a:rPr lang="pl-PL" sz="2800" b="1" dirty="0">
                <a:solidFill>
                  <a:srgbClr val="FF0000"/>
                </a:solidFill>
              </a:rPr>
              <a:t>ORDER BY </a:t>
            </a:r>
            <a:r>
              <a:rPr lang="pl-PL" sz="2800" b="1" dirty="0" err="1">
                <a:solidFill>
                  <a:srgbClr val="FF0000"/>
                </a:solidFill>
              </a:rPr>
              <a:t>artykul</a:t>
            </a:r>
            <a:r>
              <a:rPr lang="pl-PL" sz="2800" dirty="0"/>
              <a:t>;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6" y="2516867"/>
            <a:ext cx="6153149" cy="277837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38200" y="5543639"/>
            <a:ext cx="941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Grupowanie wybiera najdroższy element z grupy artykułów. Artykułów 3 jest kilka ale 1.69 jest najdroższy i zostaje on pokazany. </a:t>
            </a:r>
          </a:p>
        </p:txBody>
      </p:sp>
    </p:spTree>
    <p:extLst>
      <p:ext uri="{BB962C8B-B14F-4D97-AF65-F5344CB8AC3E}">
        <p14:creationId xmlns:p14="http://schemas.microsoft.com/office/powerpoint/2010/main" val="207502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62024" y="605522"/>
            <a:ext cx="10710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Dla każdego artykułu znajdź sprzedawcę lub dealerów z najdroższą ceną.</a:t>
            </a:r>
          </a:p>
        </p:txBody>
      </p:sp>
      <p:sp>
        <p:nvSpPr>
          <p:cNvPr id="5" name="Prostokąt 4"/>
          <p:cNvSpPr/>
          <p:nvPr/>
        </p:nvSpPr>
        <p:spPr>
          <a:xfrm>
            <a:off x="962024" y="1150113"/>
            <a:ext cx="1008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Ten problem można rozwiązać za pomocą podzapytania takiego jak to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4" y="1780491"/>
            <a:ext cx="7496176" cy="45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71524" y="595610"/>
            <a:ext cx="10487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Inne możliwości rozwiązania problemu to użycie nieskorelowanego podzapytania w klauzula FROM, LEFT JOIN lub wspólne wyrażenie tabelowe z funkcją okna.</a:t>
            </a:r>
          </a:p>
        </p:txBody>
      </p:sp>
      <p:sp>
        <p:nvSpPr>
          <p:cNvPr id="5" name="Prostokąt 4"/>
          <p:cNvSpPr/>
          <p:nvPr/>
        </p:nvSpPr>
        <p:spPr>
          <a:xfrm>
            <a:off x="771524" y="1546175"/>
            <a:ext cx="106584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SELECT s1.artykul, dostawca, s1.cena</a:t>
            </a:r>
          </a:p>
          <a:p>
            <a:r>
              <a:rPr lang="pl-PL" sz="2400" b="1" dirty="0"/>
              <a:t>FROM sklep s1</a:t>
            </a:r>
          </a:p>
          <a:p>
            <a:r>
              <a:rPr lang="pl-PL" sz="2400" b="1" dirty="0"/>
              <a:t>JOIN (</a:t>
            </a:r>
          </a:p>
          <a:p>
            <a:r>
              <a:rPr lang="pl-PL" sz="2400" b="1" dirty="0"/>
              <a:t>SELECT </a:t>
            </a:r>
            <a:r>
              <a:rPr lang="pl-PL" sz="2400" b="1" dirty="0" err="1"/>
              <a:t>artykul</a:t>
            </a:r>
            <a:r>
              <a:rPr lang="pl-PL" sz="2400" b="1" dirty="0"/>
              <a:t>, MAX(cena) AS cena</a:t>
            </a:r>
          </a:p>
          <a:p>
            <a:r>
              <a:rPr lang="pl-PL" sz="2400" b="1" dirty="0"/>
              <a:t>FROM sklep</a:t>
            </a:r>
          </a:p>
          <a:p>
            <a:r>
              <a:rPr lang="pl-PL" sz="2400" b="1" dirty="0"/>
              <a:t>GROUP BY </a:t>
            </a:r>
            <a:r>
              <a:rPr lang="pl-PL" sz="2400" b="1" dirty="0" err="1"/>
              <a:t>artykul</a:t>
            </a:r>
            <a:r>
              <a:rPr lang="pl-PL" sz="2400" b="1" dirty="0"/>
              <a:t>) AS s2</a:t>
            </a:r>
          </a:p>
          <a:p>
            <a:r>
              <a:rPr lang="pl-PL" sz="2400" b="1" dirty="0"/>
              <a:t>ON s1.artykul = s2.artykul AND s1.cena = s2.cena</a:t>
            </a:r>
          </a:p>
          <a:p>
            <a:r>
              <a:rPr lang="pl-PL" sz="2400" b="1" dirty="0"/>
              <a:t>ORDER BY </a:t>
            </a:r>
            <a:r>
              <a:rPr lang="pl-PL" sz="2400" b="1" dirty="0" err="1"/>
              <a:t>artykul</a:t>
            </a:r>
            <a:r>
              <a:rPr lang="pl-PL" sz="2400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10944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cd.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690688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SELECT s1.artykul, s1.dostawca, s1.cena</a:t>
            </a:r>
          </a:p>
          <a:p>
            <a:r>
              <a:rPr lang="pl-PL" sz="2800" dirty="0"/>
              <a:t>FROM sklep s1</a:t>
            </a:r>
          </a:p>
          <a:p>
            <a:r>
              <a:rPr lang="pl-PL" sz="2800" dirty="0"/>
              <a:t>LEFT JOIN sklep s2 ON s1.artykul = s2.artykul AND s1.cena &lt; s2.cena</a:t>
            </a:r>
          </a:p>
          <a:p>
            <a:r>
              <a:rPr lang="pl-PL" sz="2800" dirty="0"/>
              <a:t>WHERE s2.artykul IS NULL</a:t>
            </a:r>
          </a:p>
          <a:p>
            <a:r>
              <a:rPr lang="pl-PL" sz="2800" dirty="0"/>
              <a:t>ORDER BY s1.artykul;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4181773"/>
            <a:ext cx="984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LEFT JOIN działa na zasadzie, że gdy s1.price osiąga maksymalną wartość, a nie ma s2.price z większą wartością, to zatem odpowiadająca jej wartość s2.article wynosi NULL.</a:t>
            </a:r>
          </a:p>
        </p:txBody>
      </p:sp>
    </p:spTree>
    <p:extLst>
      <p:ext uri="{BB962C8B-B14F-4D97-AF65-F5344CB8AC3E}">
        <p14:creationId xmlns:p14="http://schemas.microsoft.com/office/powerpoint/2010/main" val="40852670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Jeszcze komplikujemy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38200" y="1429078"/>
            <a:ext cx="6695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Wspólne wyrażenie tabelowe z funkcją okna: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195229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WITH s1 AS (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SELECT </a:t>
            </a:r>
            <a:r>
              <a:rPr lang="pl-PL" sz="2400" b="1" dirty="0" err="1">
                <a:solidFill>
                  <a:srgbClr val="002060"/>
                </a:solidFill>
              </a:rPr>
              <a:t>artykul</a:t>
            </a:r>
            <a:r>
              <a:rPr lang="pl-PL" sz="2400" b="1" dirty="0">
                <a:solidFill>
                  <a:srgbClr val="002060"/>
                </a:solidFill>
              </a:rPr>
              <a:t>, dostawca, cena,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RANK() OVER (PARTITION BY </a:t>
            </a:r>
            <a:r>
              <a:rPr lang="pl-PL" sz="2400" b="1" dirty="0" err="1">
                <a:solidFill>
                  <a:srgbClr val="002060"/>
                </a:solidFill>
              </a:rPr>
              <a:t>artykul</a:t>
            </a:r>
            <a:endParaRPr lang="pl-PL" sz="2400" b="1" dirty="0">
              <a:solidFill>
                <a:srgbClr val="002060"/>
              </a:solidFill>
            </a:endParaRPr>
          </a:p>
          <a:p>
            <a:r>
              <a:rPr lang="pl-PL" sz="2400" b="1" dirty="0">
                <a:solidFill>
                  <a:srgbClr val="002060"/>
                </a:solidFill>
              </a:rPr>
              <a:t>ORDER BY cena DESC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) AS `</a:t>
            </a:r>
            <a:r>
              <a:rPr lang="pl-PL" sz="2400" b="1" dirty="0" err="1">
                <a:solidFill>
                  <a:srgbClr val="002060"/>
                </a:solidFill>
              </a:rPr>
              <a:t>Rank</a:t>
            </a:r>
            <a:r>
              <a:rPr lang="pl-PL" sz="2400" b="1" dirty="0">
                <a:solidFill>
                  <a:srgbClr val="002060"/>
                </a:solidFill>
              </a:rPr>
              <a:t>`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FROM sklep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)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SELECT </a:t>
            </a:r>
            <a:r>
              <a:rPr lang="pl-PL" sz="2400" b="1" dirty="0" err="1">
                <a:solidFill>
                  <a:srgbClr val="002060"/>
                </a:solidFill>
              </a:rPr>
              <a:t>artykul</a:t>
            </a:r>
            <a:r>
              <a:rPr lang="pl-PL" sz="2400" b="1" dirty="0">
                <a:solidFill>
                  <a:srgbClr val="002060"/>
                </a:solidFill>
              </a:rPr>
              <a:t>, dostawca, cena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FROM s1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WHERE `</a:t>
            </a:r>
            <a:r>
              <a:rPr lang="pl-PL" sz="2400" b="1" dirty="0" err="1">
                <a:solidFill>
                  <a:srgbClr val="002060"/>
                </a:solidFill>
              </a:rPr>
              <a:t>Rank</a:t>
            </a:r>
            <a:r>
              <a:rPr lang="pl-PL" sz="2400" b="1" dirty="0">
                <a:solidFill>
                  <a:srgbClr val="002060"/>
                </a:solidFill>
              </a:rPr>
              <a:t>` = 1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ORDER BY </a:t>
            </a:r>
            <a:r>
              <a:rPr lang="pl-PL" sz="2400" b="1" dirty="0" err="1">
                <a:solidFill>
                  <a:srgbClr val="002060"/>
                </a:solidFill>
              </a:rPr>
              <a:t>artykul</a:t>
            </a:r>
            <a:r>
              <a:rPr lang="pl-PL" sz="2400" b="1" dirty="0">
                <a:solidFill>
                  <a:srgbClr val="00206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5427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są bazy danych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4688"/>
          </a:xfrm>
        </p:spPr>
        <p:txBody>
          <a:bodyPr/>
          <a:lstStyle/>
          <a:p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pl-PL" b="1" dirty="0"/>
              <a:t>SHOW DATABASES;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11" y="396127"/>
            <a:ext cx="4195764" cy="332292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71513" y="3971926"/>
            <a:ext cx="5868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Tworzenie bazy danych: </a:t>
            </a:r>
          </a:p>
          <a:p>
            <a:r>
              <a:rPr lang="pl-PL" sz="3200" dirty="0" err="1"/>
              <a:t>mysql</a:t>
            </a:r>
            <a:r>
              <a:rPr lang="pl-PL" sz="3200" dirty="0"/>
              <a:t>&gt; </a:t>
            </a:r>
            <a:r>
              <a:rPr lang="pl-PL" sz="3200" b="1" dirty="0"/>
              <a:t>CREATE DATABASE </a:t>
            </a:r>
            <a:r>
              <a:rPr lang="pl-PL" sz="3200" b="1" dirty="0" err="1"/>
              <a:t>usluga</a:t>
            </a:r>
            <a:r>
              <a:rPr lang="pl-PL" sz="3200" b="1" dirty="0"/>
              <a:t>;</a:t>
            </a: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5190663"/>
            <a:ext cx="7811070" cy="9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96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Korzystanie ze zmiennych zdefiniowanych przez użytkownika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72908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Możemy użyć zmiennych użytkownika MySQL do zapamiętywania wyników bez konieczności przechowywania ich w tymczasowych zmiennych</a:t>
            </a:r>
          </a:p>
        </p:txBody>
      </p:sp>
      <p:sp>
        <p:nvSpPr>
          <p:cNvPr id="7" name="Prostokąt 6"/>
          <p:cNvSpPr/>
          <p:nvPr/>
        </p:nvSpPr>
        <p:spPr>
          <a:xfrm>
            <a:off x="838199" y="2598479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&gt; SELECT @</a:t>
            </a:r>
            <a:r>
              <a:rPr lang="pl-PL" sz="2400" b="1" dirty="0" err="1"/>
              <a:t>min_cena</a:t>
            </a:r>
            <a:r>
              <a:rPr lang="pl-PL" sz="2400" b="1" dirty="0"/>
              <a:t>:=MIN(cena),@</a:t>
            </a:r>
            <a:r>
              <a:rPr lang="pl-PL" sz="2400" b="1" dirty="0" err="1"/>
              <a:t>max_cena</a:t>
            </a:r>
            <a:r>
              <a:rPr lang="pl-PL" sz="2400" b="1" dirty="0"/>
              <a:t>:=MAX(cena) FROM sklep;</a:t>
            </a:r>
          </a:p>
          <a:p>
            <a:r>
              <a:rPr lang="pl-PL" sz="2400" b="1" dirty="0"/>
              <a:t>&gt; SELECT * FROM sklep WHERE cena=@</a:t>
            </a:r>
            <a:r>
              <a:rPr lang="pl-PL" sz="2400" b="1" dirty="0" err="1"/>
              <a:t>min_cena</a:t>
            </a:r>
            <a:r>
              <a:rPr lang="pl-PL" sz="2400" b="1" dirty="0"/>
              <a:t> OR cena=@</a:t>
            </a:r>
            <a:r>
              <a:rPr lang="pl-PL" sz="2400" b="1" dirty="0" err="1"/>
              <a:t>max_cena</a:t>
            </a:r>
            <a:r>
              <a:rPr lang="pl-PL" sz="2400" b="1" dirty="0"/>
              <a:t>;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467873"/>
            <a:ext cx="7690717" cy="28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25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Zmienne definiowane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5773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Możesz przechowywać wartość w zmiennej zdefiniowanej przez użytkownika w jednej instrukcji i odwoływać się do niej później w innej instrukcji. Umożliwia to przekazywanie wartości z jednej instrukcji do drugiej.</a:t>
            </a:r>
          </a:p>
          <a:p>
            <a:endParaRPr lang="pl-PL" dirty="0"/>
          </a:p>
          <a:p>
            <a:r>
              <a:rPr lang="pl-PL" dirty="0"/>
              <a:t>Zmienne użytkownika są zapisywane jako </a:t>
            </a:r>
            <a:r>
              <a:rPr lang="pl-PL" dirty="0">
                <a:solidFill>
                  <a:srgbClr val="FF0000"/>
                </a:solidFill>
              </a:rPr>
              <a:t>@</a:t>
            </a:r>
            <a:r>
              <a:rPr lang="pl-PL" dirty="0" err="1">
                <a:solidFill>
                  <a:srgbClr val="FF0000"/>
                </a:solidFill>
              </a:rPr>
              <a:t>nazwa_zmiennej</a:t>
            </a:r>
            <a:r>
              <a:rPr lang="pl-PL" dirty="0"/>
              <a:t>, gdzie nazwa zmiennej </a:t>
            </a:r>
            <a:r>
              <a:rPr lang="pl-PL" dirty="0" err="1">
                <a:solidFill>
                  <a:srgbClr val="FF0000"/>
                </a:solidFill>
              </a:rPr>
              <a:t>nazwa_zmiennej</a:t>
            </a:r>
            <a:r>
              <a:rPr lang="pl-PL" dirty="0"/>
              <a:t> składa się z znaków alfanumerycznych znaki, ., _ i $. </a:t>
            </a:r>
          </a:p>
          <a:p>
            <a:endParaRPr lang="pl-PL" dirty="0"/>
          </a:p>
          <a:p>
            <a:r>
              <a:rPr lang="pl-PL" dirty="0"/>
              <a:t>Nazwa zmiennej użytkownika może zawierać inne znaki, jeśli zacytujesz je jako ciąg znaków lub identyfikator (na przykład </a:t>
            </a:r>
            <a:r>
              <a:rPr lang="pl-PL" b="1" dirty="0">
                <a:solidFill>
                  <a:srgbClr val="FF0000"/>
                </a:solidFill>
              </a:rPr>
              <a:t>@'moja-zmienna', @"moja-zmienna"</a:t>
            </a:r>
            <a:r>
              <a:rPr lang="pl-PL" dirty="0"/>
              <a:t> lub </a:t>
            </a:r>
            <a:r>
              <a:rPr lang="pl-PL" b="1" dirty="0">
                <a:solidFill>
                  <a:srgbClr val="FF0000"/>
                </a:solidFill>
              </a:rPr>
              <a:t>@`moja-zmienna`).</a:t>
            </a:r>
          </a:p>
        </p:txBody>
      </p:sp>
    </p:spTree>
    <p:extLst>
      <p:ext uri="{BB962C8B-B14F-4D97-AF65-F5344CB8AC3E}">
        <p14:creationId xmlns:p14="http://schemas.microsoft.com/office/powerpoint/2010/main" val="3074813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Zmienne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nazwach zmiennych użytkownika nie jest rozróżniana wielkość liter. Nazwy mogą mieć maksymalnie 64 znaki. Jednym ze sposobów ustawienia zmiennej zdefiniowanej przez użytkownika jest wydanie instrukcji </a:t>
            </a:r>
            <a:r>
              <a:rPr lang="pl-PL" b="1" dirty="0">
                <a:solidFill>
                  <a:srgbClr val="FF0000"/>
                </a:solidFill>
              </a:rPr>
              <a:t>SET</a:t>
            </a:r>
            <a:r>
              <a:rPr lang="pl-PL" dirty="0"/>
              <a:t>:</a:t>
            </a:r>
          </a:p>
          <a:p>
            <a:endParaRPr lang="pl-PL" dirty="0"/>
          </a:p>
          <a:p>
            <a:pPr marL="0" indent="0">
              <a:buNone/>
            </a:pPr>
            <a:r>
              <a:rPr lang="en-US" dirty="0"/>
              <a:t>SET @</a:t>
            </a:r>
            <a:r>
              <a:rPr lang="pl-PL" i="1" dirty="0"/>
              <a:t>nazwa</a:t>
            </a:r>
            <a:r>
              <a:rPr lang="en-US" i="1" dirty="0"/>
              <a:t>_</a:t>
            </a:r>
            <a:r>
              <a:rPr lang="pl-PL" i="1" dirty="0"/>
              <a:t>zmiennej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pl-PL" i="1" dirty="0"/>
              <a:t>wyraz</a:t>
            </a:r>
            <a:r>
              <a:rPr lang="en-US" i="1" dirty="0"/>
              <a:t> </a:t>
            </a:r>
            <a:r>
              <a:rPr lang="en-US" dirty="0"/>
              <a:t>[, @</a:t>
            </a:r>
            <a:r>
              <a:rPr lang="pl-PL" i="1" dirty="0"/>
              <a:t> nazwa</a:t>
            </a:r>
            <a:r>
              <a:rPr lang="en-US" i="1" dirty="0"/>
              <a:t>_</a:t>
            </a:r>
            <a:r>
              <a:rPr lang="pl-PL" i="1" dirty="0"/>
              <a:t>zmiennej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pl-PL" i="1" dirty="0"/>
              <a:t>wyraz</a:t>
            </a:r>
            <a:r>
              <a:rPr lang="en-US" dirty="0"/>
              <a:t>] ...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przypadku SET jako operator przypisania można użyć = lub :=.</a:t>
            </a:r>
          </a:p>
        </p:txBody>
      </p:sp>
    </p:spTree>
    <p:extLst>
      <p:ext uri="{BB962C8B-B14F-4D97-AF65-F5344CB8AC3E}">
        <p14:creationId xmlns:p14="http://schemas.microsoft.com/office/powerpoint/2010/main" val="6582942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4362" y="732949"/>
            <a:ext cx="10787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Wartości szesnastkowe lub bitowe przypisane do zmiennych użytkownika są traktowane jako ciągi binarne. Aby przypisać wartość szesnastkowa lub bitowa jako liczba do zmiennej użytkownika, użyj jej w kontekście numerycznym. Na przykład dodaj </a:t>
            </a:r>
            <a:r>
              <a:rPr lang="pl-PL" sz="2400" b="1" dirty="0">
                <a:solidFill>
                  <a:srgbClr val="FF0000"/>
                </a:solidFill>
              </a:rPr>
              <a:t>0</a:t>
            </a:r>
            <a:r>
              <a:rPr lang="pl-PL" sz="2400" dirty="0"/>
              <a:t> lub użyj </a:t>
            </a:r>
            <a:r>
              <a:rPr lang="pl-PL" sz="2400" b="1" dirty="0">
                <a:solidFill>
                  <a:srgbClr val="FF0000"/>
                </a:solidFill>
              </a:rPr>
              <a:t>CAST(... AS UNSIGNED)</a:t>
            </a:r>
            <a:r>
              <a:rPr lang="pl-PL" sz="2400" dirty="0"/>
              <a:t>: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4362" y="2557374"/>
            <a:ext cx="8401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SET @v1 = A;</a:t>
            </a:r>
          </a:p>
          <a:p>
            <a:r>
              <a:rPr lang="pl-PL" sz="2400" dirty="0"/>
              <a:t>SET @v2 = 65;</a:t>
            </a:r>
          </a:p>
          <a:p>
            <a:r>
              <a:rPr lang="pl-PL" sz="2400" dirty="0"/>
              <a:t>SET @v3 = CAST('10101' AS UNSIGNED);</a:t>
            </a:r>
          </a:p>
          <a:p>
            <a:r>
              <a:rPr lang="pl-PL" sz="2400" dirty="0"/>
              <a:t>SELECT @v1, @v2, @v3;</a:t>
            </a:r>
          </a:p>
        </p:txBody>
      </p:sp>
      <p:sp>
        <p:nvSpPr>
          <p:cNvPr id="6" name="Prostokąt 5"/>
          <p:cNvSpPr/>
          <p:nvPr/>
        </p:nvSpPr>
        <p:spPr>
          <a:xfrm>
            <a:off x="614362" y="4381799"/>
            <a:ext cx="7458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SET @v1 = b'1000001';</a:t>
            </a:r>
          </a:p>
          <a:p>
            <a:r>
              <a:rPr lang="pl-PL" sz="2800" dirty="0"/>
              <a:t>SET @v2 = b'1000001'+0;</a:t>
            </a:r>
          </a:p>
          <a:p>
            <a:r>
              <a:rPr lang="pl-PL" sz="2800" dirty="0"/>
              <a:t>SET @v3 = CAST(b'1000001' AS UNSIGNED);</a:t>
            </a:r>
          </a:p>
        </p:txBody>
      </p:sp>
    </p:spTree>
    <p:extLst>
      <p:ext uri="{BB962C8B-B14F-4D97-AF65-F5344CB8AC3E}">
        <p14:creationId xmlns:p14="http://schemas.microsoft.com/office/powerpoint/2010/main" val="36706333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Ćwiczenie z tabelą tab1 z kolumną c1: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0600"/>
          </a:xfrm>
        </p:spPr>
        <p:txBody>
          <a:bodyPr/>
          <a:lstStyle/>
          <a:p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SELECT c1 FROM t</a:t>
            </a:r>
            <a:r>
              <a:rPr lang="pl-PL" b="1" dirty="0"/>
              <a:t>ab1</a:t>
            </a:r>
            <a:r>
              <a:rPr lang="en-US" b="1" dirty="0"/>
              <a:t>;</a:t>
            </a:r>
            <a:endParaRPr lang="pl-PL" b="1" dirty="0"/>
          </a:p>
          <a:p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pl-PL" b="1" dirty="0"/>
              <a:t>SET @col = "c1";</a:t>
            </a:r>
          </a:p>
          <a:p>
            <a:r>
              <a:rPr lang="pl-PL" b="1" dirty="0"/>
              <a:t>SELECT @col FROM tab1;</a:t>
            </a:r>
          </a:p>
          <a:p>
            <a:r>
              <a:rPr lang="pl-PL" b="1" dirty="0"/>
              <a:t>SELECT @col FROM tab1;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8336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Korzystanie z kluczy obcych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540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MySQL obsługuje klucze obce, które umożliwiają odwoływanie się do powiązanych danych w tabelach a klucz obcy ograniczenia pomagają zachować spójność powiązanych danych. </a:t>
            </a:r>
          </a:p>
          <a:p>
            <a:pPr marL="0" indent="0">
              <a:buNone/>
            </a:pPr>
            <a:r>
              <a:rPr lang="pl-PL" dirty="0"/>
              <a:t>Relacja klucza obcego obejmuje tabelę nadrzędną, która przechowuje początkowe wartości kolumn, oraz tabelę podrzędną z wartościami kolumn, które odwołują się do wartości kolumn nadrzędnych. </a:t>
            </a:r>
          </a:p>
        </p:txBody>
      </p:sp>
    </p:spTree>
    <p:extLst>
      <p:ext uri="{BB962C8B-B14F-4D97-AF65-F5344CB8AC3E}">
        <p14:creationId xmlns:p14="http://schemas.microsoft.com/office/powerpoint/2010/main" val="27692169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3" y="390281"/>
            <a:ext cx="9671905" cy="32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17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28587"/>
            <a:ext cx="11226802" cy="63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755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tabeli dziecko zdefiniowano ograniczenie klucza obcego dla tabeli.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Mój przykład dotyczy tabel nadrzędnych i podrzędnych za pomocą jednokolumnowego klucza obcego i pokazuje jak ograniczenie klucza obcego wymusza integralność referencyjną.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Tworzymy bazę danych rodzina a w niej tabele dziecko, rodzic.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0931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434013" y="613113"/>
            <a:ext cx="5795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CREATE TABLE dziecko (</a:t>
            </a:r>
          </a:p>
          <a:p>
            <a:r>
              <a:rPr lang="pl-PL" sz="2800" dirty="0"/>
              <a:t>id INT,</a:t>
            </a:r>
          </a:p>
          <a:p>
            <a:r>
              <a:rPr lang="pl-PL" sz="2800" dirty="0" err="1"/>
              <a:t>rodzic_id</a:t>
            </a:r>
            <a:r>
              <a:rPr lang="pl-PL" sz="2800" dirty="0"/>
              <a:t> INT,</a:t>
            </a:r>
          </a:p>
          <a:p>
            <a:r>
              <a:rPr lang="pl-PL" sz="2800" dirty="0"/>
              <a:t>INDEX </a:t>
            </a:r>
            <a:r>
              <a:rPr lang="pl-PL" sz="2800" dirty="0" err="1"/>
              <a:t>rodz_ind</a:t>
            </a:r>
            <a:r>
              <a:rPr lang="pl-PL" sz="2800" dirty="0"/>
              <a:t> (</a:t>
            </a:r>
            <a:r>
              <a:rPr lang="pl-PL" sz="2800" dirty="0" err="1"/>
              <a:t>rodzic_id</a:t>
            </a:r>
            <a:r>
              <a:rPr lang="pl-PL" sz="2800" dirty="0"/>
              <a:t>),</a:t>
            </a:r>
          </a:p>
          <a:p>
            <a:r>
              <a:rPr lang="pl-PL" sz="2800" dirty="0"/>
              <a:t>FOREIGN KEY (</a:t>
            </a:r>
            <a:r>
              <a:rPr lang="pl-PL" sz="2800" dirty="0" err="1"/>
              <a:t>rodzic_id</a:t>
            </a:r>
            <a:r>
              <a:rPr lang="pl-PL" sz="2800" dirty="0"/>
              <a:t>)</a:t>
            </a:r>
          </a:p>
          <a:p>
            <a:r>
              <a:rPr lang="pl-PL" sz="2800" dirty="0"/>
              <a:t>REFERENCES rodzic(id)</a:t>
            </a:r>
          </a:p>
          <a:p>
            <a:r>
              <a:rPr lang="pl-PL" sz="2800" dirty="0"/>
              <a:t>) ENGINE=INNODB;</a:t>
            </a:r>
          </a:p>
        </p:txBody>
      </p:sp>
      <p:sp>
        <p:nvSpPr>
          <p:cNvPr id="5" name="Prostokąt 4"/>
          <p:cNvSpPr/>
          <p:nvPr/>
        </p:nvSpPr>
        <p:spPr>
          <a:xfrm>
            <a:off x="801303" y="729732"/>
            <a:ext cx="3438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CREATE TABLE rodzic (</a:t>
            </a:r>
          </a:p>
          <a:p>
            <a:r>
              <a:rPr lang="pl-PL" sz="2400" dirty="0"/>
              <a:t>id INT NOT NULL,</a:t>
            </a:r>
          </a:p>
          <a:p>
            <a:r>
              <a:rPr lang="pl-PL" sz="2400" dirty="0"/>
              <a:t>PRIMARY KEY (id)</a:t>
            </a:r>
          </a:p>
          <a:p>
            <a:r>
              <a:rPr lang="pl-PL" sz="2400" dirty="0"/>
              <a:t>) ENGINE=INNODB;</a:t>
            </a:r>
          </a:p>
        </p:txBody>
      </p:sp>
      <p:sp>
        <p:nvSpPr>
          <p:cNvPr id="6" name="Prostokąt 5"/>
          <p:cNvSpPr/>
          <p:nvPr/>
        </p:nvSpPr>
        <p:spPr>
          <a:xfrm>
            <a:off x="476250" y="4153197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"/>
              </a:rPr>
              <a:t>mysql</a:t>
            </a:r>
            <a:r>
              <a:rPr lang="en-US" dirty="0">
                <a:latin typeface="Courier"/>
              </a:rPr>
              <a:t>&gt; INSERT INTO </a:t>
            </a:r>
            <a:r>
              <a:rPr lang="pl-PL" dirty="0">
                <a:latin typeface="Courier"/>
              </a:rPr>
              <a:t>rodzic</a:t>
            </a:r>
            <a:r>
              <a:rPr lang="en-US" dirty="0">
                <a:latin typeface="Courier"/>
              </a:rPr>
              <a:t> (id) VALUES (1);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98218" y="4682608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pl-PL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pl-PL" b="1" dirty="0">
                <a:solidFill>
                  <a:srgbClr val="02678A"/>
                </a:solidFill>
                <a:latin typeface="Courier"/>
              </a:rPr>
              <a:t>SELECT * FROM rodzic;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564" y="4197120"/>
            <a:ext cx="5140630" cy="17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2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Wybranie bazy danych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0189"/>
            <a:ext cx="4411751" cy="8858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00088" y="2564142"/>
            <a:ext cx="82725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Przypisanie bazy danych dla nas przez </a:t>
            </a:r>
            <a:r>
              <a:rPr lang="pl-PL" sz="2800" dirty="0" err="1"/>
              <a:t>admina</a:t>
            </a:r>
            <a:r>
              <a:rPr lang="pl-PL" sz="2800" dirty="0"/>
              <a:t>:</a:t>
            </a:r>
          </a:p>
          <a:p>
            <a:r>
              <a:rPr lang="en-US" sz="2400" dirty="0" err="1"/>
              <a:t>mysql</a:t>
            </a:r>
            <a:r>
              <a:rPr lang="en-US" sz="2400" dirty="0"/>
              <a:t>&gt; </a:t>
            </a:r>
            <a:r>
              <a:rPr lang="en-US" sz="2400" b="1" dirty="0"/>
              <a:t>GRANT ALL ON </a:t>
            </a:r>
            <a:r>
              <a:rPr lang="pl-PL" sz="2400" b="1" dirty="0" err="1"/>
              <a:t>usluga</a:t>
            </a:r>
            <a:r>
              <a:rPr lang="en-US" sz="2400" b="1" dirty="0"/>
              <a:t>.* TO ‚</a:t>
            </a:r>
            <a:r>
              <a:rPr lang="pl-PL" sz="2400" b="1" dirty="0" err="1"/>
              <a:t>mój_login</a:t>
            </a:r>
            <a:r>
              <a:rPr lang="en-US" sz="2400" b="1" dirty="0"/>
              <a:t>'@‚</a:t>
            </a:r>
            <a:r>
              <a:rPr lang="pl-PL" sz="2400" b="1" dirty="0"/>
              <a:t>nazwa_</a:t>
            </a:r>
            <a:r>
              <a:rPr lang="en-US" sz="2400" b="1" dirty="0"/>
              <a:t>host</a:t>
            </a:r>
            <a:r>
              <a:rPr lang="pl-PL" sz="2400" b="1" dirty="0"/>
              <a:t>a</a:t>
            </a:r>
            <a:r>
              <a:rPr lang="en-US" sz="2400" b="1" dirty="0"/>
              <a:t>';</a:t>
            </a:r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4823"/>
            <a:ext cx="9542320" cy="26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484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00075"/>
            <a:ext cx="10515600" cy="4071938"/>
          </a:xfrm>
        </p:spPr>
        <p:txBody>
          <a:bodyPr/>
          <a:lstStyle/>
          <a:p>
            <a:r>
              <a:rPr lang="pl-PL" dirty="0"/>
              <a:t>Wstaw wiersz do tabeli podrzędnej:</a:t>
            </a:r>
          </a:p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INSERT INTO </a:t>
            </a:r>
            <a:r>
              <a:rPr lang="pl-PL" dirty="0"/>
              <a:t>dziecko</a:t>
            </a:r>
            <a:r>
              <a:rPr lang="en-US" dirty="0"/>
              <a:t> (id,</a:t>
            </a:r>
            <a:r>
              <a:rPr lang="pl-PL" dirty="0"/>
              <a:t>rodzic</a:t>
            </a:r>
            <a:r>
              <a:rPr lang="en-US" dirty="0"/>
              <a:t>_id) VALUES (1,1);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Operacja wstawiania zakończyła się pomyślnie, ponieważ </a:t>
            </a:r>
            <a:r>
              <a:rPr lang="pl-PL" dirty="0" err="1"/>
              <a:t>rodzic_id</a:t>
            </a:r>
            <a:r>
              <a:rPr lang="pl-PL" dirty="0"/>
              <a:t> 1 znajduje się w tabeli nadrzędnej.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dirty="0"/>
              <a:t>Wstaw wiersz do tabeli dziecko z wartością </a:t>
            </a:r>
            <a:r>
              <a:rPr lang="pl-PL" dirty="0" err="1"/>
              <a:t>rodzic_id</a:t>
            </a:r>
            <a:r>
              <a:rPr lang="pl-PL" dirty="0"/>
              <a:t>, której </a:t>
            </a:r>
            <a:r>
              <a:rPr lang="pl-PL" dirty="0">
                <a:solidFill>
                  <a:srgbClr val="FF0000"/>
                </a:solidFill>
              </a:rPr>
              <a:t>nie ma w tabeli nadrzędnej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INSERT INTO </a:t>
            </a:r>
            <a:r>
              <a:rPr lang="pl-PL" b="1" dirty="0"/>
              <a:t>dziecko</a:t>
            </a:r>
            <a:r>
              <a:rPr lang="en-US" b="1" dirty="0"/>
              <a:t> (id,</a:t>
            </a:r>
            <a:r>
              <a:rPr lang="pl-PL" b="1" dirty="0"/>
              <a:t> rodzic</a:t>
            </a:r>
            <a:r>
              <a:rPr lang="en-US" b="1" dirty="0"/>
              <a:t>_id) VALUES(2,2);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310405"/>
            <a:ext cx="11014472" cy="8286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23900" y="5306110"/>
            <a:ext cx="1101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Operacja kończy się niepowodzeniem, ponieważ określona wartość </a:t>
            </a:r>
            <a:r>
              <a:rPr lang="pl-PL" sz="2000" dirty="0" err="1"/>
              <a:t>rodzic_id</a:t>
            </a:r>
            <a:r>
              <a:rPr lang="pl-PL" sz="2000" dirty="0"/>
              <a:t> nie istnieje w tabeli nadrzędnej - rodzic.</a:t>
            </a:r>
          </a:p>
        </p:txBody>
      </p:sp>
    </p:spTree>
    <p:extLst>
      <p:ext uri="{BB962C8B-B14F-4D97-AF65-F5344CB8AC3E}">
        <p14:creationId xmlns:p14="http://schemas.microsoft.com/office/powerpoint/2010/main" val="19761946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/>
          <a:lstStyle/>
          <a:p>
            <a:r>
              <a:rPr lang="pl-PL" dirty="0"/>
              <a:t>Spróbuj usunąć poprzednio wstawiony wiersz z tabeli nadrzędnej:</a:t>
            </a:r>
          </a:p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</a:t>
            </a:r>
            <a:r>
              <a:rPr lang="en-US" b="1" dirty="0"/>
              <a:t>DELETE FROM parent WHERE id VALUES = 1;</a:t>
            </a: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dirty="0"/>
              <a:t>Ta operacja kończy się niepowodzeniem, ponieważ rekord w tabeli podrzędnej - dziecko zawiera przywoływaną wartość identyfikatora (</a:t>
            </a:r>
            <a:r>
              <a:rPr lang="pl-PL" dirty="0" err="1"/>
              <a:t>rodzic_id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93655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to działa?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Gdy operacja wpływa na wartość klucza w tabeli nadrzędnej, która ma pasujące wiersze w tabeli podrzędnej, wynik zależy od akcji referencyjnej określonej przez klauzule </a:t>
            </a:r>
            <a:r>
              <a:rPr lang="pl-PL" dirty="0">
                <a:solidFill>
                  <a:srgbClr val="FF0000"/>
                </a:solidFill>
              </a:rPr>
              <a:t>ON UPDATE </a:t>
            </a:r>
            <a:r>
              <a:rPr lang="pl-PL" dirty="0"/>
              <a:t>i </a:t>
            </a:r>
            <a:r>
              <a:rPr lang="pl-PL" dirty="0">
                <a:solidFill>
                  <a:srgbClr val="FF0000"/>
                </a:solidFill>
              </a:rPr>
              <a:t>ON DELETE </a:t>
            </a:r>
            <a:r>
              <a:rPr lang="pl-PL" dirty="0"/>
              <a:t>z klauzulą FOREIGN KEY. Pominięcie klauzul </a:t>
            </a:r>
            <a:r>
              <a:rPr lang="pl-PL" dirty="0">
                <a:solidFill>
                  <a:srgbClr val="FF0000"/>
                </a:solidFill>
              </a:rPr>
              <a:t>ON DELETE </a:t>
            </a:r>
            <a:r>
              <a:rPr lang="pl-PL" dirty="0"/>
              <a:t>i </a:t>
            </a:r>
            <a:r>
              <a:rPr lang="pl-PL" dirty="0">
                <a:solidFill>
                  <a:srgbClr val="FF0000"/>
                </a:solidFill>
              </a:rPr>
              <a:t>ON UPDATE </a:t>
            </a:r>
            <a:r>
              <a:rPr lang="pl-PL" dirty="0"/>
              <a:t>(jak w obecnej tabeli potomnej - dziecko) jest tym samym, co określenie opcji RESTRICT, która odrzuca operacje mające wpływ na wartość klucza w tabeli nadrzędnej – rodzic i, która ma pasujące wiersze w tabeli nadrzędnej.</a:t>
            </a:r>
          </a:p>
        </p:txBody>
      </p:sp>
    </p:spTree>
    <p:extLst>
      <p:ext uri="{BB962C8B-B14F-4D97-AF65-F5344CB8AC3E}">
        <p14:creationId xmlns:p14="http://schemas.microsoft.com/office/powerpoint/2010/main" val="20266529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/>
          <a:lstStyle/>
          <a:p>
            <a:r>
              <a:rPr lang="pl-PL" dirty="0"/>
              <a:t>Aby zademonstrować działania referencyjne </a:t>
            </a:r>
            <a:r>
              <a:rPr lang="pl-PL" dirty="0">
                <a:solidFill>
                  <a:srgbClr val="FF0000"/>
                </a:solidFill>
              </a:rPr>
              <a:t>ON DELETE </a:t>
            </a:r>
            <a:r>
              <a:rPr lang="pl-PL" dirty="0"/>
              <a:t>i </a:t>
            </a:r>
            <a:r>
              <a:rPr lang="pl-PL" dirty="0">
                <a:solidFill>
                  <a:srgbClr val="FF0000"/>
                </a:solidFill>
              </a:rPr>
              <a:t>ON UPDATE</a:t>
            </a:r>
            <a:r>
              <a:rPr lang="pl-PL" dirty="0"/>
              <a:t>, usuń tabelę podrzędną - dziecko i utwórz ją ponownie z włączeniem klauzul </a:t>
            </a:r>
            <a:r>
              <a:rPr lang="pl-PL" dirty="0">
                <a:solidFill>
                  <a:srgbClr val="FF0000"/>
                </a:solidFill>
              </a:rPr>
              <a:t>ON UPDATE </a:t>
            </a:r>
            <a:r>
              <a:rPr lang="pl-PL" dirty="0"/>
              <a:t>i </a:t>
            </a:r>
            <a:r>
              <a:rPr lang="pl-PL" dirty="0">
                <a:solidFill>
                  <a:srgbClr val="FF0000"/>
                </a:solidFill>
              </a:rPr>
              <a:t>ON DELETE </a:t>
            </a:r>
            <a:r>
              <a:rPr lang="pl-PL" dirty="0"/>
              <a:t>z opcją </a:t>
            </a:r>
            <a:r>
              <a:rPr lang="pl-PL" dirty="0">
                <a:solidFill>
                  <a:srgbClr val="FF0000"/>
                </a:solidFill>
              </a:rPr>
              <a:t>KASKADA - </a:t>
            </a:r>
            <a:r>
              <a:rPr lang="pl-PL" dirty="0">
                <a:solidFill>
                  <a:srgbClr val="002060"/>
                </a:solidFill>
              </a:rPr>
              <a:t>CASCADE</a:t>
            </a:r>
            <a:r>
              <a:rPr lang="pl-PL" dirty="0"/>
              <a:t>. Opcja </a:t>
            </a:r>
            <a:r>
              <a:rPr lang="pl-PL" dirty="0">
                <a:solidFill>
                  <a:srgbClr val="002060"/>
                </a:solidFill>
              </a:rPr>
              <a:t>CASCADE </a:t>
            </a:r>
            <a:r>
              <a:rPr lang="pl-PL" dirty="0"/>
              <a:t>automatycznie usuwa lub aktualizuje pasujące wiersze w tabeli podrzędnej – dziecko podczas usuwania lub aktualizowania wierszy w tabeli nadrzędnej - rodzic.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DROP TABLE dziecko;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81" y="3650456"/>
            <a:ext cx="9564634" cy="25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726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71513" y="407552"/>
            <a:ext cx="84296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Courier"/>
              </a:rPr>
              <a:t>CREATE TABLE dziecko (</a:t>
            </a:r>
          </a:p>
          <a:p>
            <a:r>
              <a:rPr lang="pl-PL" sz="2800" dirty="0">
                <a:latin typeface="Courier"/>
              </a:rPr>
              <a:t>id INT,</a:t>
            </a:r>
          </a:p>
          <a:p>
            <a:r>
              <a:rPr lang="pl-PL" sz="2800" dirty="0" err="1">
                <a:latin typeface="Courier"/>
              </a:rPr>
              <a:t>rodzic_id</a:t>
            </a:r>
            <a:r>
              <a:rPr lang="pl-PL" sz="2800" dirty="0">
                <a:latin typeface="Courier"/>
              </a:rPr>
              <a:t> INT,</a:t>
            </a:r>
          </a:p>
          <a:p>
            <a:r>
              <a:rPr lang="pl-PL" sz="2800" dirty="0">
                <a:latin typeface="Courier"/>
              </a:rPr>
              <a:t>INDEX </a:t>
            </a:r>
            <a:r>
              <a:rPr lang="pl-PL" sz="2800" dirty="0" err="1">
                <a:latin typeface="Courier"/>
              </a:rPr>
              <a:t>rodz_ind</a:t>
            </a:r>
            <a:r>
              <a:rPr lang="pl-PL" sz="2800" dirty="0">
                <a:latin typeface="Courier"/>
              </a:rPr>
              <a:t> (</a:t>
            </a:r>
            <a:r>
              <a:rPr lang="pl-PL" sz="2800" dirty="0" err="1">
                <a:latin typeface="Courier"/>
              </a:rPr>
              <a:t>rodzic_id</a:t>
            </a:r>
            <a:r>
              <a:rPr lang="pl-PL" sz="2800" dirty="0">
                <a:latin typeface="Courier"/>
              </a:rPr>
              <a:t>),</a:t>
            </a:r>
          </a:p>
          <a:p>
            <a:r>
              <a:rPr lang="pl-PL" sz="2800" dirty="0">
                <a:latin typeface="Courier"/>
              </a:rPr>
              <a:t>FOREIGN KEY (</a:t>
            </a:r>
            <a:r>
              <a:rPr lang="pl-PL" sz="2800" dirty="0" err="1">
                <a:latin typeface="Courier"/>
              </a:rPr>
              <a:t>rodzic_id</a:t>
            </a:r>
            <a:r>
              <a:rPr lang="pl-PL" sz="2800" dirty="0">
                <a:latin typeface="Courier"/>
              </a:rPr>
              <a:t>)</a:t>
            </a:r>
          </a:p>
          <a:p>
            <a:r>
              <a:rPr lang="pl-PL" sz="2800" dirty="0">
                <a:latin typeface="Courier"/>
              </a:rPr>
              <a:t>REFERENCES rodzic(id)</a:t>
            </a:r>
          </a:p>
          <a:p>
            <a:r>
              <a:rPr lang="pl-PL" sz="2800" dirty="0">
                <a:latin typeface="Courier"/>
              </a:rPr>
              <a:t>ON UPDATE CASCADE</a:t>
            </a:r>
          </a:p>
          <a:p>
            <a:r>
              <a:rPr lang="pl-PL" sz="2800" dirty="0">
                <a:latin typeface="Courier"/>
              </a:rPr>
              <a:t>ON DELETE CASCADE</a:t>
            </a:r>
          </a:p>
          <a:p>
            <a:r>
              <a:rPr lang="pl-PL" sz="2800" dirty="0">
                <a:latin typeface="Courier"/>
              </a:rPr>
              <a:t>) ENGINE=INNODB;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3152773"/>
            <a:ext cx="6753226" cy="3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21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Ponownie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mysql</a:t>
            </a:r>
            <a:r>
              <a:rPr lang="en-US" dirty="0"/>
              <a:t>&gt; INSERT INTO </a:t>
            </a:r>
            <a:r>
              <a:rPr lang="pl-PL" dirty="0"/>
              <a:t>dziecko</a:t>
            </a:r>
            <a:r>
              <a:rPr lang="en-US" dirty="0"/>
              <a:t> (id,</a:t>
            </a:r>
            <a:r>
              <a:rPr lang="pl-PL" dirty="0"/>
              <a:t> rodzic</a:t>
            </a:r>
            <a:r>
              <a:rPr lang="en-US" dirty="0"/>
              <a:t>_id) VALUES(1,1),(2,1),(3,1);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pl-PL" b="1" dirty="0"/>
              <a:t>SELECT * FROM dziecko;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4" y="2131277"/>
            <a:ext cx="2543175" cy="167477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33425" y="4020235"/>
            <a:ext cx="9367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Zaktualizuj identyfikator w tabeli nadrzędnej, zmieniając go z 1 na 2.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38200" y="4536659"/>
            <a:ext cx="674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UPDATE rodzic SET id = 2 WHERE id = 1;</a:t>
            </a:r>
          </a:p>
        </p:txBody>
      </p:sp>
    </p:spTree>
    <p:extLst>
      <p:ext uri="{BB962C8B-B14F-4D97-AF65-F5344CB8AC3E}">
        <p14:creationId xmlns:p14="http://schemas.microsoft.com/office/powerpoint/2010/main" val="7483754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75991"/>
            <a:ext cx="5253037" cy="394358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42938" y="4463147"/>
            <a:ext cx="1085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Sprawdź, czy akcja odniesienia </a:t>
            </a:r>
            <a:r>
              <a:rPr lang="pl-PL" sz="2800" b="1" dirty="0">
                <a:solidFill>
                  <a:srgbClr val="FF0000"/>
                </a:solidFill>
              </a:rPr>
              <a:t>ON UPDATE CASCADE </a:t>
            </a:r>
            <a:r>
              <a:rPr lang="pl-PL" sz="2800" dirty="0"/>
              <a:t>zaktualizowała tabelę podrzędną:</a:t>
            </a:r>
          </a:p>
        </p:txBody>
      </p:sp>
    </p:spTree>
    <p:extLst>
      <p:ext uri="{BB962C8B-B14F-4D97-AF65-F5344CB8AC3E}">
        <p14:creationId xmlns:p14="http://schemas.microsoft.com/office/powerpoint/2010/main" val="20333602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Obliczanie wizyt dziennie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804511"/>
            <a:ext cx="10691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&gt; CREATE TABLE </a:t>
            </a:r>
            <a:r>
              <a:rPr lang="pl-PL" sz="2400" dirty="0" err="1"/>
              <a:t>odw</a:t>
            </a:r>
            <a:r>
              <a:rPr lang="pl-PL" sz="2400" dirty="0"/>
              <a:t> (rok YEAR, </a:t>
            </a:r>
            <a:r>
              <a:rPr lang="pl-PL" sz="2400" dirty="0" err="1"/>
              <a:t>miesiac</a:t>
            </a:r>
            <a:r>
              <a:rPr lang="pl-PL" sz="2400" dirty="0"/>
              <a:t> INT UNSIGNED,</a:t>
            </a:r>
          </a:p>
          <a:p>
            <a:r>
              <a:rPr lang="pl-PL" sz="2400" dirty="0" err="1"/>
              <a:t>dzien</a:t>
            </a:r>
            <a:r>
              <a:rPr lang="pl-PL" sz="2400" dirty="0"/>
              <a:t> INT UNSIGNED);</a:t>
            </a:r>
          </a:p>
          <a:p>
            <a:endParaRPr lang="pl-PL" sz="2400" dirty="0"/>
          </a:p>
          <a:p>
            <a:r>
              <a:rPr lang="pl-PL" sz="2400" dirty="0"/>
              <a:t>&gt; INSERT INTO </a:t>
            </a:r>
            <a:r>
              <a:rPr lang="pl-PL" sz="2400" dirty="0" err="1"/>
              <a:t>odw</a:t>
            </a:r>
            <a:r>
              <a:rPr lang="pl-PL" sz="2400" dirty="0"/>
              <a:t> VALUES(2000,1,1),(2000,1,20),(2000,1,30),(2000,2,2),</a:t>
            </a:r>
          </a:p>
          <a:p>
            <a:r>
              <a:rPr lang="pl-PL" sz="2400" dirty="0"/>
              <a:t>(2000,2,23),(2000,2,23);</a:t>
            </a:r>
          </a:p>
        </p:txBody>
      </p:sp>
      <p:sp>
        <p:nvSpPr>
          <p:cNvPr id="5" name="Prostokąt 4"/>
          <p:cNvSpPr/>
          <p:nvPr/>
        </p:nvSpPr>
        <p:spPr>
          <a:xfrm>
            <a:off x="838200" y="405318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&gt; SELECT </a:t>
            </a:r>
            <a:r>
              <a:rPr lang="pl-PL" sz="2400" b="1" dirty="0" err="1">
                <a:solidFill>
                  <a:srgbClr val="FF0000"/>
                </a:solidFill>
              </a:rPr>
              <a:t>rok,miesiac,BIT_COUNT</a:t>
            </a:r>
            <a:r>
              <a:rPr lang="pl-PL" sz="2400" b="1" dirty="0">
                <a:solidFill>
                  <a:srgbClr val="FF0000"/>
                </a:solidFill>
              </a:rPr>
              <a:t>(BIT_OR(1&lt;&lt;</a:t>
            </a:r>
            <a:r>
              <a:rPr lang="pl-PL" sz="2400" b="1" dirty="0" err="1">
                <a:solidFill>
                  <a:srgbClr val="FF0000"/>
                </a:solidFill>
              </a:rPr>
              <a:t>dzien</a:t>
            </a:r>
            <a:r>
              <a:rPr lang="pl-PL" sz="2400" b="1" dirty="0">
                <a:solidFill>
                  <a:srgbClr val="FF0000"/>
                </a:solidFill>
              </a:rPr>
              <a:t>)) AS </a:t>
            </a:r>
            <a:r>
              <a:rPr lang="pl-PL" sz="2400" b="1" dirty="0" err="1">
                <a:solidFill>
                  <a:srgbClr val="FF0000"/>
                </a:solidFill>
              </a:rPr>
              <a:t>days</a:t>
            </a:r>
            <a:r>
              <a:rPr lang="pl-PL" sz="2400" b="1" dirty="0">
                <a:solidFill>
                  <a:srgbClr val="FF0000"/>
                </a:solidFill>
              </a:rPr>
              <a:t> FROM </a:t>
            </a:r>
            <a:r>
              <a:rPr lang="pl-PL" sz="2400" b="1" dirty="0" err="1">
                <a:solidFill>
                  <a:srgbClr val="FF0000"/>
                </a:solidFill>
              </a:rPr>
              <a:t>odw</a:t>
            </a:r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GROUP BY </a:t>
            </a:r>
            <a:r>
              <a:rPr lang="pl-PL" sz="2400" b="1" dirty="0" err="1">
                <a:solidFill>
                  <a:srgbClr val="FF0000"/>
                </a:solidFill>
              </a:rPr>
              <a:t>rok,miesiac</a:t>
            </a:r>
            <a:r>
              <a:rPr lang="pl-PL" sz="2400" b="1" dirty="0">
                <a:solidFill>
                  <a:srgbClr val="FF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813685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34" y="301295"/>
            <a:ext cx="10833204" cy="247524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82534" y="2967335"/>
            <a:ext cx="1083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Zapytanie oblicza, ile różnych dni pojawia się w tabeli dla każdej kombinacji rok/miesiąc, z automatycznie usuwanymi zduplikowanymi wpisami.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82534" y="4171950"/>
            <a:ext cx="8766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BIT_COUNT - Zwróć liczbę bitów które są ustawione</a:t>
            </a:r>
          </a:p>
          <a:p>
            <a:r>
              <a:rPr lang="pl-PL" sz="3200" dirty="0"/>
              <a:t>BIT_OR - Zwróć bitowe LUB</a:t>
            </a:r>
          </a:p>
        </p:txBody>
      </p:sp>
    </p:spTree>
    <p:extLst>
      <p:ext uri="{BB962C8B-B14F-4D97-AF65-F5344CB8AC3E}">
        <p14:creationId xmlns:p14="http://schemas.microsoft.com/office/powerpoint/2010/main" val="8498971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Używając AUTO_INCREMENT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1" y="1577072"/>
            <a:ext cx="10791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Atrybut </a:t>
            </a:r>
            <a:r>
              <a:rPr lang="pl-PL" sz="2400" dirty="0">
                <a:solidFill>
                  <a:srgbClr val="FF0000"/>
                </a:solidFill>
              </a:rPr>
              <a:t>AUTO_INCREMENT</a:t>
            </a:r>
            <a:r>
              <a:rPr lang="pl-PL" sz="2400" dirty="0"/>
              <a:t> może służyć do generowania unikalnej tożsamości dla nowych wierszy: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67074" y="2164914"/>
            <a:ext cx="103346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CREATE TABLE zwierzaki (</a:t>
            </a:r>
          </a:p>
          <a:p>
            <a:r>
              <a:rPr lang="pl-PL" sz="2400" dirty="0"/>
              <a:t>id MEDIUMINT NOT NULL </a:t>
            </a:r>
            <a:r>
              <a:rPr lang="pl-PL" sz="2400" b="1" dirty="0">
                <a:solidFill>
                  <a:srgbClr val="FF0000"/>
                </a:solidFill>
              </a:rPr>
              <a:t>AUTO_INCREMENT</a:t>
            </a:r>
            <a:r>
              <a:rPr lang="pl-PL" sz="2400" dirty="0"/>
              <a:t>,</a:t>
            </a:r>
          </a:p>
          <a:p>
            <a:r>
              <a:rPr lang="pl-PL" sz="2400" dirty="0"/>
              <a:t>nazwa CHAR(30) NOT NULL,</a:t>
            </a:r>
          </a:p>
          <a:p>
            <a:r>
              <a:rPr lang="pl-PL" sz="2400" dirty="0"/>
              <a:t>PRIMARY KEY (id)</a:t>
            </a:r>
          </a:p>
          <a:p>
            <a:r>
              <a:rPr lang="pl-PL" sz="2400" dirty="0"/>
              <a:t>);</a:t>
            </a:r>
          </a:p>
          <a:p>
            <a:endParaRPr lang="pl-PL" sz="2400" dirty="0"/>
          </a:p>
          <a:p>
            <a:r>
              <a:rPr lang="pl-PL" sz="2400" dirty="0"/>
              <a:t>INSERT INTO zwierzaki (nazwa) VALUES</a:t>
            </a:r>
          </a:p>
          <a:p>
            <a:r>
              <a:rPr lang="pl-PL" sz="2400" dirty="0"/>
              <a:t>('pies'),('kot'),('pingwin'),</a:t>
            </a:r>
          </a:p>
          <a:p>
            <a:r>
              <a:rPr lang="pl-PL" sz="2400" dirty="0"/>
              <a:t>('rys'),('kruk'),('ostryga');</a:t>
            </a:r>
          </a:p>
          <a:p>
            <a:endParaRPr lang="pl-PL" sz="2400" dirty="0"/>
          </a:p>
          <a:p>
            <a:r>
              <a:rPr lang="pl-PL" sz="2400" dirty="0"/>
              <a:t>SELECT * FROM zwierzaki;</a:t>
            </a:r>
          </a:p>
        </p:txBody>
      </p:sp>
    </p:spTree>
    <p:extLst>
      <p:ext uri="{BB962C8B-B14F-4D97-AF65-F5344CB8AC3E}">
        <p14:creationId xmlns:p14="http://schemas.microsoft.com/office/powerpoint/2010/main" val="10994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8" y="300039"/>
            <a:ext cx="5258649" cy="130492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072188" y="690891"/>
            <a:ext cx="3964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Czy jest tabela czy tabele?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94438" y="1828800"/>
            <a:ext cx="274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Tworzenie tabeli.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4438" y="2575857"/>
            <a:ext cx="10264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Courier"/>
              </a:rPr>
              <a:t>mysql</a:t>
            </a:r>
            <a:r>
              <a:rPr lang="en-US" sz="2000" dirty="0">
                <a:solidFill>
                  <a:srgbClr val="000000"/>
                </a:solidFill>
                <a:latin typeface="Courier"/>
              </a:rPr>
              <a:t>&gt; 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CREATE TABLE </a:t>
            </a:r>
            <a:r>
              <a:rPr lang="pl-PL" sz="2000" b="1" dirty="0" err="1">
                <a:solidFill>
                  <a:srgbClr val="02678A"/>
                </a:solidFill>
                <a:latin typeface="Courier"/>
              </a:rPr>
              <a:t>weter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(</a:t>
            </a:r>
            <a:r>
              <a:rPr lang="pl-PL" sz="2000" b="1" dirty="0" err="1">
                <a:solidFill>
                  <a:srgbClr val="02678A"/>
                </a:solidFill>
                <a:latin typeface="Courier"/>
              </a:rPr>
              <a:t>imie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VARCHAR(20), </a:t>
            </a:r>
            <a:r>
              <a:rPr lang="pl-PL" sz="2000" b="1" dirty="0" err="1">
                <a:solidFill>
                  <a:srgbClr val="02678A"/>
                </a:solidFill>
                <a:latin typeface="Courier"/>
              </a:rPr>
              <a:t>wlasc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VARCHAR(20),</a:t>
            </a:r>
          </a:p>
          <a:p>
            <a:r>
              <a:rPr lang="pl-PL" sz="2000" b="1" dirty="0" err="1">
                <a:solidFill>
                  <a:srgbClr val="02678A"/>
                </a:solidFill>
                <a:latin typeface="Courier"/>
              </a:rPr>
              <a:t>zwierze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VARCHAR(20), </a:t>
            </a:r>
            <a:r>
              <a:rPr lang="pl-PL" sz="2000" b="1" dirty="0" err="1">
                <a:solidFill>
                  <a:srgbClr val="02678A"/>
                </a:solidFill>
                <a:latin typeface="Courier"/>
              </a:rPr>
              <a:t>plec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CHAR(1), </a:t>
            </a:r>
            <a:r>
              <a:rPr lang="pl-PL" sz="2000" b="1" dirty="0">
                <a:solidFill>
                  <a:srgbClr val="02678A"/>
                </a:solidFill>
                <a:latin typeface="Courier"/>
              </a:rPr>
              <a:t>urodzony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DATE, </a:t>
            </a:r>
            <a:r>
              <a:rPr lang="pl-PL" sz="2000" b="1" dirty="0" err="1">
                <a:solidFill>
                  <a:srgbClr val="02678A"/>
                </a:solidFill>
                <a:latin typeface="Courier"/>
              </a:rPr>
              <a:t>ost_wiz</a:t>
            </a:r>
            <a:r>
              <a:rPr lang="en-US" sz="2000" b="1" dirty="0">
                <a:solidFill>
                  <a:srgbClr val="02678A"/>
                </a:solidFill>
                <a:latin typeface="Courier"/>
              </a:rPr>
              <a:t> DATE);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2" y="3713765"/>
            <a:ext cx="11026549" cy="15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31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0" y="385763"/>
            <a:ext cx="6146387" cy="329565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11600" y="4019074"/>
            <a:ext cx="11118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Nie podano wartości dla kolumny </a:t>
            </a:r>
            <a:r>
              <a:rPr lang="pl-PL" sz="2800" dirty="0">
                <a:solidFill>
                  <a:srgbClr val="FF0000"/>
                </a:solidFill>
              </a:rPr>
              <a:t>AUTO_INCREMENT</a:t>
            </a:r>
            <a:r>
              <a:rPr lang="pl-PL" sz="2800" dirty="0"/>
              <a:t>, więc MySQL przypisał numery sekwencyjne automatycznie. </a:t>
            </a:r>
          </a:p>
          <a:p>
            <a:r>
              <a:rPr lang="pl-PL" sz="2800" dirty="0"/>
              <a:t>Możesz również jawnie przypisać 0 do kolumny, aby wygenerować numery sekwencyjne, chyba że Tryb SQL </a:t>
            </a:r>
            <a:r>
              <a:rPr lang="pl-PL" sz="2800" b="1" dirty="0">
                <a:solidFill>
                  <a:srgbClr val="FF0000"/>
                </a:solidFill>
              </a:rPr>
              <a:t>NO_AUTO_VALUE_ON_ZERO</a:t>
            </a:r>
            <a:r>
              <a:rPr lang="pl-PL" sz="2800" dirty="0"/>
              <a:t> jest włączony.</a:t>
            </a:r>
          </a:p>
        </p:txBody>
      </p:sp>
    </p:spTree>
    <p:extLst>
      <p:ext uri="{BB962C8B-B14F-4D97-AF65-F5344CB8AC3E}">
        <p14:creationId xmlns:p14="http://schemas.microsoft.com/office/powerpoint/2010/main" val="26468320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038" y="372545"/>
            <a:ext cx="2958411" cy="248003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00644" y="329684"/>
            <a:ext cx="804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&gt; INSERT INTO zwierzaki (</a:t>
            </a:r>
            <a:r>
              <a:rPr lang="pl-PL" sz="2800" dirty="0" err="1"/>
              <a:t>id,nazwa</a:t>
            </a:r>
            <a:r>
              <a:rPr lang="pl-PL" sz="2800" dirty="0"/>
              <a:t>) VALUES(0,'puma');</a:t>
            </a:r>
          </a:p>
        </p:txBody>
      </p:sp>
      <p:sp>
        <p:nvSpPr>
          <p:cNvPr id="6" name="Prostokąt 5"/>
          <p:cNvSpPr/>
          <p:nvPr/>
        </p:nvSpPr>
        <p:spPr>
          <a:xfrm>
            <a:off x="600644" y="1038523"/>
            <a:ext cx="762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kolumna jest zadeklarowana NOT NULL, możliwe jest również przypisanie NULL do kolumny w celu wygenerowania sekwencji liczby.</a:t>
            </a:r>
          </a:p>
        </p:txBody>
      </p:sp>
      <p:sp>
        <p:nvSpPr>
          <p:cNvPr id="7" name="Prostokąt 6"/>
          <p:cNvSpPr/>
          <p:nvPr/>
        </p:nvSpPr>
        <p:spPr>
          <a:xfrm>
            <a:off x="733424" y="2852575"/>
            <a:ext cx="7681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 wstawieniu jakiejkolwiek innej wartości do kolumny </a:t>
            </a:r>
            <a:r>
              <a:rPr lang="pl-PL" sz="2400" b="1" dirty="0">
                <a:solidFill>
                  <a:srgbClr val="FF0000"/>
                </a:solidFill>
              </a:rPr>
              <a:t>AUTO_INCREMENT</a:t>
            </a:r>
            <a:r>
              <a:rPr lang="pl-PL" sz="2400" dirty="0"/>
              <a:t>, kolumna zostanie ustawiona na tę wartość i sekwencja jest resetowana, aby następna automatycznie wygenerowana wartość następowała sekwencyjnie od największej wartość kolumny.</a:t>
            </a:r>
          </a:p>
        </p:txBody>
      </p:sp>
    </p:spTree>
    <p:extLst>
      <p:ext uri="{BB962C8B-B14F-4D97-AF65-F5344CB8AC3E}">
        <p14:creationId xmlns:p14="http://schemas.microsoft.com/office/powerpoint/2010/main" val="2937582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Indeksy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26047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INSERT INTO zwierzaki (</a:t>
            </a:r>
            <a:r>
              <a:rPr lang="pl-PL" dirty="0" err="1"/>
              <a:t>id,nazwa</a:t>
            </a:r>
            <a:r>
              <a:rPr lang="pl-PL" dirty="0"/>
              <a:t>) VALUES(</a:t>
            </a:r>
            <a:r>
              <a:rPr lang="pl-PL" dirty="0">
                <a:solidFill>
                  <a:srgbClr val="FF0000"/>
                </a:solidFill>
              </a:rPr>
              <a:t>100</a:t>
            </a:r>
            <a:r>
              <a:rPr lang="pl-PL" dirty="0"/>
              <a:t>,'zajac');</a:t>
            </a:r>
          </a:p>
          <a:p>
            <a:pPr marL="0" indent="0">
              <a:buNone/>
            </a:pPr>
            <a:r>
              <a:rPr lang="pl-PL" dirty="0"/>
              <a:t>INSERT INTO zwierzaki (</a:t>
            </a:r>
            <a:r>
              <a:rPr lang="pl-PL" dirty="0" err="1"/>
              <a:t>id,nazwa</a:t>
            </a:r>
            <a:r>
              <a:rPr lang="pl-PL" dirty="0"/>
              <a:t>) VALUES(</a:t>
            </a:r>
            <a:r>
              <a:rPr lang="pl-PL" dirty="0" err="1">
                <a:solidFill>
                  <a:srgbClr val="FF0000"/>
                </a:solidFill>
              </a:rPr>
              <a:t>NULL</a:t>
            </a:r>
            <a:r>
              <a:rPr lang="pl-PL" dirty="0" err="1"/>
              <a:t>,'mysz</a:t>
            </a:r>
            <a:r>
              <a:rPr lang="pl-PL" dirty="0"/>
              <a:t>');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2852736"/>
            <a:ext cx="5129213" cy="34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9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00063"/>
            <a:ext cx="10515600" cy="56769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Aby rozpocząć od wartości AUTO_INCREMENT innej niż 1, ustaw tę wartość za pomocą CREATE TABLE lub ALTER TABELE: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mysql</a:t>
            </a:r>
            <a:r>
              <a:rPr lang="pl-PL" dirty="0"/>
              <a:t>&gt; </a:t>
            </a:r>
            <a:r>
              <a:rPr lang="pl-PL" b="1" dirty="0"/>
              <a:t>ALTER TABLE zwierzaki AUTO_INCREMENT = 1000;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6511"/>
            <a:ext cx="5149103" cy="39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713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09612" y="708749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przypadku tabel typu </a:t>
            </a:r>
            <a:r>
              <a:rPr lang="pl-PL" sz="2400" dirty="0" err="1"/>
              <a:t>MyISAM</a:t>
            </a:r>
            <a:r>
              <a:rPr lang="pl-PL" sz="2400" dirty="0"/>
              <a:t> można określić AUTO_INCREMENT w drugiej kolumnie w </a:t>
            </a:r>
            <a:r>
              <a:rPr lang="pl-PL" sz="2400" dirty="0" err="1"/>
              <a:t>wielo</a:t>
            </a:r>
            <a:r>
              <a:rPr lang="pl-PL" sz="2400" dirty="0"/>
              <a:t>-kolumnie indeks. </a:t>
            </a:r>
          </a:p>
          <a:p>
            <a:endParaRPr lang="pl-PL" sz="2400" dirty="0"/>
          </a:p>
          <a:p>
            <a:r>
              <a:rPr lang="pl-PL" sz="2400" dirty="0"/>
              <a:t>W tym przypadku wygenerowana wartość dla kolumny AUTO_INCREMENT jest obliczana jako MAX(</a:t>
            </a:r>
            <a:r>
              <a:rPr lang="pl-PL" sz="2400" dirty="0" err="1"/>
              <a:t>auto_increment_column</a:t>
            </a:r>
            <a:r>
              <a:rPr lang="pl-PL" sz="2400" dirty="0"/>
              <a:t>) + 1 WHERE prefiks=</a:t>
            </a:r>
            <a:r>
              <a:rPr lang="pl-PL" sz="2400" dirty="0" err="1"/>
              <a:t>podany-prefiks</a:t>
            </a:r>
            <a:r>
              <a:rPr lang="pl-PL" sz="2400" dirty="0"/>
              <a:t>. Jest to przydatne, gdy chcesz umieścić dane w uporządkowanych grupach.</a:t>
            </a:r>
          </a:p>
        </p:txBody>
      </p:sp>
      <p:sp>
        <p:nvSpPr>
          <p:cNvPr id="5" name="Prostokąt 4"/>
          <p:cNvSpPr/>
          <p:nvPr/>
        </p:nvSpPr>
        <p:spPr>
          <a:xfrm>
            <a:off x="709612" y="343766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CREATE TABLE zwierz (</a:t>
            </a:r>
          </a:p>
          <a:p>
            <a:r>
              <a:rPr lang="pl-PL" sz="2400" dirty="0"/>
              <a:t>grupy ENUM('</a:t>
            </a:r>
            <a:r>
              <a:rPr lang="pl-PL" sz="2400" dirty="0" err="1"/>
              <a:t>ryby','ssaki','ptaki</a:t>
            </a:r>
            <a:r>
              <a:rPr lang="pl-PL" sz="2400" dirty="0"/>
              <a:t>') NOT NULL,</a:t>
            </a:r>
          </a:p>
          <a:p>
            <a:r>
              <a:rPr lang="pl-PL" sz="2400" dirty="0"/>
              <a:t>id MEDIUMINT NOT NULL AUTO_INCREMENT,</a:t>
            </a:r>
          </a:p>
          <a:p>
            <a:r>
              <a:rPr lang="pl-PL" sz="2400" dirty="0"/>
              <a:t>nazwa CHAR(30) NOT NULL,</a:t>
            </a:r>
          </a:p>
          <a:p>
            <a:r>
              <a:rPr lang="pl-PL" sz="2400" dirty="0"/>
              <a:t>PRIMARY KEY (</a:t>
            </a:r>
            <a:r>
              <a:rPr lang="pl-PL" sz="2400" dirty="0" err="1"/>
              <a:t>grupy,id</a:t>
            </a:r>
            <a:r>
              <a:rPr lang="pl-PL" sz="2400" dirty="0"/>
              <a:t>)</a:t>
            </a:r>
          </a:p>
          <a:p>
            <a:r>
              <a:rPr lang="pl-PL" sz="2400" dirty="0"/>
              <a:t>) ENGINE=</a:t>
            </a:r>
            <a:r>
              <a:rPr lang="pl-PL" sz="2400" dirty="0" err="1"/>
              <a:t>MyISAM</a:t>
            </a:r>
            <a:r>
              <a:rPr lang="pl-PL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57407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604837" y="385674"/>
            <a:ext cx="8696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&gt; INSERT INTO zwierz (</a:t>
            </a:r>
            <a:r>
              <a:rPr lang="pl-PL" sz="2800" dirty="0" err="1"/>
              <a:t>grupy,nazwa</a:t>
            </a:r>
            <a:r>
              <a:rPr lang="pl-PL" sz="2800" dirty="0"/>
              <a:t>) VALUES</a:t>
            </a:r>
          </a:p>
          <a:p>
            <a:r>
              <a:rPr lang="pl-PL" sz="2800" dirty="0"/>
              <a:t>('</a:t>
            </a:r>
            <a:r>
              <a:rPr lang="pl-PL" sz="2800" dirty="0" err="1"/>
              <a:t>ssaki','pies</a:t>
            </a:r>
            <a:r>
              <a:rPr lang="pl-PL" sz="2800" dirty="0"/>
              <a:t>'),('</a:t>
            </a:r>
            <a:r>
              <a:rPr lang="pl-PL" sz="2800" dirty="0" err="1"/>
              <a:t>ssaki','kot</a:t>
            </a:r>
            <a:r>
              <a:rPr lang="pl-PL" sz="2800" dirty="0"/>
              <a:t>'),</a:t>
            </a:r>
          </a:p>
          <a:p>
            <a:r>
              <a:rPr lang="pl-PL" sz="2800" dirty="0"/>
              <a:t>('</a:t>
            </a:r>
            <a:r>
              <a:rPr lang="pl-PL" sz="2800" dirty="0" err="1"/>
              <a:t>ptaki','kruk</a:t>
            </a:r>
            <a:r>
              <a:rPr lang="pl-PL" sz="2800" dirty="0"/>
              <a:t>'),('</a:t>
            </a:r>
            <a:r>
              <a:rPr lang="pl-PL" sz="2800" dirty="0" err="1"/>
              <a:t>ryby','sum</a:t>
            </a:r>
            <a:r>
              <a:rPr lang="pl-PL" sz="2800" dirty="0"/>
              <a:t>'),('</a:t>
            </a:r>
            <a:r>
              <a:rPr lang="pl-PL" sz="2800" dirty="0" err="1"/>
              <a:t>ssaki','rys</a:t>
            </a:r>
            <a:r>
              <a:rPr lang="pl-PL" sz="2800" dirty="0"/>
              <a:t>'),</a:t>
            </a:r>
          </a:p>
          <a:p>
            <a:r>
              <a:rPr lang="pl-PL" sz="2800" dirty="0"/>
              <a:t>('ryby','</a:t>
            </a:r>
            <a:r>
              <a:rPr lang="pl-PL" sz="2800" dirty="0" err="1"/>
              <a:t>pstrag</a:t>
            </a:r>
            <a:r>
              <a:rPr lang="pl-PL" sz="2800" dirty="0"/>
              <a:t>');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85950"/>
            <a:ext cx="7000875" cy="44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37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Silnik pamięci masowej </a:t>
            </a:r>
            <a:r>
              <a:rPr lang="pl-PL" dirty="0" err="1"/>
              <a:t>MyISAM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MyISAM</a:t>
            </a:r>
            <a:r>
              <a:rPr lang="pl-PL" dirty="0"/>
              <a:t> jest oparty na starszym (i już niedostępnym) silniku pamięci masowej ISAM, ale ma wiele przydatnych rozszerzeń.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Zawsze uważano silnik </a:t>
            </a:r>
            <a:r>
              <a:rPr lang="pl-PL" dirty="0" err="1">
                <a:solidFill>
                  <a:srgbClr val="FF0000"/>
                </a:solidFill>
              </a:rPr>
              <a:t>MyISAM</a:t>
            </a:r>
            <a:r>
              <a:rPr lang="pl-PL" dirty="0"/>
              <a:t> jako taki, który szybciej wykonuje zapytania SELECT , prościej się nim zarządza, wykonuje kopie zapasowe czy odtwarza dane. Natomiast </a:t>
            </a:r>
            <a:r>
              <a:rPr lang="pl-PL" b="1" dirty="0" err="1">
                <a:solidFill>
                  <a:srgbClr val="FF0000"/>
                </a:solidFill>
              </a:rPr>
              <a:t>InnoDB</a:t>
            </a:r>
            <a:r>
              <a:rPr lang="pl-PL" b="1" dirty="0"/>
              <a:t> uważany był za wolniejszy, jednak wspierający transakcje i klucze obce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8719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43" y="342900"/>
            <a:ext cx="779922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374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" y="328785"/>
            <a:ext cx="6843712" cy="52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61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188"/>
          </a:xfrm>
        </p:spPr>
        <p:txBody>
          <a:bodyPr/>
          <a:lstStyle/>
          <a:p>
            <a:r>
              <a:rPr lang="pl-PL" dirty="0"/>
              <a:t>JOIN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JOIN</a:t>
            </a:r>
            <a:r>
              <a:rPr lang="pl-PL" dirty="0"/>
              <a:t> zazwyczaj łączy wiersze o równych wartościach dla określonych kolumn. Zwykle jedna tabela zawiera klucz podstawowy, który jest kolumną lub kolumnami, które jednoznacznie identyfikują wiersze w tabeli (kolumna </a:t>
            </a:r>
            <a:r>
              <a:rPr lang="pl-PL" b="1" dirty="0" err="1">
                <a:solidFill>
                  <a:srgbClr val="FF0000"/>
                </a:solidFill>
              </a:rPr>
              <a:t>cat_id</a:t>
            </a:r>
            <a:r>
              <a:rPr lang="pl-PL" dirty="0"/>
              <a:t> w tabeli </a:t>
            </a:r>
            <a:r>
              <a:rPr lang="pl-PL" b="1" dirty="0" err="1">
                <a:solidFill>
                  <a:srgbClr val="FF0000"/>
                </a:solidFill>
              </a:rPr>
              <a:t>cat</a:t>
            </a:r>
            <a:r>
              <a:rPr lang="pl-PL" dirty="0"/>
              <a:t>).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Druga tabela ma kolumnę lub kolumny, które odnoszą się do kolumn klucza podstawowego w pierwszej tabeli (kolumna </a:t>
            </a:r>
            <a:r>
              <a:rPr lang="pl-PL" b="1" dirty="0" err="1">
                <a:solidFill>
                  <a:srgbClr val="FF0000"/>
                </a:solidFill>
              </a:rPr>
              <a:t>cat_id</a:t>
            </a:r>
            <a:r>
              <a:rPr lang="pl-PL" dirty="0"/>
              <a:t> w tabeli z zabawkami). Takie kolumny są kluczami obcymi. Warunek </a:t>
            </a:r>
            <a:r>
              <a:rPr lang="pl-PL" b="1" dirty="0">
                <a:solidFill>
                  <a:srgbClr val="FF0000"/>
                </a:solidFill>
              </a:rPr>
              <a:t>JOIN</a:t>
            </a:r>
            <a:r>
              <a:rPr lang="pl-PL" dirty="0"/>
              <a:t> to równość między kolumnami klucza podstawowego z jednej tabeli i odnoszące się do nich kolumny w drugiej tabeli.</a:t>
            </a:r>
          </a:p>
        </p:txBody>
      </p:sp>
    </p:spTree>
    <p:extLst>
      <p:ext uri="{BB962C8B-B14F-4D97-AF65-F5344CB8AC3E}">
        <p14:creationId xmlns:p14="http://schemas.microsoft.com/office/powerpoint/2010/main" val="1126261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4510</Words>
  <Application>Microsoft Office PowerPoint</Application>
  <PresentationFormat>Panoramiczny</PresentationFormat>
  <Paragraphs>460</Paragraphs>
  <Slides>111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111</vt:i4>
      </vt:variant>
    </vt:vector>
  </HeadingPairs>
  <TitlesOfParts>
    <vt:vector size="120" baseType="lpstr">
      <vt:lpstr>Arial</vt:lpstr>
      <vt:lpstr>Arial Unicode MS</vt:lpstr>
      <vt:lpstr>Calibri</vt:lpstr>
      <vt:lpstr>Calibri Light</vt:lpstr>
      <vt:lpstr>Courier</vt:lpstr>
      <vt:lpstr>SourceCodePro-Bold</vt:lpstr>
      <vt:lpstr>SourceCodePro-Regular</vt:lpstr>
      <vt:lpstr>Wingdings</vt:lpstr>
      <vt:lpstr>Motyw pakietu Office</vt:lpstr>
      <vt:lpstr>MySQL</vt:lpstr>
      <vt:lpstr>Polecenia wstępne</vt:lpstr>
      <vt:lpstr>Wielkość liter bez znaczenia</vt:lpstr>
      <vt:lpstr>Wersja czas obecny </vt:lpstr>
      <vt:lpstr>Kto jest użytkownikiem</vt:lpstr>
      <vt:lpstr>Proste obliczenia ogarnia MySQL</vt:lpstr>
      <vt:lpstr>Czy są bazy danych</vt:lpstr>
      <vt:lpstr>Wybranie bazy danych </vt:lpstr>
      <vt:lpstr>Prezentacja programu PowerPoint</vt:lpstr>
      <vt:lpstr>Prezentacja programu PowerPoint</vt:lpstr>
      <vt:lpstr>Ładowanie z pliku</vt:lpstr>
      <vt:lpstr>Prezentacja programu PowerPoint</vt:lpstr>
      <vt:lpstr>Aktualizacja danych</vt:lpstr>
      <vt:lpstr>Prezentacja programu PowerPoint</vt:lpstr>
      <vt:lpstr>Prezentacja programu PowerPoint</vt:lpstr>
      <vt:lpstr>AND lub OR w zapytaniach</vt:lpstr>
      <vt:lpstr>Prezentacja programu PowerPoint</vt:lpstr>
      <vt:lpstr>Ćwiczenia</vt:lpstr>
      <vt:lpstr>Operator LIKE</vt:lpstr>
      <vt:lpstr>LIKE</vt:lpstr>
      <vt:lpstr>LIKE</vt:lpstr>
      <vt:lpstr>Prezentacja programu PowerPoint</vt:lpstr>
      <vt:lpstr>Sortowanie</vt:lpstr>
      <vt:lpstr>Prezentacja programu PowerPoint</vt:lpstr>
      <vt:lpstr>Prezentacja programu PowerPoint</vt:lpstr>
      <vt:lpstr>Funkcja czasowa NOW()</vt:lpstr>
      <vt:lpstr>Tworzymy bazę pod funkcję NOW();</vt:lpstr>
      <vt:lpstr>Prezentacja programu PowerPoint</vt:lpstr>
      <vt:lpstr>Dostawa po 14 dniach</vt:lpstr>
      <vt:lpstr>Inne przykłady z NOW();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Analogicznie</vt:lpstr>
      <vt:lpstr>Polecenie Interval</vt:lpstr>
      <vt:lpstr>Prezentacja programu PowerPoint</vt:lpstr>
      <vt:lpstr>Klucz podstawowy </vt:lpstr>
      <vt:lpstr>primary key</vt:lpstr>
      <vt:lpstr>primary key – cd.</vt:lpstr>
      <vt:lpstr>Prezentacja programu PowerPoint</vt:lpstr>
      <vt:lpstr>Tabela person i shirt – ćw.</vt:lpstr>
      <vt:lpstr>Person i shirt</vt:lpstr>
      <vt:lpstr>JOIN tabel person i shirt</vt:lpstr>
      <vt:lpstr>Pokaż jak wykonano tabelę</vt:lpstr>
      <vt:lpstr>Przykład 2 – primary key</vt:lpstr>
      <vt:lpstr>Prezentacja programu PowerPoint</vt:lpstr>
      <vt:lpstr>Przykład</vt:lpstr>
      <vt:lpstr>Przykład cd.</vt:lpstr>
      <vt:lpstr>Przykład cd.</vt:lpstr>
      <vt:lpstr>Przykład cd.</vt:lpstr>
      <vt:lpstr>Kod mysql – primary key</vt:lpstr>
      <vt:lpstr>Wyszukiwanie przez primary key</vt:lpstr>
      <vt:lpstr>Kolejny kod</vt:lpstr>
      <vt:lpstr>Kod + analiza</vt:lpstr>
      <vt:lpstr>Koniec kluczy </vt:lpstr>
      <vt:lpstr>Tabela sklep w bazie uslugi</vt:lpstr>
      <vt:lpstr>Prezentacja programu PowerPoint</vt:lpstr>
      <vt:lpstr>Prezentacja programu PowerPoint</vt:lpstr>
      <vt:lpstr>Prezentacja programu PowerPoint</vt:lpstr>
      <vt:lpstr>Prezentacja programu PowerPoint</vt:lpstr>
      <vt:lpstr>Rozwiązanie tego samego LEFT JOIN i LIMIT</vt:lpstr>
      <vt:lpstr>Prezentacja programu PowerPoint</vt:lpstr>
      <vt:lpstr>Maksimum kolumny na grupę</vt:lpstr>
      <vt:lpstr>Prezentacja programu PowerPoint</vt:lpstr>
      <vt:lpstr>Prezentacja programu PowerPoint</vt:lpstr>
      <vt:lpstr>cd.</vt:lpstr>
      <vt:lpstr>Jeszcze komplikujemy </vt:lpstr>
      <vt:lpstr>Korzystanie ze zmiennych zdefiniowanych przez użytkownika</vt:lpstr>
      <vt:lpstr>Zmienne definiowane</vt:lpstr>
      <vt:lpstr>Zmienne cd.</vt:lpstr>
      <vt:lpstr>Prezentacja programu PowerPoint</vt:lpstr>
      <vt:lpstr>Ćwiczenie z tabelą tab1 z kolumną c1: </vt:lpstr>
      <vt:lpstr>Korzystanie z kluczy obcych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to działa?</vt:lpstr>
      <vt:lpstr>Prezentacja programu PowerPoint</vt:lpstr>
      <vt:lpstr>Prezentacja programu PowerPoint</vt:lpstr>
      <vt:lpstr>Ponownie</vt:lpstr>
      <vt:lpstr>Prezentacja programu PowerPoint</vt:lpstr>
      <vt:lpstr>Obliczanie wizyt dziennie</vt:lpstr>
      <vt:lpstr>Prezentacja programu PowerPoint</vt:lpstr>
      <vt:lpstr>Używając AUTO_INCREMENT</vt:lpstr>
      <vt:lpstr>Prezentacja programu PowerPoint</vt:lpstr>
      <vt:lpstr>Prezentacja programu PowerPoint</vt:lpstr>
      <vt:lpstr>Indeksy</vt:lpstr>
      <vt:lpstr>Prezentacja programu PowerPoint</vt:lpstr>
      <vt:lpstr>Prezentacja programu PowerPoint</vt:lpstr>
      <vt:lpstr>Prezentacja programu PowerPoint</vt:lpstr>
      <vt:lpstr>Silnik pamięci masowej MyISAM</vt:lpstr>
      <vt:lpstr>Prezentacja programu PowerPoint</vt:lpstr>
      <vt:lpstr>Prezentacja programu PowerPoint</vt:lpstr>
      <vt:lpstr>JOIN</vt:lpstr>
      <vt:lpstr>Prezentacja programu PowerPoint</vt:lpstr>
      <vt:lpstr>Przykłady INSERT do bazy toy i cat;</vt:lpstr>
      <vt:lpstr>JOIN</vt:lpstr>
      <vt:lpstr>Prezentacja programu PowerPoint</vt:lpstr>
      <vt:lpstr>WARUNKI DOŁĄCZENIA</vt:lpstr>
      <vt:lpstr>NATURAL JOIN</vt:lpstr>
      <vt:lpstr>LEFT JOIN</vt:lpstr>
      <vt:lpstr>Prezentacja programu PowerPoint</vt:lpstr>
      <vt:lpstr>RIGHT JOIN</vt:lpstr>
      <vt:lpstr>FULL JOIN</vt:lpstr>
      <vt:lpstr>CROSS JOIN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 query</dc:title>
  <dc:creator>artem</dc:creator>
  <cp:lastModifiedBy>Nowicki Artem</cp:lastModifiedBy>
  <cp:revision>152</cp:revision>
  <dcterms:created xsi:type="dcterms:W3CDTF">2022-09-03T12:52:26Z</dcterms:created>
  <dcterms:modified xsi:type="dcterms:W3CDTF">2022-09-14T10:38:29Z</dcterms:modified>
</cp:coreProperties>
</file>