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4" r:id="rId6"/>
    <p:sldId id="259" r:id="rId7"/>
    <p:sldId id="260" r:id="rId8"/>
    <p:sldId id="265" r:id="rId9"/>
    <p:sldId id="262" r:id="rId10"/>
    <p:sldId id="311" r:id="rId11"/>
    <p:sldId id="266" r:id="rId12"/>
    <p:sldId id="263" r:id="rId13"/>
    <p:sldId id="267" r:id="rId14"/>
    <p:sldId id="268" r:id="rId15"/>
    <p:sldId id="269" r:id="rId16"/>
    <p:sldId id="312" r:id="rId17"/>
    <p:sldId id="313"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8" r:id="rId36"/>
    <p:sldId id="356" r:id="rId37"/>
    <p:sldId id="287" r:id="rId38"/>
    <p:sldId id="289" r:id="rId39"/>
    <p:sldId id="290" r:id="rId40"/>
    <p:sldId id="291" r:id="rId41"/>
    <p:sldId id="346" r:id="rId42"/>
    <p:sldId id="335" r:id="rId43"/>
    <p:sldId id="336" r:id="rId44"/>
    <p:sldId id="327" r:id="rId45"/>
    <p:sldId id="292" r:id="rId46"/>
    <p:sldId id="293" r:id="rId47"/>
    <p:sldId id="294" r:id="rId48"/>
    <p:sldId id="329" r:id="rId49"/>
    <p:sldId id="295" r:id="rId50"/>
    <p:sldId id="349" r:id="rId51"/>
    <p:sldId id="331" r:id="rId52"/>
    <p:sldId id="330" r:id="rId53"/>
    <p:sldId id="357" r:id="rId54"/>
    <p:sldId id="333" r:id="rId55"/>
    <p:sldId id="297" r:id="rId56"/>
    <p:sldId id="296" r:id="rId57"/>
    <p:sldId id="405" r:id="rId58"/>
    <p:sldId id="406" r:id="rId59"/>
    <p:sldId id="407" r:id="rId60"/>
    <p:sldId id="298" r:id="rId61"/>
    <p:sldId id="299" r:id="rId62"/>
    <p:sldId id="340" r:id="rId63"/>
    <p:sldId id="300" r:id="rId64"/>
    <p:sldId id="341" r:id="rId65"/>
    <p:sldId id="358" r:id="rId66"/>
    <p:sldId id="301" r:id="rId67"/>
    <p:sldId id="355" r:id="rId68"/>
    <p:sldId id="347" r:id="rId69"/>
    <p:sldId id="359" r:id="rId70"/>
    <p:sldId id="360" r:id="rId71"/>
    <p:sldId id="344" r:id="rId72"/>
    <p:sldId id="361" r:id="rId73"/>
    <p:sldId id="362" r:id="rId74"/>
    <p:sldId id="363" r:id="rId75"/>
    <p:sldId id="302" r:id="rId76"/>
    <p:sldId id="328" r:id="rId77"/>
    <p:sldId id="303" r:id="rId78"/>
    <p:sldId id="304" r:id="rId79"/>
    <p:sldId id="305" r:id="rId80"/>
    <p:sldId id="348" r:id="rId81"/>
    <p:sldId id="364" r:id="rId82"/>
    <p:sldId id="365" r:id="rId83"/>
    <p:sldId id="334" r:id="rId84"/>
    <p:sldId id="306" r:id="rId85"/>
    <p:sldId id="350" r:id="rId86"/>
    <p:sldId id="332" r:id="rId87"/>
    <p:sldId id="307" r:id="rId88"/>
    <p:sldId id="308" r:id="rId89"/>
    <p:sldId id="337" r:id="rId90"/>
    <p:sldId id="309" r:id="rId91"/>
    <p:sldId id="343" r:id="rId92"/>
    <p:sldId id="310" r:id="rId93"/>
    <p:sldId id="342" r:id="rId94"/>
    <p:sldId id="315" r:id="rId95"/>
    <p:sldId id="314" r:id="rId96"/>
    <p:sldId id="316" r:id="rId97"/>
    <p:sldId id="317" r:id="rId98"/>
    <p:sldId id="318" r:id="rId99"/>
    <p:sldId id="319" r:id="rId100"/>
    <p:sldId id="366" r:id="rId101"/>
    <p:sldId id="320" r:id="rId102"/>
    <p:sldId id="367" r:id="rId103"/>
    <p:sldId id="321" r:id="rId104"/>
    <p:sldId id="322" r:id="rId105"/>
    <p:sldId id="323" r:id="rId106"/>
    <p:sldId id="324" r:id="rId107"/>
    <p:sldId id="325" r:id="rId108"/>
    <p:sldId id="326" r:id="rId109"/>
    <p:sldId id="338" r:id="rId110"/>
    <p:sldId id="339" r:id="rId111"/>
    <p:sldId id="345" r:id="rId112"/>
    <p:sldId id="351" r:id="rId113"/>
    <p:sldId id="352" r:id="rId114"/>
    <p:sldId id="353" r:id="rId115"/>
    <p:sldId id="354" r:id="rId116"/>
    <p:sldId id="368" r:id="rId117"/>
    <p:sldId id="369" r:id="rId118"/>
    <p:sldId id="370" r:id="rId119"/>
    <p:sldId id="371" r:id="rId120"/>
    <p:sldId id="378" r:id="rId121"/>
    <p:sldId id="372" r:id="rId122"/>
    <p:sldId id="373" r:id="rId123"/>
    <p:sldId id="374" r:id="rId124"/>
    <p:sldId id="375" r:id="rId125"/>
    <p:sldId id="376" r:id="rId126"/>
    <p:sldId id="377"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403" r:id="rId147"/>
    <p:sldId id="399" r:id="rId148"/>
    <p:sldId id="404" r:id="rId149"/>
    <p:sldId id="400" r:id="rId150"/>
    <p:sldId id="401" r:id="rId151"/>
    <p:sldId id="402" r:id="rId1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3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9FFD8A6-085F-4ACD-88DC-BDD779EC49C6}" type="datetimeFigureOut">
              <a:rPr lang="pl-PL" smtClean="0"/>
              <a:pPr/>
              <a:t>01.09.2022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B192C02-3D8F-4AF2-9C9A-BC5C4272090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FD8A6-085F-4ACD-88DC-BDD779EC49C6}" type="datetimeFigureOut">
              <a:rPr lang="pl-PL" smtClean="0"/>
              <a:pPr/>
              <a:t>01.09.2022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92C02-3D8F-4AF2-9C9A-BC5C4272090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192.168.1.103/phpmyadmin/url.php?url=https://dev.mysql.com/doc/refman/5.5/en/create-table.html"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192.168.1.103/phpmyadmin/url.php?url=https://dev.mysql.com/doc/refman/5.5/en/numeric-types.html" TargetMode="External"/><Relationship Id="rId7" Type="http://schemas.openxmlformats.org/officeDocument/2006/relationships/hyperlink" Target="http://192.168.1.103/phpmyadmin/url.php?url=https://dev.mysql.com/doc/refman/5.5/en/logical-operators.html" TargetMode="External"/><Relationship Id="rId2" Type="http://schemas.openxmlformats.org/officeDocument/2006/relationships/hyperlink" Target="http://192.168.1.103/phpmyadmin/url.php?url=https://dev.mysql.com/doc/refman/5.5/en/create-table.html" TargetMode="External"/><Relationship Id="rId1" Type="http://schemas.openxmlformats.org/officeDocument/2006/relationships/slideLayout" Target="../slideLayouts/slideLayout2.xml"/><Relationship Id="rId6" Type="http://schemas.openxmlformats.org/officeDocument/2006/relationships/hyperlink" Target="http://192.168.1.103/phpmyadmin/url.php?url=https://dev.mysql.com/doc/refman/5.5/en/date-and-time-types.html" TargetMode="External"/><Relationship Id="rId5" Type="http://schemas.openxmlformats.org/officeDocument/2006/relationships/hyperlink" Target="http://192.168.1.103/phpmyadmin/url.php?url=https://dev.mysql.com/doc/refman/5.5/en/string-types.html" TargetMode="External"/><Relationship Id="rId4" Type="http://schemas.openxmlformats.org/officeDocument/2006/relationships/hyperlink" Target="http://192.168.1.103/phpmyadmin/url.php?url=https://dev.mysql.com/doc/refman/5.5/en/miscellaneous-functions.html"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a@a.p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14348" y="1000108"/>
            <a:ext cx="7772400" cy="1470025"/>
          </a:xfrm>
        </p:spPr>
        <p:txBody>
          <a:bodyPr>
            <a:noAutofit/>
          </a:bodyPr>
          <a:lstStyle/>
          <a:p>
            <a:r>
              <a:rPr lang="pl-PL" sz="6600" dirty="0" smtClean="0"/>
              <a:t>Bazy danych </a:t>
            </a:r>
            <a:br>
              <a:rPr lang="pl-PL" sz="6600" dirty="0" smtClean="0"/>
            </a:br>
            <a:r>
              <a:rPr lang="pl-PL" sz="6600" dirty="0" smtClean="0"/>
              <a:t>Administracja </a:t>
            </a:r>
            <a:endParaRPr lang="pl-PL" sz="6600" dirty="0"/>
          </a:p>
        </p:txBody>
      </p:sp>
      <p:sp>
        <p:nvSpPr>
          <p:cNvPr id="3" name="Podtytuł 2"/>
          <p:cNvSpPr>
            <a:spLocks noGrp="1"/>
          </p:cNvSpPr>
          <p:nvPr>
            <p:ph type="subTitle" idx="1"/>
          </p:nvPr>
        </p:nvSpPr>
        <p:spPr>
          <a:xfrm>
            <a:off x="1857356" y="4572008"/>
            <a:ext cx="6400800" cy="1471626"/>
          </a:xfrm>
        </p:spPr>
        <p:txBody>
          <a:bodyPr/>
          <a:lstStyle/>
          <a:p>
            <a:pPr algn="r"/>
            <a:r>
              <a:rPr lang="pl-PL" dirty="0" smtClean="0"/>
              <a:t>Opracował: </a:t>
            </a:r>
          </a:p>
          <a:p>
            <a:pPr algn="r"/>
            <a:r>
              <a:rPr lang="pl-PL" dirty="0" smtClean="0"/>
              <a:t>Artem Nowicki</a:t>
            </a:r>
            <a:endParaRPr lang="pl-PL" dirty="0"/>
          </a:p>
        </p:txBody>
      </p:sp>
      <p:pic>
        <p:nvPicPr>
          <p:cNvPr id="56322" name="Picture 2" descr="Podobny obraz"/>
          <p:cNvPicPr>
            <a:picLocks noChangeAspect="1" noChangeArrowheads="1"/>
          </p:cNvPicPr>
          <p:nvPr/>
        </p:nvPicPr>
        <p:blipFill>
          <a:blip r:embed="rId2"/>
          <a:srcRect/>
          <a:stretch>
            <a:fillRect/>
          </a:stretch>
        </p:blipFill>
        <p:spPr bwMode="auto">
          <a:xfrm>
            <a:off x="500034" y="2928934"/>
            <a:ext cx="4071966" cy="30132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2060"/>
                </a:solidFill>
                <a:effectLst>
                  <a:outerShdw blurRad="38100" dist="38100" dir="2700000" algn="tl">
                    <a:srgbClr val="000000">
                      <a:alpha val="43137"/>
                    </a:srgbClr>
                  </a:outerShdw>
                </a:effectLst>
              </a:rPr>
              <a:t>Encja  </a:t>
            </a:r>
            <a:r>
              <a:rPr lang="pl-PL" dirty="0" err="1" smtClean="0">
                <a:solidFill>
                  <a:srgbClr val="002060"/>
                </a:solidFill>
                <a:effectLst>
                  <a:outerShdw blurRad="38100" dist="38100" dir="2700000" algn="tl">
                    <a:srgbClr val="000000">
                      <a:alpha val="43137"/>
                    </a:srgbClr>
                  </a:outerShdw>
                </a:effectLst>
              </a:rPr>
              <a:t>wg</a:t>
            </a:r>
            <a:r>
              <a:rPr lang="pl-PL" dirty="0" smtClean="0">
                <a:solidFill>
                  <a:srgbClr val="002060"/>
                </a:solidFill>
                <a:effectLst>
                  <a:outerShdw blurRad="38100" dist="38100" dir="2700000" algn="tl">
                    <a:srgbClr val="000000">
                      <a:alpha val="43137"/>
                    </a:srgbClr>
                  </a:outerShdw>
                </a:effectLst>
              </a:rPr>
              <a:t>.  R. </a:t>
            </a:r>
            <a:r>
              <a:rPr lang="pl-PL" dirty="0" err="1" smtClean="0">
                <a:solidFill>
                  <a:srgbClr val="002060"/>
                </a:solidFill>
                <a:effectLst>
                  <a:outerShdw blurRad="38100" dist="38100" dir="2700000" algn="tl">
                    <a:srgbClr val="000000">
                      <a:alpha val="43137"/>
                    </a:srgbClr>
                  </a:outerShdw>
                </a:effectLst>
              </a:rPr>
              <a:t>Barkera</a:t>
            </a:r>
            <a:endParaRPr lang="pl-PL" dirty="0">
              <a:solidFill>
                <a:srgbClr val="002060"/>
              </a:solidFill>
              <a:effectLst>
                <a:outerShdw blurRad="38100" dist="38100" dir="2700000" algn="tl">
                  <a:srgbClr val="000000">
                    <a:alpha val="43137"/>
                  </a:srgbClr>
                </a:outerShdw>
              </a:effectLst>
            </a:endParaRPr>
          </a:p>
        </p:txBody>
      </p:sp>
      <p:sp>
        <p:nvSpPr>
          <p:cNvPr id="4" name="Prostokąt 3"/>
          <p:cNvSpPr/>
          <p:nvPr/>
        </p:nvSpPr>
        <p:spPr>
          <a:xfrm>
            <a:off x="428596" y="1500174"/>
            <a:ext cx="8501122" cy="4031873"/>
          </a:xfrm>
          <a:prstGeom prst="rect">
            <a:avLst/>
          </a:prstGeom>
        </p:spPr>
        <p:txBody>
          <a:bodyPr wrap="square">
            <a:spAutoFit/>
          </a:bodyPr>
          <a:lstStyle/>
          <a:p>
            <a:r>
              <a:rPr lang="pl-PL" sz="3200" dirty="0" smtClean="0"/>
              <a:t>W tym podejściu modelu encji w logiczny schemat bazy danych </a:t>
            </a:r>
            <a:r>
              <a:rPr lang="pl-PL" sz="3200" b="1" dirty="0" smtClean="0">
                <a:solidFill>
                  <a:srgbClr val="FF0000"/>
                </a:solidFill>
                <a:effectLst>
                  <a:outerShdw blurRad="38100" dist="38100" dir="2700000" algn="tl">
                    <a:srgbClr val="000000">
                      <a:alpha val="43137"/>
                    </a:srgbClr>
                  </a:outerShdw>
                </a:effectLst>
              </a:rPr>
              <a:t>encja to tablica </a:t>
            </a:r>
            <a:r>
              <a:rPr lang="pl-PL" sz="3200" dirty="0" smtClean="0"/>
              <a:t>(tabela), </a:t>
            </a:r>
            <a:r>
              <a:rPr lang="pl-PL" sz="3200" b="1" dirty="0" smtClean="0">
                <a:solidFill>
                  <a:srgbClr val="002060"/>
                </a:solidFill>
                <a:effectLst>
                  <a:outerShdw blurRad="38100" dist="38100" dir="2700000" algn="tl">
                    <a:srgbClr val="000000">
                      <a:alpha val="43137"/>
                    </a:srgbClr>
                  </a:outerShdw>
                </a:effectLst>
              </a:rPr>
              <a:t>atrybuty encji to kolumny tabeli</a:t>
            </a:r>
            <a:r>
              <a:rPr lang="pl-PL" sz="3200" dirty="0" smtClean="0"/>
              <a:t>, a zatem wystąpienie encji to rekord (wiersz) tabeli. </a:t>
            </a:r>
          </a:p>
          <a:p>
            <a:endParaRPr lang="pl-PL" sz="3200" dirty="0" smtClean="0"/>
          </a:p>
          <a:p>
            <a:r>
              <a:rPr lang="pl-PL" sz="3200" dirty="0" err="1" smtClean="0"/>
              <a:t>Barker</a:t>
            </a:r>
            <a:r>
              <a:rPr lang="pl-PL" sz="3200" dirty="0" smtClean="0"/>
              <a:t> zaleca, aby dla nazw encji używać liczby mnogiej (np. "Samoloty"), a dla jej wystąpień - liczby pojedynczej ("Samolot).</a:t>
            </a:r>
            <a:endParaRPr lang="pl-PL" sz="32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00034" y="2590305"/>
            <a:ext cx="8429683" cy="1134114"/>
          </a:xfrm>
          <a:prstGeom prst="rect">
            <a:avLst/>
          </a:prstGeom>
          <a:noFill/>
          <a:ln w="9525">
            <a:noFill/>
            <a:miter lim="800000"/>
            <a:headEnd/>
            <a:tailEnd/>
          </a:ln>
          <a:effectLst/>
        </p:spPr>
      </p:pic>
      <p:sp>
        <p:nvSpPr>
          <p:cNvPr id="5" name="pole tekstowe 4"/>
          <p:cNvSpPr txBox="1"/>
          <p:nvPr/>
        </p:nvSpPr>
        <p:spPr>
          <a:xfrm>
            <a:off x="2214546" y="928670"/>
            <a:ext cx="4295856" cy="769441"/>
          </a:xfrm>
          <a:prstGeom prst="rect">
            <a:avLst/>
          </a:prstGeom>
          <a:noFill/>
        </p:spPr>
        <p:txBody>
          <a:bodyPr wrap="none" rtlCol="0">
            <a:spAutoFit/>
          </a:bodyPr>
          <a:lstStyle/>
          <a:p>
            <a:r>
              <a:rPr lang="pl-PL" sz="4400" b="1" dirty="0" smtClean="0">
                <a:solidFill>
                  <a:srgbClr val="FF0000"/>
                </a:solidFill>
                <a:effectLst>
                  <a:outerShdw blurRad="38100" dist="38100" dir="2700000" algn="tl">
                    <a:srgbClr val="000000">
                      <a:alpha val="43137"/>
                    </a:srgbClr>
                  </a:outerShdw>
                </a:effectLst>
              </a:rPr>
              <a:t>Dodanie kolumny</a:t>
            </a:r>
            <a:endParaRPr lang="pl-PL" sz="44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fontScale="92500" lnSpcReduction="10000"/>
          </a:bodyPr>
          <a:lstStyle/>
          <a:p>
            <a:pPr marL="0" indent="0">
              <a:buNone/>
            </a:pPr>
            <a:r>
              <a:rPr lang="pl-PL" dirty="0"/>
              <a:t>W tabeli </a:t>
            </a:r>
            <a:r>
              <a:rPr lang="pl-PL" b="1" dirty="0" err="1">
                <a:solidFill>
                  <a:srgbClr val="FF0000"/>
                </a:solidFill>
              </a:rPr>
              <a:t>podzespoly</a:t>
            </a:r>
            <a:r>
              <a:rPr lang="pl-PL" dirty="0"/>
              <a:t> należy zmienić wartość pola </a:t>
            </a:r>
            <a:r>
              <a:rPr lang="pl-PL" b="1" dirty="0">
                <a:solidFill>
                  <a:srgbClr val="FF0000"/>
                </a:solidFill>
              </a:rPr>
              <a:t>URL</a:t>
            </a:r>
            <a:r>
              <a:rPr lang="pl-PL" dirty="0"/>
              <a:t> na '</a:t>
            </a:r>
            <a:r>
              <a:rPr lang="pl-PL" b="1" dirty="0">
                <a:solidFill>
                  <a:srgbClr val="FF0000"/>
                </a:solidFill>
              </a:rPr>
              <a:t>toshiba.pl</a:t>
            </a:r>
            <a:r>
              <a:rPr lang="pl-PL" dirty="0"/>
              <a:t>' dla wszystkich rekordów, gdzie pole producent to </a:t>
            </a:r>
            <a:r>
              <a:rPr lang="pl-PL" b="1" dirty="0">
                <a:solidFill>
                  <a:srgbClr val="FF0000"/>
                </a:solidFill>
              </a:rPr>
              <a:t>TOSHIBA</a:t>
            </a:r>
            <a:r>
              <a:rPr lang="pl-PL" dirty="0"/>
              <a:t>. W języku SQL modyfikacja będzie miała postać</a:t>
            </a:r>
          </a:p>
          <a:p>
            <a:endParaRPr lang="pl-PL" b="1" dirty="0" smtClean="0"/>
          </a:p>
          <a:p>
            <a:pPr marL="0" indent="0">
              <a:buNone/>
            </a:pPr>
            <a:r>
              <a:rPr lang="pl-PL" b="1" dirty="0" smtClean="0"/>
              <a:t>A</a:t>
            </a:r>
            <a:r>
              <a:rPr lang="pl-PL" b="1" dirty="0"/>
              <a:t>. </a:t>
            </a:r>
            <a:r>
              <a:rPr lang="pl-PL" dirty="0"/>
              <a:t>UPDATE </a:t>
            </a:r>
            <a:r>
              <a:rPr lang="pl-PL" dirty="0" err="1"/>
              <a:t>podzespoly</a:t>
            </a:r>
            <a:r>
              <a:rPr lang="pl-PL" dirty="0"/>
              <a:t> SET URL='toshiba.pl';</a:t>
            </a:r>
          </a:p>
          <a:p>
            <a:pPr marL="0" indent="0">
              <a:buNone/>
            </a:pPr>
            <a:r>
              <a:rPr lang="pl-PL" b="1" dirty="0"/>
              <a:t>B. </a:t>
            </a:r>
            <a:r>
              <a:rPr lang="pl-PL" dirty="0"/>
              <a:t>UPDATE producent='TOSHIBA' SET URL='toshiba.pl';</a:t>
            </a:r>
          </a:p>
          <a:p>
            <a:pPr marL="0" indent="0">
              <a:buNone/>
            </a:pPr>
            <a:r>
              <a:rPr lang="pl-PL" b="1" dirty="0"/>
              <a:t>C. </a:t>
            </a:r>
            <a:r>
              <a:rPr lang="pl-PL" dirty="0"/>
              <a:t>UPDATE </a:t>
            </a:r>
            <a:r>
              <a:rPr lang="pl-PL" dirty="0" err="1"/>
              <a:t>podzespoly.producent</a:t>
            </a:r>
            <a:r>
              <a:rPr lang="pl-PL" dirty="0"/>
              <a:t>='TOSHIBA' SET URL='toshiba.pl';</a:t>
            </a:r>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UPDATE </a:t>
            </a:r>
            <a:r>
              <a:rPr lang="pl-PL" b="1" dirty="0" err="1">
                <a:solidFill>
                  <a:srgbClr val="008000"/>
                </a:solidFill>
                <a:effectLst>
                  <a:outerShdw blurRad="38100" dist="38100" dir="2700000" algn="tl">
                    <a:srgbClr val="000000">
                      <a:alpha val="43137"/>
                    </a:srgbClr>
                  </a:outerShdw>
                </a:effectLst>
              </a:rPr>
              <a:t>podzespoly</a:t>
            </a:r>
            <a:r>
              <a:rPr lang="pl-PL" b="1" dirty="0">
                <a:solidFill>
                  <a:srgbClr val="008000"/>
                </a:solidFill>
                <a:effectLst>
                  <a:outerShdw blurRad="38100" dist="38100" dir="2700000" algn="tl">
                    <a:srgbClr val="000000">
                      <a:alpha val="43137"/>
                    </a:srgbClr>
                  </a:outerShdw>
                </a:effectLst>
              </a:rPr>
              <a:t> SET URL='toshiba.pl' WHERE producent='TOSHIBA';</a:t>
            </a:r>
          </a:p>
          <a:p>
            <a:pPr marL="0" indent="0">
              <a:buNone/>
            </a:pPr>
            <a:endParaRPr lang="pl-PL" dirty="0"/>
          </a:p>
        </p:txBody>
      </p:sp>
    </p:spTree>
    <p:extLst>
      <p:ext uri="{BB962C8B-B14F-4D97-AF65-F5344CB8AC3E}">
        <p14:creationId xmlns:p14="http://schemas.microsoft.com/office/powerpoint/2010/main" val="3824908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85720" y="1991896"/>
            <a:ext cx="8643997" cy="2337218"/>
          </a:xfrm>
          <a:prstGeom prst="rect">
            <a:avLst/>
          </a:prstGeom>
          <a:noFill/>
          <a:ln w="9525">
            <a:noFill/>
            <a:miter lim="800000"/>
            <a:headEnd/>
            <a:tailEnd/>
          </a:ln>
          <a:effectLst/>
        </p:spPr>
      </p:pic>
      <p:sp>
        <p:nvSpPr>
          <p:cNvPr id="5" name="pole tekstowe 4"/>
          <p:cNvSpPr txBox="1"/>
          <p:nvPr/>
        </p:nvSpPr>
        <p:spPr>
          <a:xfrm>
            <a:off x="857224" y="714356"/>
            <a:ext cx="7442615" cy="584775"/>
          </a:xfrm>
          <a:prstGeom prst="rect">
            <a:avLst/>
          </a:prstGeom>
          <a:noFill/>
        </p:spPr>
        <p:txBody>
          <a:bodyPr wrap="none" rtlCol="0">
            <a:spAutoFit/>
          </a:bodyPr>
          <a:lstStyle/>
          <a:p>
            <a:r>
              <a:rPr lang="pl-PL" sz="3200" b="1" dirty="0" smtClean="0">
                <a:solidFill>
                  <a:srgbClr val="FF0000"/>
                </a:solidFill>
                <a:effectLst>
                  <a:outerShdw blurRad="38100" dist="38100" dir="2700000" algn="tl">
                    <a:srgbClr val="000000">
                      <a:alpha val="43137"/>
                    </a:srgbClr>
                  </a:outerShdw>
                </a:effectLst>
              </a:rPr>
              <a:t>Dodanie do pola URL rekordów </a:t>
            </a:r>
            <a:r>
              <a:rPr lang="pl-PL" sz="3200" b="1" dirty="0" err="1" smtClean="0">
                <a:solidFill>
                  <a:srgbClr val="FF0000"/>
                </a:solidFill>
                <a:effectLst>
                  <a:outerShdw blurRad="38100" dist="38100" dir="2700000" algn="tl">
                    <a:srgbClr val="000000">
                      <a:alpha val="43137"/>
                    </a:srgbClr>
                  </a:outerShdw>
                </a:effectLst>
              </a:rPr>
              <a:t>toschiba.pl</a:t>
            </a:r>
            <a:endParaRPr lang="pl-PL"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92500" lnSpcReduction="20000"/>
          </a:bodyPr>
          <a:lstStyle/>
          <a:p>
            <a:pPr marL="0" indent="0">
              <a:buNone/>
            </a:pPr>
            <a:r>
              <a:rPr lang="pl-PL" dirty="0"/>
              <a:t>Baza danych 6-letniej szkoły podstawowej zawiera tabelę </a:t>
            </a:r>
            <a:r>
              <a:rPr lang="pl-PL" b="1" i="1" dirty="0" err="1">
                <a:solidFill>
                  <a:srgbClr val="FF0000"/>
                </a:solidFill>
              </a:rPr>
              <a:t>szkola</a:t>
            </a:r>
            <a:r>
              <a:rPr lang="pl-PL" dirty="0"/>
              <a:t> z polami: </a:t>
            </a:r>
            <a:r>
              <a:rPr lang="pl-PL" i="1" dirty="0" err="1">
                <a:solidFill>
                  <a:srgbClr val="FF0000"/>
                </a:solidFill>
              </a:rPr>
              <a:t>imie</a:t>
            </a:r>
            <a:r>
              <a:rPr lang="pl-PL" i="1" dirty="0">
                <a:solidFill>
                  <a:srgbClr val="FF0000"/>
                </a:solidFill>
              </a:rPr>
              <a:t>, nazwisko, kl</a:t>
            </a:r>
            <a:r>
              <a:rPr lang="pl-PL" i="1" dirty="0"/>
              <a:t>asa</a:t>
            </a:r>
            <a:r>
              <a:rPr lang="pl-PL" dirty="0"/>
              <a:t>. Wszyscy uczniowie klas 1-5 zdali do następnej klasy. Aby zwiększyć wartość w polu klasa o 1 należy użyć polecenia</a:t>
            </a:r>
          </a:p>
          <a:p>
            <a:endParaRPr lang="pl-PL" b="1" dirty="0" smtClean="0"/>
          </a:p>
          <a:p>
            <a:pPr marL="0" indent="0">
              <a:buNone/>
            </a:pPr>
            <a:r>
              <a:rPr lang="pl-PL" b="1" dirty="0" smtClean="0"/>
              <a:t>A</a:t>
            </a:r>
            <a:r>
              <a:rPr lang="pl-PL" b="1" dirty="0"/>
              <a:t>. </a:t>
            </a:r>
            <a:r>
              <a:rPr lang="pl-PL" dirty="0"/>
              <a:t>SELECT </a:t>
            </a:r>
            <a:r>
              <a:rPr lang="pl-PL" dirty="0" err="1"/>
              <a:t>szkola</a:t>
            </a:r>
            <a:r>
              <a:rPr lang="pl-PL" dirty="0"/>
              <a:t> FROM klasa=klasa+1 WHERE klasa &gt;=1 AND klasa &lt;=5;</a:t>
            </a:r>
          </a:p>
          <a:p>
            <a:pPr marL="0" indent="0">
              <a:buNone/>
            </a:pPr>
            <a:r>
              <a:rPr lang="pl-PL" b="1" dirty="0"/>
              <a:t>B. </a:t>
            </a:r>
            <a:r>
              <a:rPr lang="pl-PL" dirty="0"/>
              <a:t>SELECT nazwisko, </a:t>
            </a:r>
            <a:r>
              <a:rPr lang="pl-PL" dirty="0" err="1"/>
              <a:t>imie</a:t>
            </a:r>
            <a:r>
              <a:rPr lang="pl-PL" dirty="0"/>
              <a:t> FROM klasa=klasa+1 WHERE klasa&gt;1 OR klasa &lt;5;</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UPDATE </a:t>
            </a:r>
            <a:r>
              <a:rPr lang="pl-PL" b="1" dirty="0" err="1">
                <a:solidFill>
                  <a:srgbClr val="008000"/>
                </a:solidFill>
                <a:effectLst>
                  <a:outerShdw blurRad="38100" dist="38100" dir="2700000" algn="tl">
                    <a:srgbClr val="000000">
                      <a:alpha val="43137"/>
                    </a:srgbClr>
                  </a:outerShdw>
                </a:effectLst>
              </a:rPr>
              <a:t>szkola</a:t>
            </a:r>
            <a:r>
              <a:rPr lang="pl-PL" b="1" dirty="0">
                <a:solidFill>
                  <a:srgbClr val="008000"/>
                </a:solidFill>
                <a:effectLst>
                  <a:outerShdw blurRad="38100" dist="38100" dir="2700000" algn="tl">
                    <a:srgbClr val="000000">
                      <a:alpha val="43137"/>
                    </a:srgbClr>
                  </a:outerShdw>
                </a:effectLst>
              </a:rPr>
              <a:t> SET klasa=klasa+1 WHERE klasa&gt;=1 AND klasa &lt;=5;</a:t>
            </a:r>
          </a:p>
          <a:p>
            <a:pPr marL="0" indent="0">
              <a:buNone/>
            </a:pPr>
            <a:r>
              <a:rPr lang="pl-PL" b="1" dirty="0"/>
              <a:t>D. </a:t>
            </a:r>
            <a:r>
              <a:rPr lang="pl-PL" dirty="0"/>
              <a:t>UPDATE nazwisko, </a:t>
            </a:r>
            <a:r>
              <a:rPr lang="pl-PL" dirty="0" err="1"/>
              <a:t>imie</a:t>
            </a:r>
            <a:r>
              <a:rPr lang="pl-PL" dirty="0"/>
              <a:t> SET klasa=klasa+1 WHERE klasa&gt;1 OR klasa&lt;5;</a:t>
            </a:r>
          </a:p>
          <a:p>
            <a:pPr marL="0" indent="0">
              <a:buNone/>
            </a:pPr>
            <a:endParaRPr lang="pl-PL" dirty="0"/>
          </a:p>
        </p:txBody>
      </p:sp>
    </p:spTree>
    <p:extLst>
      <p:ext uri="{BB962C8B-B14F-4D97-AF65-F5344CB8AC3E}">
        <p14:creationId xmlns:p14="http://schemas.microsoft.com/office/powerpoint/2010/main" val="8839440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lnSpcReduction="10000"/>
          </a:bodyPr>
          <a:lstStyle/>
          <a:p>
            <a:pPr marL="0" indent="0">
              <a:buNone/>
            </a:pPr>
            <a:r>
              <a:rPr lang="pl-PL" dirty="0"/>
              <a:t>Kod: </a:t>
            </a:r>
            <a:r>
              <a:rPr lang="pl-PL" b="1" dirty="0">
                <a:solidFill>
                  <a:srgbClr val="FF0000"/>
                </a:solidFill>
              </a:rPr>
              <a:t>SELECT </a:t>
            </a:r>
            <a:r>
              <a:rPr lang="pl-PL" b="1" dirty="0" err="1">
                <a:solidFill>
                  <a:srgbClr val="FF0000"/>
                </a:solidFill>
              </a:rPr>
              <a:t>imie</a:t>
            </a:r>
            <a:r>
              <a:rPr lang="pl-PL" b="1" dirty="0">
                <a:solidFill>
                  <a:srgbClr val="FF0000"/>
                </a:solidFill>
              </a:rPr>
              <a:t>, pesel, wiek FROM dane WHERE wiek IN (18,30) spowoduje wybranie</a:t>
            </a:r>
            <a:r>
              <a:rPr lang="pl-PL" dirty="0"/>
              <a:t>:</a:t>
            </a:r>
          </a:p>
          <a:p>
            <a:endParaRPr lang="pl-PL" b="1" dirty="0" smtClean="0"/>
          </a:p>
          <a:p>
            <a:pPr marL="0" indent="0">
              <a:buNone/>
            </a:pPr>
            <a:r>
              <a:rPr lang="pl-PL" b="1" dirty="0" smtClean="0"/>
              <a:t>A</a:t>
            </a:r>
            <a:r>
              <a:rPr lang="pl-PL" b="1" dirty="0"/>
              <a:t>. </a:t>
            </a:r>
            <a:r>
              <a:rPr lang="pl-PL" dirty="0"/>
              <a:t>imion, nazwisk i numerów PESEL osób w wieku poniżej 18 lat</a:t>
            </a:r>
          </a:p>
          <a:p>
            <a:pPr marL="0" indent="0">
              <a:buNone/>
            </a:pPr>
            <a:r>
              <a:rPr lang="pl-PL" b="1" dirty="0"/>
              <a:t>B. </a:t>
            </a:r>
            <a:r>
              <a:rPr lang="pl-PL" dirty="0"/>
              <a:t>imion, numerów PESEL i wieku osób z przedziału od 18 do 30 lat</a:t>
            </a:r>
          </a:p>
          <a:p>
            <a:pPr marL="0" indent="0">
              <a:buNone/>
            </a:pPr>
            <a:r>
              <a:rPr lang="pl-PL" b="1" dirty="0"/>
              <a:t>C. </a:t>
            </a:r>
            <a:r>
              <a:rPr lang="pl-PL" dirty="0"/>
              <a:t>imion, numerów PESEL i wieku osób posiadających powyżej 30 lat</a:t>
            </a:r>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imion, numerów PESEL i wieku osób w wieku równym 18 lub 30 lat</a:t>
            </a:r>
          </a:p>
          <a:p>
            <a:pPr marL="0" indent="0">
              <a:buNone/>
            </a:pPr>
            <a:endParaRPr lang="pl-PL" dirty="0"/>
          </a:p>
        </p:txBody>
      </p:sp>
    </p:spTree>
    <p:extLst>
      <p:ext uri="{BB962C8B-B14F-4D97-AF65-F5344CB8AC3E}">
        <p14:creationId xmlns:p14="http://schemas.microsoft.com/office/powerpoint/2010/main" val="23078849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fontScale="92500" lnSpcReduction="10000"/>
          </a:bodyPr>
          <a:lstStyle/>
          <a:p>
            <a:r>
              <a:rPr lang="pl-PL" dirty="0"/>
              <a:t>W bazie danych MYSQL dana jest tabela programów komputerowych o polach: </a:t>
            </a:r>
            <a:r>
              <a:rPr lang="pl-PL" b="1" dirty="0">
                <a:solidFill>
                  <a:srgbClr val="FF0000"/>
                </a:solidFill>
              </a:rPr>
              <a:t>nazwa, producent, </a:t>
            </a:r>
            <a:r>
              <a:rPr lang="pl-PL" b="1" dirty="0" err="1">
                <a:solidFill>
                  <a:srgbClr val="FF0000"/>
                </a:solidFill>
              </a:rPr>
              <a:t>rokWydania</a:t>
            </a:r>
            <a:r>
              <a:rPr lang="pl-PL" dirty="0"/>
              <a:t>. Aby kwerenda SELECT zwróciła wszystkie nazwy producentów tak, by nazwy te nie powtarzały się, należy zapisać:</a:t>
            </a:r>
          </a:p>
          <a:p>
            <a:pPr marL="0" indent="0">
              <a:buNone/>
            </a:pPr>
            <a:endParaRPr lang="pl-PL" b="1" dirty="0" smtClean="0"/>
          </a:p>
          <a:p>
            <a:pPr marL="0" indent="0">
              <a:buNone/>
            </a:pPr>
            <a:r>
              <a:rPr lang="pl-PL" b="1" dirty="0" smtClean="0"/>
              <a:t>A</a:t>
            </a:r>
            <a:r>
              <a:rPr lang="pl-PL" b="1" dirty="0"/>
              <a:t>. </a:t>
            </a:r>
            <a:r>
              <a:rPr lang="pl-PL" dirty="0"/>
              <a:t>SELECT UNIQUE producent FROM programy;</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SELECT DISTINCT producent FROM programy;</a:t>
            </a:r>
          </a:p>
          <a:p>
            <a:pPr marL="0" indent="0">
              <a:buNone/>
            </a:pPr>
            <a:r>
              <a:rPr lang="pl-PL" b="1" dirty="0"/>
              <a:t>C. </a:t>
            </a:r>
            <a:r>
              <a:rPr lang="pl-PL" dirty="0"/>
              <a:t>SELECT producent FROM programy WHERE UNIQUE;</a:t>
            </a:r>
          </a:p>
          <a:p>
            <a:pPr marL="0" indent="0">
              <a:buNone/>
            </a:pPr>
            <a:r>
              <a:rPr lang="pl-PL" b="1" dirty="0"/>
              <a:t>D. </a:t>
            </a:r>
            <a:r>
              <a:rPr lang="pl-PL" dirty="0"/>
              <a:t>SELECT producent FROM programy WHERE producent NOT DUPLICATE;</a:t>
            </a:r>
          </a:p>
          <a:p>
            <a:pPr marL="0" indent="0">
              <a:buNone/>
            </a:pPr>
            <a:endParaRPr lang="pl-PL" dirty="0"/>
          </a:p>
        </p:txBody>
      </p:sp>
    </p:spTree>
    <p:extLst>
      <p:ext uri="{BB962C8B-B14F-4D97-AF65-F5344CB8AC3E}">
        <p14:creationId xmlns:p14="http://schemas.microsoft.com/office/powerpoint/2010/main" val="7206954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a:bodyPr>
          <a:lstStyle/>
          <a:p>
            <a:pPr marL="0" indent="0">
              <a:buNone/>
            </a:pPr>
            <a:r>
              <a:rPr lang="pl-PL" dirty="0"/>
              <a:t>Funkcja agregująca </a:t>
            </a:r>
            <a:r>
              <a:rPr lang="pl-PL" b="1" dirty="0">
                <a:solidFill>
                  <a:srgbClr val="FF0000"/>
                </a:solidFill>
              </a:rPr>
              <a:t>MIN</a:t>
            </a:r>
            <a:r>
              <a:rPr lang="pl-PL" dirty="0"/>
              <a:t> języka SQL ma za zadanie policzyć</a:t>
            </a:r>
          </a:p>
          <a:p>
            <a:pPr marL="0" indent="0">
              <a:buNone/>
            </a:pPr>
            <a:endParaRPr lang="pl-PL" dirty="0" smtClean="0"/>
          </a:p>
          <a:p>
            <a:pPr marL="0" indent="0">
              <a:buNone/>
            </a:pPr>
            <a:r>
              <a:rPr lang="pl-PL" dirty="0" smtClean="0"/>
              <a:t>A</a:t>
            </a:r>
            <a:r>
              <a:rPr lang="pl-PL" dirty="0"/>
              <a:t>. Liczbę wierszy zwróconych kwerendą</a:t>
            </a:r>
          </a:p>
          <a:p>
            <a:pPr marL="0" indent="0">
              <a:buNone/>
            </a:pPr>
            <a:r>
              <a:rPr lang="pl-PL" dirty="0"/>
              <a:t>B. </a:t>
            </a:r>
            <a:r>
              <a:rPr lang="pl-PL" b="1" dirty="0">
                <a:solidFill>
                  <a:srgbClr val="008000"/>
                </a:solidFill>
                <a:effectLst>
                  <a:outerShdw blurRad="38100" dist="38100" dir="2700000" algn="tl">
                    <a:srgbClr val="000000">
                      <a:alpha val="43137"/>
                    </a:srgbClr>
                  </a:outerShdw>
                </a:effectLst>
              </a:rPr>
              <a:t>Wartość minimalną kolumny zwróconej kwerendą</a:t>
            </a:r>
          </a:p>
          <a:p>
            <a:pPr marL="0" indent="0">
              <a:buNone/>
            </a:pPr>
            <a:r>
              <a:rPr lang="pl-PL" dirty="0"/>
              <a:t>C. długość znaków w zwróconych kwerendą rekordach</a:t>
            </a:r>
          </a:p>
          <a:p>
            <a:pPr marL="0" indent="0">
              <a:buNone/>
            </a:pPr>
            <a:r>
              <a:rPr lang="pl-PL" dirty="0"/>
              <a:t>D. Średnią wartości różnych pól rekordu zwróconego zapytaniem</a:t>
            </a:r>
          </a:p>
        </p:txBody>
      </p:sp>
    </p:spTree>
    <p:extLst>
      <p:ext uri="{BB962C8B-B14F-4D97-AF65-F5344CB8AC3E}">
        <p14:creationId xmlns:p14="http://schemas.microsoft.com/office/powerpoint/2010/main" val="16512152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a:bodyPr>
          <a:lstStyle/>
          <a:p>
            <a:pPr marL="0" indent="0">
              <a:buNone/>
            </a:pPr>
            <a:r>
              <a:rPr lang="pl-PL" dirty="0"/>
              <a:t>W języku SQL wykorzystywanym przez bazę danych MySQL atrybut </a:t>
            </a:r>
            <a:r>
              <a:rPr lang="pl-PL" b="1" dirty="0">
                <a:solidFill>
                  <a:srgbClr val="FF0000"/>
                </a:solidFill>
              </a:rPr>
              <a:t>UNIQUE</a:t>
            </a:r>
            <a:r>
              <a:rPr lang="pl-PL" dirty="0"/>
              <a:t> polecenia </a:t>
            </a:r>
            <a:r>
              <a:rPr lang="pl-PL" b="1" dirty="0">
                <a:solidFill>
                  <a:srgbClr val="FF0000"/>
                </a:solidFill>
              </a:rPr>
              <a:t>CREATE </a:t>
            </a:r>
            <a:r>
              <a:rPr lang="pl-PL" b="1" dirty="0" smtClean="0">
                <a:solidFill>
                  <a:srgbClr val="FF0000"/>
                </a:solidFill>
              </a:rPr>
              <a:t>TABLE</a:t>
            </a:r>
          </a:p>
          <a:p>
            <a:endParaRPr lang="pl-PL" dirty="0"/>
          </a:p>
          <a:p>
            <a:pPr marL="0" indent="0">
              <a:buNone/>
            </a:pPr>
            <a:r>
              <a:rPr lang="pl-PL" b="1" dirty="0" smtClean="0"/>
              <a:t>A</a:t>
            </a:r>
            <a:r>
              <a:rPr lang="pl-PL" b="1" dirty="0"/>
              <a:t>. </a:t>
            </a:r>
            <a:r>
              <a:rPr lang="pl-PL" dirty="0"/>
              <a:t>Wymusza unikatowe nazwy pól tabeli</a:t>
            </a:r>
          </a:p>
          <a:p>
            <a:pPr marL="0" indent="0">
              <a:buNone/>
            </a:pPr>
            <a:r>
              <a:rPr lang="pl-PL" b="1" dirty="0"/>
              <a:t>B. </a:t>
            </a:r>
            <a:r>
              <a:rPr lang="pl-PL" dirty="0"/>
              <a:t>Blokuje możliwość wpisania wartości NULL</a:t>
            </a:r>
          </a:p>
          <a:p>
            <a:pPr marL="0" indent="0">
              <a:buNone/>
            </a:pPr>
            <a:r>
              <a:rPr lang="pl-PL" b="1" dirty="0"/>
              <a:t>C. </a:t>
            </a:r>
            <a:r>
              <a:rPr lang="pl-PL" dirty="0"/>
              <a:t>Jest stosowany tylko w przypadku pól liczbowych</a:t>
            </a:r>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Jest stosowany, jeśli wartość w kolumnie nie mogą się powtarzać</a:t>
            </a:r>
          </a:p>
          <a:p>
            <a:pPr marL="0" indent="0">
              <a:buNone/>
            </a:pPr>
            <a:endParaRPr lang="pl-PL" dirty="0"/>
          </a:p>
        </p:txBody>
      </p:sp>
    </p:spTree>
    <p:extLst>
      <p:ext uri="{BB962C8B-B14F-4D97-AF65-F5344CB8AC3E}">
        <p14:creationId xmlns:p14="http://schemas.microsoft.com/office/powerpoint/2010/main" val="28250185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fontScale="85000" lnSpcReduction="20000"/>
          </a:bodyPr>
          <a:lstStyle/>
          <a:p>
            <a:r>
              <a:rPr lang="pl-PL" dirty="0"/>
              <a:t>Dana jest tabela o nazwie wycieczki z polami: </a:t>
            </a:r>
            <a:r>
              <a:rPr lang="pl-PL" b="1" dirty="0">
                <a:solidFill>
                  <a:srgbClr val="FF0000"/>
                </a:solidFill>
              </a:rPr>
              <a:t>nazwa, cena, miejsca </a:t>
            </a:r>
            <a:r>
              <a:rPr lang="pl-PL" dirty="0"/>
              <a:t>(jako liczba wolnych miejsc). Aby dla dowolnego zbioru danych tabeli wyświetlić jedynie nazwy tych wycieczek, dla których cena jest niższa niż </a:t>
            </a:r>
            <a:r>
              <a:rPr lang="pl-PL" b="1" dirty="0">
                <a:solidFill>
                  <a:srgbClr val="FF0000"/>
                </a:solidFill>
              </a:rPr>
              <a:t>2000 zł </a:t>
            </a:r>
            <a:r>
              <a:rPr lang="pl-PL" dirty="0"/>
              <a:t>i mają przynajmniej cztery wolne miejsca, należy posłużyć się </a:t>
            </a:r>
            <a:r>
              <a:rPr lang="pl-PL" dirty="0" smtClean="0"/>
              <a:t>zapytaniem:</a:t>
            </a:r>
            <a:endParaRPr lang="pl-PL" dirty="0"/>
          </a:p>
          <a:p>
            <a:endParaRPr lang="pl-PL" b="1" dirty="0" smtClean="0"/>
          </a:p>
          <a:p>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SELECT nazwa FROM wycieczki WHERE cena &lt; 2000 AND miejsca &gt; 3;</a:t>
            </a:r>
          </a:p>
          <a:p>
            <a:r>
              <a:rPr lang="pl-PL" b="1" dirty="0"/>
              <a:t>B. </a:t>
            </a:r>
            <a:r>
              <a:rPr lang="pl-PL" dirty="0"/>
              <a:t>SELECT nazwa FROM wycieczki WHERE cena &lt; 2000 OR miejsca &gt; 4;</a:t>
            </a:r>
          </a:p>
          <a:p>
            <a:r>
              <a:rPr lang="pl-PL" b="1" dirty="0"/>
              <a:t>C. </a:t>
            </a:r>
            <a:r>
              <a:rPr lang="pl-PL" dirty="0"/>
              <a:t>SELECT * FROM wycieczki WHERE cena &lt; 2000 AND miejsca &gt; 4;</a:t>
            </a:r>
          </a:p>
          <a:p>
            <a:r>
              <a:rPr lang="pl-PL" b="1" dirty="0"/>
              <a:t>D. </a:t>
            </a:r>
            <a:r>
              <a:rPr lang="pl-PL" dirty="0"/>
              <a:t>SELECT * FROM wycieczki WHERE cena &lt; 2000 OR miejsca &gt; 3;</a:t>
            </a:r>
          </a:p>
          <a:p>
            <a:pPr marL="0" indent="0">
              <a:buNone/>
            </a:pPr>
            <a:endParaRPr lang="pl-PL" dirty="0"/>
          </a:p>
        </p:txBody>
      </p:sp>
    </p:spTree>
    <p:extLst>
      <p:ext uri="{BB962C8B-B14F-4D97-AF65-F5344CB8AC3E}">
        <p14:creationId xmlns:p14="http://schemas.microsoft.com/office/powerpoint/2010/main" val="612103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lstStyle/>
          <a:p>
            <a:pPr marL="0" indent="0">
              <a:buNone/>
            </a:pPr>
            <a:r>
              <a:rPr lang="pl-PL" dirty="0"/>
              <a:t>Które polecenie wydane z konsoli systemowej dokona przywrócenia bazy danych?</a:t>
            </a:r>
          </a:p>
          <a:p>
            <a:endParaRPr lang="pl-PL" b="1" dirty="0" smtClean="0"/>
          </a:p>
          <a:p>
            <a:pPr marL="0" indent="0">
              <a:buNone/>
            </a:pPr>
            <a:r>
              <a:rPr lang="pl-PL" b="1" dirty="0" smtClean="0"/>
              <a:t>A</a:t>
            </a:r>
            <a:r>
              <a:rPr lang="pl-PL" b="1" dirty="0"/>
              <a:t>. </a:t>
            </a:r>
            <a:r>
              <a:rPr lang="pl-PL" dirty="0" err="1"/>
              <a:t>mysqldump</a:t>
            </a:r>
            <a:r>
              <a:rPr lang="pl-PL" dirty="0"/>
              <a:t> -u </a:t>
            </a:r>
            <a:r>
              <a:rPr lang="pl-PL" dirty="0" err="1"/>
              <a:t>root</a:t>
            </a:r>
            <a:r>
              <a:rPr lang="pl-PL" dirty="0"/>
              <a:t> -p baza &gt; </a:t>
            </a:r>
            <a:r>
              <a:rPr lang="pl-PL" dirty="0" err="1"/>
              <a:t>kopia.sql</a:t>
            </a:r>
            <a:endParaRPr lang="pl-PL" dirty="0"/>
          </a:p>
          <a:p>
            <a:pPr marL="0" indent="0">
              <a:buNone/>
            </a:pPr>
            <a:r>
              <a:rPr lang="pl-PL" b="1" dirty="0"/>
              <a:t>B. </a:t>
            </a:r>
            <a:r>
              <a:rPr lang="pl-PL" dirty="0" err="1"/>
              <a:t>mysqldump</a:t>
            </a:r>
            <a:r>
              <a:rPr lang="pl-PL" dirty="0"/>
              <a:t> -u </a:t>
            </a:r>
            <a:r>
              <a:rPr lang="pl-PL" dirty="0" err="1"/>
              <a:t>root</a:t>
            </a:r>
            <a:r>
              <a:rPr lang="pl-PL" dirty="0"/>
              <a:t> -p baza &lt; </a:t>
            </a:r>
            <a:r>
              <a:rPr lang="pl-PL" dirty="0" err="1"/>
              <a:t>kopia.sql</a:t>
            </a:r>
            <a:endParaRPr lang="pl-PL" dirty="0"/>
          </a:p>
          <a:p>
            <a:pPr marL="0" indent="0">
              <a:buNone/>
            </a:pPr>
            <a:r>
              <a:rPr lang="pl-PL" b="1" dirty="0"/>
              <a:t>C. </a:t>
            </a:r>
            <a:r>
              <a:rPr lang="pl-PL" b="1" dirty="0" err="1">
                <a:solidFill>
                  <a:srgbClr val="008000"/>
                </a:solidFill>
                <a:effectLst>
                  <a:outerShdw blurRad="38100" dist="38100" dir="2700000" algn="tl">
                    <a:srgbClr val="000000">
                      <a:alpha val="43137"/>
                    </a:srgbClr>
                  </a:outerShdw>
                </a:effectLst>
              </a:rPr>
              <a:t>mysql</a:t>
            </a:r>
            <a:r>
              <a:rPr lang="pl-PL" b="1" dirty="0">
                <a:solidFill>
                  <a:srgbClr val="008000"/>
                </a:solidFill>
                <a:effectLst>
                  <a:outerShdw blurRad="38100" dist="38100" dir="2700000" algn="tl">
                    <a:srgbClr val="000000">
                      <a:alpha val="43137"/>
                    </a:srgbClr>
                  </a:outerShdw>
                </a:effectLst>
              </a:rPr>
              <a:t> -u </a:t>
            </a:r>
            <a:r>
              <a:rPr lang="pl-PL" b="1" dirty="0" err="1">
                <a:solidFill>
                  <a:srgbClr val="008000"/>
                </a:solidFill>
                <a:effectLst>
                  <a:outerShdw blurRad="38100" dist="38100" dir="2700000" algn="tl">
                    <a:srgbClr val="000000">
                      <a:alpha val="43137"/>
                    </a:srgbClr>
                  </a:outerShdw>
                </a:effectLst>
              </a:rPr>
              <a:t>root</a:t>
            </a:r>
            <a:r>
              <a:rPr lang="pl-PL" b="1" dirty="0">
                <a:solidFill>
                  <a:srgbClr val="008000"/>
                </a:solidFill>
                <a:effectLst>
                  <a:outerShdw blurRad="38100" dist="38100" dir="2700000" algn="tl">
                    <a:srgbClr val="000000">
                      <a:alpha val="43137"/>
                    </a:srgbClr>
                  </a:outerShdw>
                </a:effectLst>
              </a:rPr>
              <a:t> -p baza &lt; </a:t>
            </a:r>
            <a:r>
              <a:rPr lang="pl-PL" b="1" dirty="0" err="1">
                <a:solidFill>
                  <a:srgbClr val="008000"/>
                </a:solidFill>
                <a:effectLst>
                  <a:outerShdw blurRad="38100" dist="38100" dir="2700000" algn="tl">
                    <a:srgbClr val="000000">
                      <a:alpha val="43137"/>
                    </a:srgbClr>
                  </a:outerShdw>
                </a:effectLst>
              </a:rPr>
              <a:t>kopia.sql</a:t>
            </a:r>
            <a:endParaRPr lang="pl-PL" b="1" dirty="0">
              <a:solidFill>
                <a:srgbClr val="008000"/>
              </a:solidFill>
              <a:effectLst>
                <a:outerShdw blurRad="38100" dist="38100" dir="2700000" algn="tl">
                  <a:srgbClr val="000000">
                    <a:alpha val="43137"/>
                  </a:srgbClr>
                </a:outerShdw>
              </a:effectLst>
            </a:endParaRPr>
          </a:p>
          <a:p>
            <a:pPr marL="0" indent="0">
              <a:buNone/>
            </a:pPr>
            <a:r>
              <a:rPr lang="pl-PL" b="1" dirty="0"/>
              <a:t>D. </a:t>
            </a:r>
            <a:r>
              <a:rPr lang="pl-PL" dirty="0" err="1"/>
              <a:t>mysql</a:t>
            </a:r>
            <a:r>
              <a:rPr lang="pl-PL" dirty="0"/>
              <a:t> -u </a:t>
            </a:r>
            <a:r>
              <a:rPr lang="pl-PL" dirty="0" err="1"/>
              <a:t>root</a:t>
            </a:r>
            <a:r>
              <a:rPr lang="pl-PL" dirty="0"/>
              <a:t> -p baza &gt; </a:t>
            </a:r>
            <a:r>
              <a:rPr lang="pl-PL" dirty="0" err="1"/>
              <a:t>kopia.sql</a:t>
            </a:r>
            <a:endParaRPr lang="pl-PL" dirty="0"/>
          </a:p>
          <a:p>
            <a:pPr marL="0" indent="0">
              <a:buNone/>
            </a:pPr>
            <a:endParaRPr lang="pl-PL" dirty="0"/>
          </a:p>
        </p:txBody>
      </p:sp>
    </p:spTree>
    <p:extLst>
      <p:ext uri="{BB962C8B-B14F-4D97-AF65-F5344CB8AC3E}">
        <p14:creationId xmlns:p14="http://schemas.microsoft.com/office/powerpoint/2010/main" val="411169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002060"/>
                </a:solidFill>
                <a:effectLst>
                  <a:outerShdw blurRad="38100" dist="38100" dir="2700000" algn="tl">
                    <a:srgbClr val="000000">
                      <a:alpha val="43137"/>
                    </a:srgbClr>
                  </a:outerShdw>
                </a:effectLst>
              </a:rPr>
              <a:t>Krotka</a:t>
            </a:r>
            <a:endParaRPr lang="pl-PL" b="1" dirty="0">
              <a:solidFill>
                <a:srgbClr val="002060"/>
              </a:solidFill>
              <a:effectLst>
                <a:outerShdw blurRad="38100" dist="38100" dir="2700000" algn="tl">
                  <a:srgbClr val="000000">
                    <a:alpha val="43137"/>
                  </a:srgbClr>
                </a:outerShdw>
              </a:effectLst>
            </a:endParaRPr>
          </a:p>
        </p:txBody>
      </p:sp>
      <p:sp>
        <p:nvSpPr>
          <p:cNvPr id="5" name="Prostokąt 4"/>
          <p:cNvSpPr/>
          <p:nvPr/>
        </p:nvSpPr>
        <p:spPr>
          <a:xfrm>
            <a:off x="357158" y="1500174"/>
            <a:ext cx="8501122" cy="2862322"/>
          </a:xfrm>
          <a:prstGeom prst="rect">
            <a:avLst/>
          </a:prstGeom>
        </p:spPr>
        <p:txBody>
          <a:bodyPr wrap="square">
            <a:spAutoFit/>
          </a:bodyPr>
          <a:lstStyle/>
          <a:p>
            <a:r>
              <a:rPr lang="pl-PL" sz="3600" dirty="0" smtClean="0"/>
              <a:t>To pojedynczy egzemplarz, czyli obiekt opisany wszystkimi ATRYBUTAMI danej RELACJI. </a:t>
            </a:r>
          </a:p>
          <a:p>
            <a:r>
              <a:rPr lang="pl-PL" sz="3600" b="1" dirty="0" smtClean="0">
                <a:solidFill>
                  <a:srgbClr val="002060"/>
                </a:solidFill>
              </a:rPr>
              <a:t>KROTKA</a:t>
            </a:r>
            <a:r>
              <a:rPr lang="pl-PL" sz="3600" dirty="0" smtClean="0"/>
              <a:t> to nic innego jak WIERSZ czy </a:t>
            </a:r>
            <a:r>
              <a:rPr lang="pl-PL" sz="3600" dirty="0" smtClean="0">
                <a:solidFill>
                  <a:srgbClr val="002060"/>
                </a:solidFill>
                <a:effectLst>
                  <a:outerShdw blurRad="38100" dist="38100" dir="2700000" algn="tl">
                    <a:srgbClr val="000000">
                      <a:alpha val="43137"/>
                    </a:srgbClr>
                  </a:outerShdw>
                </a:effectLst>
              </a:rPr>
              <a:t>REKORD</a:t>
            </a:r>
            <a:r>
              <a:rPr lang="pl-PL" sz="3600" dirty="0" smtClean="0"/>
              <a:t>.</a:t>
            </a:r>
            <a:endParaRPr lang="pl-PL" sz="36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92500"/>
          </a:bodyPr>
          <a:lstStyle/>
          <a:p>
            <a:pPr marL="0" indent="0">
              <a:buNone/>
            </a:pPr>
            <a:r>
              <a:rPr lang="pl-PL" dirty="0"/>
              <a:t>Dana jest tabela programiści o polach: </a:t>
            </a:r>
            <a:r>
              <a:rPr lang="pl-PL" b="1" dirty="0">
                <a:solidFill>
                  <a:srgbClr val="FF0000"/>
                </a:solidFill>
              </a:rPr>
              <a:t>id</a:t>
            </a:r>
            <a:r>
              <a:rPr lang="pl-PL" dirty="0"/>
              <a:t>, </a:t>
            </a:r>
            <a:r>
              <a:rPr lang="pl-PL" b="1" dirty="0" err="1">
                <a:solidFill>
                  <a:srgbClr val="FF0000"/>
                </a:solidFill>
              </a:rPr>
              <a:t>nick</a:t>
            </a:r>
            <a:r>
              <a:rPr lang="pl-PL" dirty="0"/>
              <a:t>, </a:t>
            </a:r>
            <a:r>
              <a:rPr lang="pl-PL" b="1" dirty="0" err="1">
                <a:solidFill>
                  <a:srgbClr val="FF0000"/>
                </a:solidFill>
              </a:rPr>
              <a:t>ilosc_kodu</a:t>
            </a:r>
            <a:r>
              <a:rPr lang="pl-PL" dirty="0"/>
              <a:t>, </a:t>
            </a:r>
            <a:r>
              <a:rPr lang="pl-PL" b="1" dirty="0">
                <a:solidFill>
                  <a:srgbClr val="FF0000"/>
                </a:solidFill>
              </a:rPr>
              <a:t>ocena</a:t>
            </a:r>
            <a:r>
              <a:rPr lang="pl-PL" dirty="0"/>
              <a:t>. Pole </a:t>
            </a:r>
            <a:r>
              <a:rPr lang="pl-PL" b="1" dirty="0" err="1">
                <a:solidFill>
                  <a:srgbClr val="FF0000"/>
                </a:solidFill>
              </a:rPr>
              <a:t>ilosc_kodu</a:t>
            </a:r>
            <a:r>
              <a:rPr lang="pl-PL" dirty="0"/>
              <a:t> zawiera liczbę linii kodu napisanych przez programistę w danym miesiącu. Aby policzyć </a:t>
            </a:r>
            <a:r>
              <a:rPr lang="pl-PL" b="1" dirty="0">
                <a:solidFill>
                  <a:srgbClr val="002060"/>
                </a:solidFill>
                <a:effectLst>
                  <a:outerShdw blurRad="38100" dist="38100" dir="2700000" algn="tl">
                    <a:srgbClr val="000000">
                      <a:alpha val="43137"/>
                    </a:srgbClr>
                  </a:outerShdw>
                </a:effectLst>
              </a:rPr>
              <a:t>sumę linii kodu</a:t>
            </a:r>
            <a:r>
              <a:rPr lang="pl-PL" dirty="0"/>
              <a:t>, który napisali wszyscy programiści, należy użyć polecenia</a:t>
            </a:r>
          </a:p>
          <a:p>
            <a:endParaRPr lang="pl-PL" b="1" dirty="0" smtClean="0"/>
          </a:p>
          <a:p>
            <a:pPr marL="0" indent="0">
              <a:buNone/>
            </a:pPr>
            <a:r>
              <a:rPr lang="pl-PL" b="1" dirty="0" smtClean="0"/>
              <a:t>A</a:t>
            </a:r>
            <a:r>
              <a:rPr lang="pl-PL" b="1" dirty="0"/>
              <a:t>. </a:t>
            </a:r>
            <a:r>
              <a:rPr lang="pl-PL" dirty="0"/>
              <a:t>SELECT SUM(ocena) FROM </a:t>
            </a:r>
            <a:r>
              <a:rPr lang="pl-PL" dirty="0" err="1"/>
              <a:t>ilosc_kodu</a:t>
            </a:r>
            <a:r>
              <a:rPr lang="pl-PL" dirty="0"/>
              <a:t>;</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SELECT SUM(</a:t>
            </a:r>
            <a:r>
              <a:rPr lang="pl-PL" b="1" dirty="0" err="1">
                <a:solidFill>
                  <a:srgbClr val="008000"/>
                </a:solidFill>
                <a:effectLst>
                  <a:outerShdw blurRad="38100" dist="38100" dir="2700000" algn="tl">
                    <a:srgbClr val="000000">
                      <a:alpha val="43137"/>
                    </a:srgbClr>
                  </a:outerShdw>
                </a:effectLst>
              </a:rPr>
              <a:t>ilosc_kodu</a:t>
            </a:r>
            <a:r>
              <a:rPr lang="pl-PL" b="1" dirty="0">
                <a:solidFill>
                  <a:srgbClr val="008000"/>
                </a:solidFill>
                <a:effectLst>
                  <a:outerShdw blurRad="38100" dist="38100" dir="2700000" algn="tl">
                    <a:srgbClr val="000000">
                      <a:alpha val="43137"/>
                    </a:srgbClr>
                  </a:outerShdw>
                </a:effectLst>
              </a:rPr>
              <a:t>) FROM </a:t>
            </a:r>
            <a:r>
              <a:rPr lang="pl-PL" b="1" dirty="0" err="1">
                <a:solidFill>
                  <a:srgbClr val="008000"/>
                </a:solidFill>
                <a:effectLst>
                  <a:outerShdw blurRad="38100" dist="38100" dir="2700000" algn="tl">
                    <a:srgbClr val="000000">
                      <a:alpha val="43137"/>
                    </a:srgbClr>
                  </a:outerShdw>
                </a:effectLst>
              </a:rPr>
              <a:t>programisci</a:t>
            </a:r>
            <a:r>
              <a:rPr lang="pl-PL" b="1" dirty="0">
                <a:solidFill>
                  <a:srgbClr val="008000"/>
                </a:solidFill>
                <a:effectLst>
                  <a:outerShdw blurRad="38100" dist="38100" dir="2700000" algn="tl">
                    <a:srgbClr val="000000">
                      <a:alpha val="43137"/>
                    </a:srgbClr>
                  </a:outerShdw>
                </a:effectLst>
              </a:rPr>
              <a:t>;</a:t>
            </a:r>
          </a:p>
          <a:p>
            <a:pPr marL="0" indent="0">
              <a:buNone/>
            </a:pPr>
            <a:r>
              <a:rPr lang="pl-PL" b="1" dirty="0"/>
              <a:t>C. </a:t>
            </a:r>
            <a:r>
              <a:rPr lang="pl-PL" dirty="0"/>
              <a:t>SELECT COUNT(</a:t>
            </a:r>
            <a:r>
              <a:rPr lang="pl-PL" dirty="0" err="1"/>
              <a:t>programisci</a:t>
            </a:r>
            <a:r>
              <a:rPr lang="pl-PL" dirty="0"/>
              <a:t>) FROM </a:t>
            </a:r>
            <a:r>
              <a:rPr lang="pl-PL" dirty="0" err="1"/>
              <a:t>ilosc_kodu</a:t>
            </a:r>
            <a:r>
              <a:rPr lang="pl-PL" dirty="0"/>
              <a:t>;</a:t>
            </a:r>
          </a:p>
          <a:p>
            <a:pPr marL="0" indent="0">
              <a:buNone/>
            </a:pPr>
            <a:r>
              <a:rPr lang="pl-PL" b="1" dirty="0"/>
              <a:t>D. </a:t>
            </a:r>
            <a:r>
              <a:rPr lang="pl-PL" dirty="0"/>
              <a:t>SELECT MAX(</a:t>
            </a:r>
            <a:r>
              <a:rPr lang="pl-PL" dirty="0" err="1"/>
              <a:t>ilosc_kodu</a:t>
            </a:r>
            <a:r>
              <a:rPr lang="pl-PL" dirty="0"/>
              <a:t>) FROM </a:t>
            </a:r>
            <a:r>
              <a:rPr lang="pl-PL" dirty="0" err="1"/>
              <a:t>programisci</a:t>
            </a:r>
            <a:endParaRPr lang="pl-PL" dirty="0"/>
          </a:p>
          <a:p>
            <a:pPr marL="0" indent="0">
              <a:buNone/>
            </a:pPr>
            <a:endParaRPr lang="pl-PL" dirty="0"/>
          </a:p>
        </p:txBody>
      </p:sp>
    </p:spTree>
    <p:extLst>
      <p:ext uri="{BB962C8B-B14F-4D97-AF65-F5344CB8AC3E}">
        <p14:creationId xmlns:p14="http://schemas.microsoft.com/office/powerpoint/2010/main" val="31720964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a:bodyPr>
          <a:lstStyle/>
          <a:p>
            <a:pPr marL="0" indent="0">
              <a:buNone/>
            </a:pPr>
            <a:r>
              <a:rPr lang="pl-PL" dirty="0"/>
              <a:t>Za pomocą polecenia </a:t>
            </a:r>
            <a:r>
              <a:rPr lang="pl-PL" b="1" dirty="0">
                <a:solidFill>
                  <a:srgbClr val="FF0000"/>
                </a:solidFill>
              </a:rPr>
              <a:t>BACKUP LOG</a:t>
            </a:r>
            <a:r>
              <a:rPr lang="pl-PL" dirty="0"/>
              <a:t> w MS SQL Server </a:t>
            </a:r>
            <a:r>
              <a:rPr lang="pl-PL" dirty="0" smtClean="0"/>
              <a:t>można:</a:t>
            </a:r>
          </a:p>
          <a:p>
            <a:pPr marL="0" indent="0">
              <a:buNone/>
            </a:pPr>
            <a:endParaRPr lang="pl-PL" dirty="0"/>
          </a:p>
          <a:p>
            <a:pPr marL="0" indent="0">
              <a:buNone/>
            </a:pPr>
            <a:r>
              <a:rPr lang="pl-PL" b="1" dirty="0" smtClean="0"/>
              <a:t>A</a:t>
            </a:r>
            <a:r>
              <a:rPr lang="pl-PL" b="1" dirty="0"/>
              <a:t>. </a:t>
            </a:r>
            <a:r>
              <a:rPr lang="pl-PL" dirty="0"/>
              <a:t>wykonać pełną kopię bezpieczeństwa</a:t>
            </a:r>
          </a:p>
          <a:p>
            <a:pPr marL="0" indent="0">
              <a:buNone/>
            </a:pPr>
            <a:r>
              <a:rPr lang="pl-PL" b="1" dirty="0"/>
              <a:t>B. </a:t>
            </a:r>
            <a:r>
              <a:rPr lang="pl-PL" dirty="0"/>
              <a:t>zalogować </a:t>
            </a:r>
            <a:r>
              <a:rPr lang="pl-PL" dirty="0" err="1"/>
              <a:t>sie</a:t>
            </a:r>
            <a:r>
              <a:rPr lang="pl-PL" dirty="0"/>
              <a:t> do kopii bezpieczeństwa</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wykonać kopię bezpieczeństwa dziennika transakcyjnego</a:t>
            </a:r>
          </a:p>
          <a:p>
            <a:pPr marL="0" indent="0">
              <a:buNone/>
            </a:pPr>
            <a:r>
              <a:rPr lang="pl-PL" b="1" dirty="0"/>
              <a:t>D. </a:t>
            </a:r>
            <a:r>
              <a:rPr lang="pl-PL" dirty="0"/>
              <a:t>przeczytać komunikaty wygenerowane podczas tworzenia kopii</a:t>
            </a:r>
          </a:p>
          <a:p>
            <a:pPr marL="0" indent="0">
              <a:buNone/>
            </a:pPr>
            <a:endParaRPr lang="pl-PL" dirty="0"/>
          </a:p>
        </p:txBody>
      </p:sp>
    </p:spTree>
    <p:extLst>
      <p:ext uri="{BB962C8B-B14F-4D97-AF65-F5344CB8AC3E}">
        <p14:creationId xmlns:p14="http://schemas.microsoft.com/office/powerpoint/2010/main" val="40444404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29600" cy="5865515"/>
          </a:xfrm>
        </p:spPr>
        <p:txBody>
          <a:bodyPr>
            <a:normAutofit fontScale="92500" lnSpcReduction="20000"/>
          </a:bodyPr>
          <a:lstStyle/>
          <a:p>
            <a:pPr marL="0" indent="0">
              <a:buNone/>
            </a:pPr>
            <a:r>
              <a:rPr lang="pl-PL" dirty="0"/>
              <a:t>W bazie danych hurtowni zdefiniowano tabelę </a:t>
            </a:r>
            <a:r>
              <a:rPr lang="pl-PL" b="1" dirty="0" err="1">
                <a:solidFill>
                  <a:srgbClr val="FF0000"/>
                </a:solidFill>
              </a:rPr>
              <a:t>sprzedaz</a:t>
            </a:r>
            <a:r>
              <a:rPr lang="pl-PL" dirty="0"/>
              <a:t> o polach: id, kontrahent, </a:t>
            </a:r>
            <a:r>
              <a:rPr lang="pl-PL" b="1" dirty="0" err="1">
                <a:solidFill>
                  <a:srgbClr val="FF0000"/>
                </a:solidFill>
              </a:rPr>
              <a:t>grupa_cenowa</a:t>
            </a:r>
            <a:r>
              <a:rPr lang="pl-PL" dirty="0"/>
              <a:t>, </a:t>
            </a:r>
            <a:r>
              <a:rPr lang="pl-PL" b="1" dirty="0" err="1">
                <a:solidFill>
                  <a:srgbClr val="FF0000"/>
                </a:solidFill>
              </a:rPr>
              <a:t>obrot</a:t>
            </a:r>
            <a:r>
              <a:rPr lang="pl-PL" dirty="0"/>
              <a:t>. Aby wyszukać wyłącznie kontrahentów z drugiej grupy cenowej, których obrót jest większy niż </a:t>
            </a:r>
            <a:r>
              <a:rPr lang="pl-PL" b="1" dirty="0">
                <a:solidFill>
                  <a:srgbClr val="FF0000"/>
                </a:solidFill>
              </a:rPr>
              <a:t>4000zł</a:t>
            </a:r>
            <a:r>
              <a:rPr lang="pl-PL" dirty="0"/>
              <a:t>, należy zastosować </a:t>
            </a:r>
            <a:r>
              <a:rPr lang="pl-PL" dirty="0" smtClean="0"/>
              <a:t>polecenie:</a:t>
            </a:r>
            <a:endParaRPr lang="pl-PL" dirty="0"/>
          </a:p>
          <a:p>
            <a:endParaRPr lang="pl-PL" b="1" dirty="0" smtClean="0"/>
          </a:p>
          <a:p>
            <a:pPr marL="0" indent="0">
              <a:buNone/>
            </a:pPr>
            <a:r>
              <a:rPr lang="pl-PL" b="1" dirty="0" smtClean="0"/>
              <a:t>A</a:t>
            </a:r>
            <a:r>
              <a:rPr lang="pl-PL" b="1" dirty="0"/>
              <a:t>. </a:t>
            </a:r>
            <a:r>
              <a:rPr lang="pl-PL" dirty="0"/>
              <a:t>SELECT </a:t>
            </a:r>
            <a:r>
              <a:rPr lang="pl-PL" dirty="0" err="1"/>
              <a:t>sprzedaz</a:t>
            </a:r>
            <a:r>
              <a:rPr lang="pl-PL" dirty="0"/>
              <a:t> FROM kontrahent WHERE </a:t>
            </a:r>
            <a:r>
              <a:rPr lang="pl-PL" dirty="0" err="1"/>
              <a:t>obrot</a:t>
            </a:r>
            <a:r>
              <a:rPr lang="pl-PL" dirty="0"/>
              <a:t> &gt; 4000;</a:t>
            </a:r>
          </a:p>
          <a:p>
            <a:pPr marL="0" indent="0">
              <a:buNone/>
            </a:pPr>
            <a:r>
              <a:rPr lang="pl-PL" b="1" dirty="0"/>
              <a:t>B. </a:t>
            </a:r>
            <a:r>
              <a:rPr lang="pl-PL" dirty="0"/>
              <a:t>SELECT kontrahent FROM </a:t>
            </a:r>
            <a:r>
              <a:rPr lang="pl-PL" dirty="0" err="1"/>
              <a:t>sprzedaz</a:t>
            </a:r>
            <a:r>
              <a:rPr lang="pl-PL" dirty="0"/>
              <a:t> WHERE </a:t>
            </a:r>
            <a:r>
              <a:rPr lang="pl-PL" dirty="0" err="1"/>
              <a:t>grupa_cenowa</a:t>
            </a:r>
            <a:r>
              <a:rPr lang="pl-PL" dirty="0"/>
              <a:t> = 2 OR </a:t>
            </a:r>
            <a:r>
              <a:rPr lang="pl-PL" dirty="0" err="1"/>
              <a:t>obrot</a:t>
            </a:r>
            <a:r>
              <a:rPr lang="pl-PL" dirty="0"/>
              <a:t> &gt; 4000;</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SELECT kontrahent FROM </a:t>
            </a:r>
            <a:r>
              <a:rPr lang="pl-PL" b="1" dirty="0" err="1">
                <a:solidFill>
                  <a:srgbClr val="008000"/>
                </a:solidFill>
                <a:effectLst>
                  <a:outerShdw blurRad="38100" dist="38100" dir="2700000" algn="tl">
                    <a:srgbClr val="000000">
                      <a:alpha val="43137"/>
                    </a:srgbClr>
                  </a:outerShdw>
                </a:effectLst>
              </a:rPr>
              <a:t>sprzedaz</a:t>
            </a:r>
            <a:r>
              <a:rPr lang="pl-PL" b="1" dirty="0">
                <a:solidFill>
                  <a:srgbClr val="008000"/>
                </a:solidFill>
                <a:effectLst>
                  <a:outerShdw blurRad="38100" dist="38100" dir="2700000" algn="tl">
                    <a:srgbClr val="000000">
                      <a:alpha val="43137"/>
                    </a:srgbClr>
                  </a:outerShdw>
                </a:effectLst>
              </a:rPr>
              <a:t> WHERE </a:t>
            </a:r>
            <a:r>
              <a:rPr lang="pl-PL" b="1" dirty="0" err="1">
                <a:solidFill>
                  <a:srgbClr val="008000"/>
                </a:solidFill>
                <a:effectLst>
                  <a:outerShdw blurRad="38100" dist="38100" dir="2700000" algn="tl">
                    <a:srgbClr val="000000">
                      <a:alpha val="43137"/>
                    </a:srgbClr>
                  </a:outerShdw>
                </a:effectLst>
              </a:rPr>
              <a:t>grupa_cenowa</a:t>
            </a:r>
            <a:r>
              <a:rPr lang="pl-PL" b="1" dirty="0">
                <a:solidFill>
                  <a:srgbClr val="008000"/>
                </a:solidFill>
                <a:effectLst>
                  <a:outerShdw blurRad="38100" dist="38100" dir="2700000" algn="tl">
                    <a:srgbClr val="000000">
                      <a:alpha val="43137"/>
                    </a:srgbClr>
                  </a:outerShdw>
                </a:effectLst>
              </a:rPr>
              <a:t> = 2 AND </a:t>
            </a:r>
            <a:r>
              <a:rPr lang="pl-PL" b="1" dirty="0" err="1">
                <a:solidFill>
                  <a:srgbClr val="008000"/>
                </a:solidFill>
                <a:effectLst>
                  <a:outerShdw blurRad="38100" dist="38100" dir="2700000" algn="tl">
                    <a:srgbClr val="000000">
                      <a:alpha val="43137"/>
                    </a:srgbClr>
                  </a:outerShdw>
                </a:effectLst>
              </a:rPr>
              <a:t>obrot</a:t>
            </a:r>
            <a:r>
              <a:rPr lang="pl-PL" b="1" dirty="0">
                <a:solidFill>
                  <a:srgbClr val="008000"/>
                </a:solidFill>
                <a:effectLst>
                  <a:outerShdw blurRad="38100" dist="38100" dir="2700000" algn="tl">
                    <a:srgbClr val="000000">
                      <a:alpha val="43137"/>
                    </a:srgbClr>
                  </a:outerShdw>
                </a:effectLst>
              </a:rPr>
              <a:t> &gt; 4000;</a:t>
            </a:r>
          </a:p>
          <a:p>
            <a:pPr marL="0" indent="0">
              <a:buNone/>
            </a:pPr>
            <a:r>
              <a:rPr lang="pl-PL" b="1" dirty="0"/>
              <a:t>D. </a:t>
            </a:r>
            <a:r>
              <a:rPr lang="pl-PL" dirty="0"/>
              <a:t>SELECT </a:t>
            </a:r>
            <a:r>
              <a:rPr lang="pl-PL" dirty="0" err="1"/>
              <a:t>sprzedaz</a:t>
            </a:r>
            <a:r>
              <a:rPr lang="pl-PL" dirty="0"/>
              <a:t> FROM kontrahent WHERE </a:t>
            </a:r>
            <a:r>
              <a:rPr lang="pl-PL" dirty="0" err="1"/>
              <a:t>grupa_cenowa</a:t>
            </a:r>
            <a:r>
              <a:rPr lang="pl-PL" dirty="0"/>
              <a:t> = 2 AND </a:t>
            </a:r>
            <a:r>
              <a:rPr lang="pl-PL" dirty="0" err="1"/>
              <a:t>obrot</a:t>
            </a:r>
            <a:r>
              <a:rPr lang="pl-PL" dirty="0"/>
              <a:t> &gt; 4000;</a:t>
            </a:r>
          </a:p>
          <a:p>
            <a:pPr marL="0" indent="0">
              <a:buNone/>
            </a:pPr>
            <a:endParaRPr lang="pl-PL" dirty="0"/>
          </a:p>
        </p:txBody>
      </p:sp>
    </p:spTree>
    <p:extLst>
      <p:ext uri="{BB962C8B-B14F-4D97-AF65-F5344CB8AC3E}">
        <p14:creationId xmlns:p14="http://schemas.microsoft.com/office/powerpoint/2010/main" val="6697457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normAutofit fontScale="92500" lnSpcReduction="10000"/>
          </a:bodyPr>
          <a:lstStyle/>
          <a:p>
            <a:pPr marL="0" indent="0">
              <a:buNone/>
            </a:pPr>
            <a:r>
              <a:rPr lang="pl-PL" dirty="0"/>
              <a:t>Które ze stwierdzeń prawidłowo charakteryzuje zdefiniowaną tabelę: </a:t>
            </a:r>
            <a:r>
              <a:rPr lang="pl-PL" dirty="0">
                <a:solidFill>
                  <a:srgbClr val="FF0000"/>
                </a:solidFill>
              </a:rPr>
              <a:t>CREATE TABLE dane (kolumna INTEGER(3));</a:t>
            </a:r>
          </a:p>
          <a:p>
            <a:endParaRPr lang="pl-PL" b="1" dirty="0" smtClean="0"/>
          </a:p>
          <a:p>
            <a:pPr marL="0" indent="0">
              <a:buNone/>
            </a:pPr>
            <a:r>
              <a:rPr lang="pl-PL" b="1" dirty="0" smtClean="0"/>
              <a:t>A</a:t>
            </a:r>
            <a:r>
              <a:rPr lang="pl-PL" b="1" dirty="0"/>
              <a:t>. </a:t>
            </a:r>
            <a:r>
              <a:rPr lang="pl-PL" dirty="0"/>
              <a:t>Tabela o nazwie </a:t>
            </a:r>
            <a:r>
              <a:rPr lang="pl-PL" i="1" dirty="0"/>
              <a:t>dane</a:t>
            </a:r>
            <a:r>
              <a:rPr lang="pl-PL" dirty="0"/>
              <a:t> posiada trzy kolumny liczb całkowitych</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Tabela o nazwie </a:t>
            </a:r>
            <a:r>
              <a:rPr lang="pl-PL" b="1" i="1" dirty="0">
                <a:solidFill>
                  <a:srgbClr val="008000"/>
                </a:solidFill>
                <a:effectLst>
                  <a:outerShdw blurRad="38100" dist="38100" dir="2700000" algn="tl">
                    <a:srgbClr val="000000">
                      <a:alpha val="43137"/>
                    </a:srgbClr>
                  </a:outerShdw>
                </a:effectLst>
              </a:rPr>
              <a:t>dane</a:t>
            </a:r>
            <a:r>
              <a:rPr lang="pl-PL" b="1" dirty="0">
                <a:solidFill>
                  <a:srgbClr val="008000"/>
                </a:solidFill>
                <a:effectLst>
                  <a:outerShdw blurRad="38100" dist="38100" dir="2700000" algn="tl">
                    <a:srgbClr val="000000">
                      <a:alpha val="43137"/>
                    </a:srgbClr>
                  </a:outerShdw>
                </a:effectLst>
              </a:rPr>
              <a:t> posiada jedną kolumnę liczb całkowitych</a:t>
            </a:r>
          </a:p>
          <a:p>
            <a:pPr marL="0" indent="0">
              <a:buNone/>
            </a:pPr>
            <a:r>
              <a:rPr lang="pl-PL" b="1" dirty="0"/>
              <a:t>C. </a:t>
            </a:r>
            <a:r>
              <a:rPr lang="pl-PL" dirty="0"/>
              <a:t>Tabela posiada jedną kolumnę zawierającą trzy elementowe tablice</a:t>
            </a:r>
          </a:p>
          <a:p>
            <a:pPr marL="0" indent="0">
              <a:buNone/>
            </a:pPr>
            <a:r>
              <a:rPr lang="pl-PL" b="1" dirty="0"/>
              <a:t>D. </a:t>
            </a:r>
            <a:r>
              <a:rPr lang="pl-PL" dirty="0"/>
              <a:t>Kolumny tabeli </a:t>
            </a:r>
            <a:r>
              <a:rPr lang="pl-PL" i="1" dirty="0"/>
              <a:t>dane</a:t>
            </a:r>
            <a:r>
              <a:rPr lang="pl-PL" dirty="0"/>
              <a:t> nazywają się: </a:t>
            </a:r>
            <a:r>
              <a:rPr lang="pl-PL" i="1" dirty="0"/>
              <a:t>kolumna1</a:t>
            </a:r>
            <a:r>
              <a:rPr lang="pl-PL" dirty="0"/>
              <a:t>, </a:t>
            </a:r>
            <a:r>
              <a:rPr lang="pl-PL" i="1" dirty="0"/>
              <a:t>kolumna2</a:t>
            </a:r>
            <a:r>
              <a:rPr lang="pl-PL" dirty="0"/>
              <a:t>, </a:t>
            </a:r>
            <a:r>
              <a:rPr lang="pl-PL" i="1" dirty="0"/>
              <a:t>kolumna3</a:t>
            </a:r>
            <a:endParaRPr lang="pl-PL" dirty="0"/>
          </a:p>
          <a:p>
            <a:pPr marL="0" indent="0">
              <a:buNone/>
            </a:pPr>
            <a:endParaRPr lang="pl-PL" dirty="0"/>
          </a:p>
        </p:txBody>
      </p:sp>
    </p:spTree>
    <p:extLst>
      <p:ext uri="{BB962C8B-B14F-4D97-AF65-F5344CB8AC3E}">
        <p14:creationId xmlns:p14="http://schemas.microsoft.com/office/powerpoint/2010/main" val="21703626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61010" y="620688"/>
            <a:ext cx="8424936" cy="4524315"/>
          </a:xfrm>
          <a:prstGeom prst="rect">
            <a:avLst/>
          </a:prstGeom>
        </p:spPr>
        <p:txBody>
          <a:bodyPr wrap="square">
            <a:spAutoFit/>
          </a:bodyPr>
          <a:lstStyle/>
          <a:p>
            <a:r>
              <a:rPr lang="pl-PL" sz="2400" dirty="0"/>
              <a:t>Aby podczas tworzenia tabeli utworzyć klucz obcy na wielu kolumnach, należy użyć polecenia</a:t>
            </a:r>
          </a:p>
          <a:p>
            <a:endParaRPr lang="pl-PL" sz="2400" dirty="0" smtClean="0"/>
          </a:p>
          <a:p>
            <a:endParaRPr lang="pl-PL" sz="2400" dirty="0"/>
          </a:p>
          <a:p>
            <a:r>
              <a:rPr lang="pl-PL" sz="2400" dirty="0" smtClean="0"/>
              <a:t>A</a:t>
            </a:r>
            <a:r>
              <a:rPr lang="pl-PL" sz="2400" dirty="0"/>
              <a:t>. CONSTRAINT(</a:t>
            </a:r>
            <a:r>
              <a:rPr lang="pl-PL" sz="2400" dirty="0" err="1"/>
              <a:t>nazwisko,imie</a:t>
            </a:r>
            <a:r>
              <a:rPr lang="pl-PL" sz="2400" dirty="0"/>
              <a:t>) FOREIGN KEY REFERENCES osoby (nazwisko, </a:t>
            </a:r>
            <a:r>
              <a:rPr lang="pl-PL" sz="2400" dirty="0" err="1"/>
              <a:t>imie</a:t>
            </a:r>
            <a:r>
              <a:rPr lang="pl-PL" sz="2400" dirty="0"/>
              <a:t>)</a:t>
            </a:r>
          </a:p>
          <a:p>
            <a:r>
              <a:rPr lang="pl-PL" sz="2400" dirty="0"/>
              <a:t>B. CONSTRAINT(</a:t>
            </a:r>
            <a:r>
              <a:rPr lang="pl-PL" sz="2400" dirty="0" err="1"/>
              <a:t>nazwisko,imie</a:t>
            </a:r>
            <a:r>
              <a:rPr lang="pl-PL" sz="2400" dirty="0"/>
              <a:t>) FOREIGN REFERENCES KEY osoby (nazwisko, </a:t>
            </a:r>
            <a:r>
              <a:rPr lang="pl-PL" sz="2400" dirty="0" err="1"/>
              <a:t>imie</a:t>
            </a:r>
            <a:r>
              <a:rPr lang="pl-PL" sz="2400" dirty="0"/>
              <a:t>)</a:t>
            </a:r>
          </a:p>
          <a:p>
            <a:r>
              <a:rPr lang="pl-PL" sz="2400" dirty="0"/>
              <a:t>C. </a:t>
            </a:r>
            <a:r>
              <a:rPr lang="pl-PL" sz="2400" b="1" dirty="0">
                <a:solidFill>
                  <a:srgbClr val="008000"/>
                </a:solidFill>
                <a:effectLst>
                  <a:outerShdw blurRad="38100" dist="38100" dir="2700000" algn="tl">
                    <a:srgbClr val="000000">
                      <a:alpha val="43137"/>
                    </a:srgbClr>
                  </a:outerShdw>
                </a:effectLst>
              </a:rPr>
              <a:t>CONSTRAINT </a:t>
            </a:r>
            <a:r>
              <a:rPr lang="pl-PL" sz="2400" b="1" dirty="0" err="1">
                <a:solidFill>
                  <a:srgbClr val="008000"/>
                </a:solidFill>
                <a:effectLst>
                  <a:outerShdw blurRad="38100" dist="38100" dir="2700000" algn="tl">
                    <a:srgbClr val="000000">
                      <a:alpha val="43137"/>
                    </a:srgbClr>
                  </a:outerShdw>
                </a:effectLst>
              </a:rPr>
              <a:t>fk_osoba_uczen</a:t>
            </a:r>
            <a:r>
              <a:rPr lang="pl-PL" sz="2400" b="1" dirty="0">
                <a:solidFill>
                  <a:srgbClr val="008000"/>
                </a:solidFill>
                <a:effectLst>
                  <a:outerShdw blurRad="38100" dist="38100" dir="2700000" algn="tl">
                    <a:srgbClr val="000000">
                      <a:alpha val="43137"/>
                    </a:srgbClr>
                  </a:outerShdw>
                </a:effectLst>
              </a:rPr>
              <a:t> FOREIGN KEY (nazwisko, </a:t>
            </a:r>
            <a:r>
              <a:rPr lang="pl-PL" sz="2400" b="1" dirty="0" err="1">
                <a:solidFill>
                  <a:srgbClr val="008000"/>
                </a:solidFill>
                <a:effectLst>
                  <a:outerShdw blurRad="38100" dist="38100" dir="2700000" algn="tl">
                    <a:srgbClr val="000000">
                      <a:alpha val="43137"/>
                    </a:srgbClr>
                  </a:outerShdw>
                </a:effectLst>
              </a:rPr>
              <a:t>imie</a:t>
            </a:r>
            <a:r>
              <a:rPr lang="pl-PL" sz="2400" b="1" dirty="0">
                <a:solidFill>
                  <a:srgbClr val="008000"/>
                </a:solidFill>
                <a:effectLst>
                  <a:outerShdw blurRad="38100" dist="38100" dir="2700000" algn="tl">
                    <a:srgbClr val="000000">
                      <a:alpha val="43137"/>
                    </a:srgbClr>
                  </a:outerShdw>
                </a:effectLst>
              </a:rPr>
              <a:t>) REFERENCES osoby (</a:t>
            </a:r>
            <a:r>
              <a:rPr lang="pl-PL" sz="2400" b="1" dirty="0" err="1">
                <a:solidFill>
                  <a:srgbClr val="008000"/>
                </a:solidFill>
                <a:effectLst>
                  <a:outerShdw blurRad="38100" dist="38100" dir="2700000" algn="tl">
                    <a:srgbClr val="000000">
                      <a:alpha val="43137"/>
                    </a:srgbClr>
                  </a:outerShdw>
                </a:effectLst>
              </a:rPr>
              <a:t>nazwisko,imie</a:t>
            </a:r>
            <a:r>
              <a:rPr lang="pl-PL" sz="2400" b="1" dirty="0">
                <a:solidFill>
                  <a:srgbClr val="008000"/>
                </a:solidFill>
                <a:effectLst>
                  <a:outerShdw blurRad="38100" dist="38100" dir="2700000" algn="tl">
                    <a:srgbClr val="000000">
                      <a:alpha val="43137"/>
                    </a:srgbClr>
                  </a:outerShdw>
                </a:effectLst>
              </a:rPr>
              <a:t>)</a:t>
            </a:r>
          </a:p>
          <a:p>
            <a:r>
              <a:rPr lang="pl-PL" sz="2400" dirty="0"/>
              <a:t>D. CONSTRAINT </a:t>
            </a:r>
            <a:r>
              <a:rPr lang="pl-PL" sz="2400" dirty="0" err="1"/>
              <a:t>fk_osoba_uczen</a:t>
            </a:r>
            <a:r>
              <a:rPr lang="pl-PL" sz="2400" dirty="0"/>
              <a:t> FOREIGN KEY ON (nazwisko, </a:t>
            </a:r>
            <a:r>
              <a:rPr lang="pl-PL" sz="2400" dirty="0" err="1"/>
              <a:t>imie</a:t>
            </a:r>
            <a:r>
              <a:rPr lang="pl-PL" sz="2400" dirty="0"/>
              <a:t>) REFERENCES osoby (</a:t>
            </a:r>
            <a:r>
              <a:rPr lang="pl-PL" sz="2400" dirty="0" err="1"/>
              <a:t>nazwisko,imie</a:t>
            </a:r>
            <a:r>
              <a:rPr lang="pl-PL" sz="2400" dirty="0"/>
              <a:t>)</a:t>
            </a:r>
          </a:p>
        </p:txBody>
      </p:sp>
    </p:spTree>
    <p:extLst>
      <p:ext uri="{BB962C8B-B14F-4D97-AF65-F5344CB8AC3E}">
        <p14:creationId xmlns:p14="http://schemas.microsoft.com/office/powerpoint/2010/main" val="7628560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793507"/>
          </a:xfrm>
        </p:spPr>
        <p:txBody>
          <a:bodyPr>
            <a:normAutofit fontScale="85000" lnSpcReduction="10000"/>
          </a:bodyPr>
          <a:lstStyle/>
          <a:p>
            <a:pPr marL="0" indent="0">
              <a:buNone/>
            </a:pPr>
            <a:r>
              <a:rPr lang="pl-PL" dirty="0"/>
              <a:t>Tabela filmy zawiera klucz główny </a:t>
            </a:r>
            <a:r>
              <a:rPr lang="pl-PL" b="1" dirty="0">
                <a:solidFill>
                  <a:srgbClr val="FF0000"/>
                </a:solidFill>
              </a:rPr>
              <a:t>id</a:t>
            </a:r>
            <a:r>
              <a:rPr lang="pl-PL" dirty="0"/>
              <a:t> oraz klucz obcy </a:t>
            </a:r>
            <a:r>
              <a:rPr lang="pl-PL" b="1" dirty="0" err="1">
                <a:solidFill>
                  <a:srgbClr val="FF0000"/>
                </a:solidFill>
              </a:rPr>
              <a:t>rezyserID</a:t>
            </a:r>
            <a:r>
              <a:rPr lang="pl-PL" dirty="0"/>
              <a:t>. Tabela </a:t>
            </a:r>
            <a:r>
              <a:rPr lang="pl-PL" b="1" dirty="0" err="1">
                <a:solidFill>
                  <a:srgbClr val="FF0000"/>
                </a:solidFill>
              </a:rPr>
              <a:t>rezyserzy</a:t>
            </a:r>
            <a:r>
              <a:rPr lang="pl-PL" dirty="0"/>
              <a:t> zawiera klucz główny id. Obydwie tabele połączone są relacją jeden po stronie </a:t>
            </a:r>
            <a:r>
              <a:rPr lang="pl-PL" dirty="0" err="1"/>
              <a:t>rezyserzy</a:t>
            </a:r>
            <a:r>
              <a:rPr lang="pl-PL" dirty="0"/>
              <a:t> do wielu po stronie filmy. Aby w kwerendzie </a:t>
            </a:r>
            <a:r>
              <a:rPr lang="pl-PL" b="1" dirty="0">
                <a:solidFill>
                  <a:srgbClr val="FF0000"/>
                </a:solidFill>
                <a:effectLst>
                  <a:outerShdw blurRad="38100" dist="38100" dir="2700000" algn="tl">
                    <a:srgbClr val="000000">
                      <a:alpha val="43137"/>
                    </a:srgbClr>
                  </a:outerShdw>
                </a:effectLst>
              </a:rPr>
              <a:t>SELECT</a:t>
            </a:r>
            <a:r>
              <a:rPr lang="pl-PL" dirty="0"/>
              <a:t> połączyć tabele filmy i </a:t>
            </a:r>
            <a:r>
              <a:rPr lang="pl-PL" b="1" dirty="0" err="1">
                <a:solidFill>
                  <a:srgbClr val="FF0000"/>
                </a:solidFill>
              </a:rPr>
              <a:t>rezyserzy</a:t>
            </a:r>
            <a:r>
              <a:rPr lang="pl-PL" dirty="0"/>
              <a:t>, należy zapisać</a:t>
            </a:r>
          </a:p>
          <a:p>
            <a:endParaRPr lang="pl-PL" b="1" dirty="0" smtClean="0"/>
          </a:p>
          <a:p>
            <a:pPr marL="0" indent="0">
              <a:buNone/>
            </a:pPr>
            <a:r>
              <a:rPr lang="pl-PL" b="1" dirty="0" smtClean="0"/>
              <a:t>A</a:t>
            </a:r>
            <a:r>
              <a:rPr lang="pl-PL" b="1" dirty="0"/>
              <a:t>. </a:t>
            </a:r>
            <a:r>
              <a:rPr lang="pl-PL" dirty="0"/>
              <a:t>... filmy JOIN </a:t>
            </a:r>
            <a:r>
              <a:rPr lang="pl-PL" dirty="0" err="1"/>
              <a:t>rezyserzy</a:t>
            </a:r>
            <a:r>
              <a:rPr lang="pl-PL" dirty="0"/>
              <a:t> ON filmy.id = rezyserzy.id ...</a:t>
            </a:r>
          </a:p>
          <a:p>
            <a:pPr marL="0" indent="0">
              <a:buNone/>
            </a:pPr>
            <a:r>
              <a:rPr lang="pl-PL" b="1" dirty="0"/>
              <a:t>B. </a:t>
            </a:r>
            <a:r>
              <a:rPr lang="pl-PL" dirty="0"/>
              <a:t>... filmy JOIN </a:t>
            </a:r>
            <a:r>
              <a:rPr lang="pl-PL" dirty="0" err="1"/>
              <a:t>rezyserzy</a:t>
            </a:r>
            <a:r>
              <a:rPr lang="pl-PL" dirty="0"/>
              <a:t> ON filmy.id = </a:t>
            </a:r>
            <a:r>
              <a:rPr lang="pl-PL" dirty="0" err="1"/>
              <a:t>rezyserzy.filmyID</a:t>
            </a:r>
            <a:r>
              <a:rPr lang="pl-PL" dirty="0"/>
              <a:t> ...</a:t>
            </a:r>
          </a:p>
          <a:p>
            <a:pPr marL="0" indent="0">
              <a:buNone/>
            </a:pPr>
            <a:r>
              <a:rPr lang="pl-PL" b="1" dirty="0"/>
              <a:t>C. </a:t>
            </a:r>
            <a:r>
              <a:rPr lang="pl-PL" b="1" dirty="0">
                <a:solidFill>
                  <a:srgbClr val="008000"/>
                </a:solidFill>
              </a:rPr>
              <a:t>... filmy JOIN </a:t>
            </a:r>
            <a:r>
              <a:rPr lang="pl-PL" b="1" dirty="0" err="1">
                <a:solidFill>
                  <a:srgbClr val="008000"/>
                </a:solidFill>
              </a:rPr>
              <a:t>rezyserzy</a:t>
            </a:r>
            <a:r>
              <a:rPr lang="pl-PL" b="1" dirty="0">
                <a:solidFill>
                  <a:srgbClr val="008000"/>
                </a:solidFill>
              </a:rPr>
              <a:t> ON </a:t>
            </a:r>
            <a:r>
              <a:rPr lang="pl-PL" b="1" dirty="0" err="1">
                <a:solidFill>
                  <a:srgbClr val="008000"/>
                </a:solidFill>
              </a:rPr>
              <a:t>filmy.rezyserID</a:t>
            </a:r>
            <a:r>
              <a:rPr lang="pl-PL" b="1" dirty="0">
                <a:solidFill>
                  <a:srgbClr val="008000"/>
                </a:solidFill>
              </a:rPr>
              <a:t> = rezyserzy.id ...</a:t>
            </a:r>
          </a:p>
          <a:p>
            <a:pPr marL="0" indent="0">
              <a:buNone/>
            </a:pPr>
            <a:r>
              <a:rPr lang="pl-PL" b="1" dirty="0"/>
              <a:t>D. </a:t>
            </a:r>
            <a:r>
              <a:rPr lang="pl-PL" dirty="0"/>
              <a:t>... filmy JOIN </a:t>
            </a:r>
            <a:r>
              <a:rPr lang="pl-PL" dirty="0" err="1"/>
              <a:t>rezyserzy</a:t>
            </a:r>
            <a:r>
              <a:rPr lang="pl-PL" dirty="0"/>
              <a:t> ON </a:t>
            </a:r>
            <a:r>
              <a:rPr lang="pl-PL" dirty="0" err="1"/>
              <a:t>filmy.rezyserID</a:t>
            </a:r>
            <a:r>
              <a:rPr lang="pl-PL" dirty="0"/>
              <a:t> = </a:t>
            </a:r>
            <a:r>
              <a:rPr lang="pl-PL" dirty="0" err="1"/>
              <a:t>rezyserzy.filmyID</a:t>
            </a:r>
            <a:r>
              <a:rPr lang="pl-PL" dirty="0"/>
              <a:t> ...</a:t>
            </a:r>
          </a:p>
          <a:p>
            <a:pPr marL="0" indent="0">
              <a:buNone/>
            </a:pPr>
            <a:endParaRPr lang="pl-PL" dirty="0"/>
          </a:p>
        </p:txBody>
      </p:sp>
    </p:spTree>
    <p:extLst>
      <p:ext uri="{BB962C8B-B14F-4D97-AF65-F5344CB8AC3E}">
        <p14:creationId xmlns:p14="http://schemas.microsoft.com/office/powerpoint/2010/main" val="23068697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860032" y="254966"/>
            <a:ext cx="3145220" cy="1477328"/>
          </a:xfrm>
          <a:prstGeom prst="rect">
            <a:avLst/>
          </a:prstGeom>
          <a:noFill/>
        </p:spPr>
        <p:txBody>
          <a:bodyPr wrap="none" rtlCol="0">
            <a:spAutoFit/>
          </a:bodyPr>
          <a:lstStyle/>
          <a:p>
            <a:r>
              <a:rPr lang="pl-PL" b="1" dirty="0">
                <a:solidFill>
                  <a:srgbClr val="FF0000"/>
                </a:solidFill>
              </a:rPr>
              <a:t>CREATE DATABASE </a:t>
            </a:r>
            <a:r>
              <a:rPr lang="pl-PL" b="1" dirty="0" err="1" smtClean="0">
                <a:solidFill>
                  <a:srgbClr val="FF0000"/>
                </a:solidFill>
              </a:rPr>
              <a:t>nazwa_bazy</a:t>
            </a:r>
            <a:endParaRPr lang="pl-PL" b="1" dirty="0" smtClean="0">
              <a:solidFill>
                <a:srgbClr val="FF0000"/>
              </a:solidFill>
            </a:endParaRPr>
          </a:p>
          <a:p>
            <a:endParaRPr lang="pl-PL" b="1" dirty="0">
              <a:solidFill>
                <a:srgbClr val="FF0000"/>
              </a:solidFill>
            </a:endParaRPr>
          </a:p>
          <a:p>
            <a:r>
              <a:rPr lang="pl-PL" b="1" dirty="0">
                <a:solidFill>
                  <a:srgbClr val="FF0000"/>
                </a:solidFill>
              </a:rPr>
              <a:t>CREATE DATABASE </a:t>
            </a:r>
            <a:r>
              <a:rPr lang="pl-PL" b="1" dirty="0" smtClean="0">
                <a:solidFill>
                  <a:srgbClr val="FF0000"/>
                </a:solidFill>
              </a:rPr>
              <a:t>firma</a:t>
            </a:r>
          </a:p>
          <a:p>
            <a:endParaRPr lang="pl-PL" dirty="0"/>
          </a:p>
          <a:p>
            <a:endParaRPr lang="pl-PL" dirty="0"/>
          </a:p>
        </p:txBody>
      </p:sp>
      <p:sp>
        <p:nvSpPr>
          <p:cNvPr id="5" name="Prostokąt 4"/>
          <p:cNvSpPr/>
          <p:nvPr/>
        </p:nvSpPr>
        <p:spPr>
          <a:xfrm>
            <a:off x="634242" y="1340768"/>
            <a:ext cx="4572000" cy="2308324"/>
          </a:xfrm>
          <a:prstGeom prst="rect">
            <a:avLst/>
          </a:prstGeom>
        </p:spPr>
        <p:txBody>
          <a:bodyPr>
            <a:spAutoFit/>
          </a:bodyPr>
          <a:lstStyle/>
          <a:p>
            <a:r>
              <a:rPr lang="pl-PL" b="1" dirty="0">
                <a:solidFill>
                  <a:srgbClr val="002060"/>
                </a:solidFill>
              </a:rPr>
              <a:t>CREATE TABLE pracownik</a:t>
            </a:r>
            <a:br>
              <a:rPr lang="pl-PL" b="1" dirty="0">
                <a:solidFill>
                  <a:srgbClr val="002060"/>
                </a:solidFill>
              </a:rPr>
            </a:br>
            <a:r>
              <a:rPr lang="pl-PL" b="1" dirty="0">
                <a:solidFill>
                  <a:srgbClr val="002060"/>
                </a:solidFill>
              </a:rPr>
              <a:t>(</a:t>
            </a:r>
            <a:br>
              <a:rPr lang="pl-PL" b="1" dirty="0">
                <a:solidFill>
                  <a:srgbClr val="002060"/>
                </a:solidFill>
              </a:rPr>
            </a:br>
            <a:r>
              <a:rPr lang="pl-PL" b="1" dirty="0" err="1">
                <a:solidFill>
                  <a:srgbClr val="002060"/>
                </a:solidFill>
              </a:rPr>
              <a:t>id_pracownika</a:t>
            </a:r>
            <a:r>
              <a:rPr lang="pl-PL" b="1" dirty="0">
                <a:solidFill>
                  <a:srgbClr val="002060"/>
                </a:solidFill>
              </a:rPr>
              <a:t> INT(5) NOT NULL PRIMARY KEY,</a:t>
            </a:r>
            <a:br>
              <a:rPr lang="pl-PL" b="1" dirty="0">
                <a:solidFill>
                  <a:srgbClr val="002060"/>
                </a:solidFill>
              </a:rPr>
            </a:br>
            <a:r>
              <a:rPr lang="pl-PL" b="1" dirty="0" err="1">
                <a:solidFill>
                  <a:srgbClr val="002060"/>
                </a:solidFill>
              </a:rPr>
              <a:t>imie</a:t>
            </a:r>
            <a:r>
              <a:rPr lang="pl-PL" b="1" dirty="0">
                <a:solidFill>
                  <a:srgbClr val="002060"/>
                </a:solidFill>
              </a:rPr>
              <a:t> CHAR(20) NOT NULL,</a:t>
            </a:r>
            <a:br>
              <a:rPr lang="pl-PL" b="1" dirty="0">
                <a:solidFill>
                  <a:srgbClr val="002060"/>
                </a:solidFill>
              </a:rPr>
            </a:br>
            <a:r>
              <a:rPr lang="pl-PL" b="1" dirty="0">
                <a:solidFill>
                  <a:srgbClr val="002060"/>
                </a:solidFill>
              </a:rPr>
              <a:t>nazwisko CHAR(50) NOT NULL,</a:t>
            </a:r>
            <a:br>
              <a:rPr lang="pl-PL" b="1" dirty="0">
                <a:solidFill>
                  <a:srgbClr val="002060"/>
                </a:solidFill>
              </a:rPr>
            </a:br>
            <a:r>
              <a:rPr lang="pl-PL" b="1" dirty="0">
                <a:solidFill>
                  <a:srgbClr val="002060"/>
                </a:solidFill>
              </a:rPr>
              <a:t>pensja FLOAT (6,2) NOT NULL</a:t>
            </a:r>
            <a:br>
              <a:rPr lang="pl-PL" b="1" dirty="0">
                <a:solidFill>
                  <a:srgbClr val="002060"/>
                </a:solidFill>
              </a:rPr>
            </a:br>
            <a:r>
              <a:rPr lang="pl-PL" b="1" dirty="0">
                <a:solidFill>
                  <a:srgbClr val="002060"/>
                </a:solidFill>
              </a:rPr>
              <a:t>) </a:t>
            </a:r>
            <a:r>
              <a:rPr lang="pl-PL" b="1" dirty="0" smtClean="0">
                <a:solidFill>
                  <a:srgbClr val="002060"/>
                </a:solidFill>
              </a:rPr>
              <a:t>;</a:t>
            </a:r>
            <a:endParaRPr lang="pl-PL" b="1" dirty="0">
              <a:solidFill>
                <a:srgbClr val="002060"/>
              </a:solidFill>
            </a:endParaRPr>
          </a:p>
        </p:txBody>
      </p:sp>
      <p:sp>
        <p:nvSpPr>
          <p:cNvPr id="6" name="Prostokąt 5"/>
          <p:cNvSpPr/>
          <p:nvPr/>
        </p:nvSpPr>
        <p:spPr>
          <a:xfrm>
            <a:off x="634242" y="3789040"/>
            <a:ext cx="4572000" cy="2308324"/>
          </a:xfrm>
          <a:prstGeom prst="rect">
            <a:avLst/>
          </a:prstGeom>
        </p:spPr>
        <p:txBody>
          <a:bodyPr>
            <a:spAutoFit/>
          </a:bodyPr>
          <a:lstStyle/>
          <a:p>
            <a:r>
              <a:rPr lang="en-US" b="1" dirty="0">
                <a:solidFill>
                  <a:schemeClr val="accent3">
                    <a:lumMod val="50000"/>
                  </a:schemeClr>
                </a:solidFill>
              </a:rPr>
              <a:t>CREATE TABLE </a:t>
            </a:r>
            <a:r>
              <a:rPr lang="en-US" b="1" dirty="0" err="1">
                <a:solidFill>
                  <a:schemeClr val="accent3">
                    <a:lumMod val="50000"/>
                  </a:schemeClr>
                </a:solidFill>
              </a:rPr>
              <a:t>adresy</a:t>
            </a:r>
            <a:r>
              <a:rPr lang="en-US" b="1" dirty="0">
                <a:solidFill>
                  <a:schemeClr val="accent3">
                    <a:lumMod val="50000"/>
                  </a:schemeClr>
                </a:solidFill>
              </a:rPr>
              <a:t/>
            </a:r>
            <a:br>
              <a:rPr lang="en-US" b="1" dirty="0">
                <a:solidFill>
                  <a:schemeClr val="accent3">
                    <a:lumMod val="50000"/>
                  </a:schemeClr>
                </a:solidFill>
              </a:rPr>
            </a:br>
            <a:r>
              <a:rPr lang="en-US" b="1" dirty="0">
                <a:solidFill>
                  <a:schemeClr val="accent3">
                    <a:lumMod val="50000"/>
                  </a:schemeClr>
                </a:solidFill>
              </a:rPr>
              <a:t>(</a:t>
            </a:r>
            <a:br>
              <a:rPr lang="en-US" b="1" dirty="0">
                <a:solidFill>
                  <a:schemeClr val="accent3">
                    <a:lumMod val="50000"/>
                  </a:schemeClr>
                </a:solidFill>
              </a:rPr>
            </a:br>
            <a:r>
              <a:rPr lang="en-US" b="1" dirty="0">
                <a:solidFill>
                  <a:schemeClr val="accent3">
                    <a:lumMod val="50000"/>
                  </a:schemeClr>
                </a:solidFill>
              </a:rPr>
              <a:t>id INT(5) NOT NULL PRIMARY KEY AUTO_INCREMENT,</a:t>
            </a:r>
            <a:br>
              <a:rPr lang="en-US" b="1" dirty="0">
                <a:solidFill>
                  <a:schemeClr val="accent3">
                    <a:lumMod val="50000"/>
                  </a:schemeClr>
                </a:solidFill>
              </a:rPr>
            </a:br>
            <a:r>
              <a:rPr lang="en-US" b="1" dirty="0" err="1">
                <a:solidFill>
                  <a:schemeClr val="accent3">
                    <a:lumMod val="50000"/>
                  </a:schemeClr>
                </a:solidFill>
              </a:rPr>
              <a:t>telefon</a:t>
            </a:r>
            <a:r>
              <a:rPr lang="en-US" b="1" dirty="0">
                <a:solidFill>
                  <a:schemeClr val="accent3">
                    <a:lumMod val="50000"/>
                  </a:schemeClr>
                </a:solidFill>
              </a:rPr>
              <a:t> CHAR(15) NOT NULL,</a:t>
            </a:r>
            <a:br>
              <a:rPr lang="en-US" b="1" dirty="0">
                <a:solidFill>
                  <a:schemeClr val="accent3">
                    <a:lumMod val="50000"/>
                  </a:schemeClr>
                </a:solidFill>
              </a:rPr>
            </a:br>
            <a:r>
              <a:rPr lang="en-US" b="1" dirty="0" err="1">
                <a:solidFill>
                  <a:schemeClr val="accent3">
                    <a:lumMod val="50000"/>
                  </a:schemeClr>
                </a:solidFill>
              </a:rPr>
              <a:t>adres_email</a:t>
            </a:r>
            <a:r>
              <a:rPr lang="en-US" b="1" dirty="0">
                <a:solidFill>
                  <a:schemeClr val="accent3">
                    <a:lumMod val="50000"/>
                  </a:schemeClr>
                </a:solidFill>
              </a:rPr>
              <a:t> CHAR(35),</a:t>
            </a:r>
            <a:br>
              <a:rPr lang="en-US" b="1" dirty="0">
                <a:solidFill>
                  <a:schemeClr val="accent3">
                    <a:lumMod val="50000"/>
                  </a:schemeClr>
                </a:solidFill>
              </a:rPr>
            </a:br>
            <a:r>
              <a:rPr lang="en-US" b="1" dirty="0" err="1">
                <a:solidFill>
                  <a:schemeClr val="accent3">
                    <a:lumMod val="50000"/>
                  </a:schemeClr>
                </a:solidFill>
              </a:rPr>
              <a:t>id_pracownika</a:t>
            </a:r>
            <a:r>
              <a:rPr lang="en-US" b="1" dirty="0">
                <a:solidFill>
                  <a:schemeClr val="accent3">
                    <a:lumMod val="50000"/>
                  </a:schemeClr>
                </a:solidFill>
              </a:rPr>
              <a:t> INT(5) NOT NULL</a:t>
            </a:r>
            <a:br>
              <a:rPr lang="en-US" b="1" dirty="0">
                <a:solidFill>
                  <a:schemeClr val="accent3">
                    <a:lumMod val="50000"/>
                  </a:schemeClr>
                </a:solidFill>
              </a:rPr>
            </a:br>
            <a:r>
              <a:rPr lang="en-US" b="1" dirty="0" smtClean="0">
                <a:solidFill>
                  <a:schemeClr val="accent3">
                    <a:lumMod val="50000"/>
                  </a:schemeClr>
                </a:solidFill>
              </a:rPr>
              <a:t>)</a:t>
            </a:r>
            <a:r>
              <a:rPr lang="pl-PL" b="1" dirty="0" smtClean="0">
                <a:solidFill>
                  <a:schemeClr val="accent3">
                    <a:lumMod val="50000"/>
                  </a:schemeClr>
                </a:solidFill>
              </a:rPr>
              <a:t>;</a:t>
            </a:r>
            <a:endParaRPr lang="pl-PL" b="1" dirty="0">
              <a:solidFill>
                <a:schemeClr val="accent3">
                  <a:lumMod val="50000"/>
                </a:schemeClr>
              </a:solidFill>
            </a:endParaRPr>
          </a:p>
        </p:txBody>
      </p:sp>
    </p:spTree>
    <p:extLst>
      <p:ext uri="{BB962C8B-B14F-4D97-AF65-F5344CB8AC3E}">
        <p14:creationId xmlns:p14="http://schemas.microsoft.com/office/powerpoint/2010/main" val="14572146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3528" y="332656"/>
            <a:ext cx="8568952" cy="923330"/>
          </a:xfrm>
          <a:prstGeom prst="rect">
            <a:avLst/>
          </a:prstGeom>
        </p:spPr>
        <p:txBody>
          <a:bodyPr wrap="square">
            <a:spAutoFit/>
          </a:bodyPr>
          <a:lstStyle/>
          <a:p>
            <a:r>
              <a:rPr lang="pl-PL" dirty="0"/>
              <a:t>INSERT INTO pracownik VALUES (’012008′, </a:t>
            </a:r>
            <a:r>
              <a:rPr lang="pl-PL" dirty="0" smtClean="0"/>
              <a:t>”Jan”, ”Kowalski”, </a:t>
            </a:r>
            <a:r>
              <a:rPr lang="pl-PL" dirty="0"/>
              <a:t>’1321,56′);</a:t>
            </a:r>
            <a:br>
              <a:rPr lang="pl-PL" dirty="0"/>
            </a:br>
            <a:r>
              <a:rPr lang="pl-PL" dirty="0"/>
              <a:t>INSERT INTO pracownik VALUES (’022008′, </a:t>
            </a:r>
            <a:r>
              <a:rPr lang="pl-PL" dirty="0" smtClean="0"/>
              <a:t>”Adam”, ”Nowak”, </a:t>
            </a:r>
            <a:r>
              <a:rPr lang="pl-PL" dirty="0"/>
              <a:t>’2536,76′);</a:t>
            </a:r>
            <a:br>
              <a:rPr lang="pl-PL" dirty="0"/>
            </a:br>
            <a:r>
              <a:rPr lang="pl-PL" dirty="0"/>
              <a:t>INSERT INTO pracownik VALUES (’032008′, </a:t>
            </a:r>
            <a:r>
              <a:rPr lang="pl-PL" dirty="0" smtClean="0"/>
              <a:t>”Kasia”, ”Kowalska”, </a:t>
            </a:r>
            <a:r>
              <a:rPr lang="pl-PL" dirty="0"/>
              <a:t>’1207,76′);</a:t>
            </a:r>
          </a:p>
        </p:txBody>
      </p:sp>
      <p:sp>
        <p:nvSpPr>
          <p:cNvPr id="5" name="Prostokąt 4"/>
          <p:cNvSpPr/>
          <p:nvPr/>
        </p:nvSpPr>
        <p:spPr>
          <a:xfrm>
            <a:off x="395536" y="1628800"/>
            <a:ext cx="3680495" cy="369332"/>
          </a:xfrm>
          <a:prstGeom prst="rect">
            <a:avLst/>
          </a:prstGeom>
        </p:spPr>
        <p:txBody>
          <a:bodyPr wrap="none">
            <a:spAutoFit/>
          </a:bodyPr>
          <a:lstStyle/>
          <a:p>
            <a:r>
              <a:rPr lang="pl-PL" dirty="0"/>
              <a:t>Poprawna jest także wersja polecenia</a:t>
            </a:r>
          </a:p>
        </p:txBody>
      </p:sp>
      <p:sp>
        <p:nvSpPr>
          <p:cNvPr id="6" name="Prostokąt 5"/>
          <p:cNvSpPr/>
          <p:nvPr/>
        </p:nvSpPr>
        <p:spPr>
          <a:xfrm>
            <a:off x="323528" y="2636912"/>
            <a:ext cx="8568952" cy="2308324"/>
          </a:xfrm>
          <a:prstGeom prst="rect">
            <a:avLst/>
          </a:prstGeom>
        </p:spPr>
        <p:txBody>
          <a:bodyPr wrap="square">
            <a:spAutoFit/>
          </a:bodyPr>
          <a:lstStyle/>
          <a:p>
            <a:r>
              <a:rPr lang="pl-PL" dirty="0"/>
              <a:t>INSERT INTO pracownik(</a:t>
            </a:r>
            <a:r>
              <a:rPr lang="pl-PL" dirty="0" err="1"/>
              <a:t>id_pracownika</a:t>
            </a:r>
            <a:r>
              <a:rPr lang="pl-PL" dirty="0"/>
              <a:t>, </a:t>
            </a:r>
            <a:r>
              <a:rPr lang="pl-PL" dirty="0" err="1"/>
              <a:t>imie</a:t>
            </a:r>
            <a:r>
              <a:rPr lang="pl-PL" dirty="0"/>
              <a:t>, nazwisko, pensja) VALUES (’012008′, </a:t>
            </a:r>
            <a:r>
              <a:rPr lang="pl-PL" dirty="0" smtClean="0"/>
              <a:t>”Jan”, ”Kowalski”, ’1321.56′);</a:t>
            </a:r>
          </a:p>
          <a:p>
            <a:endParaRPr lang="pl-PL" dirty="0"/>
          </a:p>
          <a:p>
            <a:r>
              <a:rPr lang="pl-PL" dirty="0"/>
              <a:t>INSERT INTO pracownik(</a:t>
            </a:r>
            <a:r>
              <a:rPr lang="pl-PL" dirty="0" err="1"/>
              <a:t>id_pracownika</a:t>
            </a:r>
            <a:r>
              <a:rPr lang="pl-PL" dirty="0"/>
              <a:t>, </a:t>
            </a:r>
            <a:r>
              <a:rPr lang="pl-PL" dirty="0" err="1"/>
              <a:t>imie</a:t>
            </a:r>
            <a:r>
              <a:rPr lang="pl-PL" dirty="0"/>
              <a:t>, nazwisko, pensja) VALUES (’022008′, </a:t>
            </a:r>
            <a:r>
              <a:rPr lang="pl-PL" dirty="0" smtClean="0"/>
              <a:t>”Adam”, ”Nowak”, ’2536.76′);</a:t>
            </a:r>
          </a:p>
          <a:p>
            <a:endParaRPr lang="pl-PL" dirty="0"/>
          </a:p>
          <a:p>
            <a:r>
              <a:rPr lang="pl-PL" dirty="0"/>
              <a:t>INSERT INTO pracownik(</a:t>
            </a:r>
            <a:r>
              <a:rPr lang="pl-PL" dirty="0" err="1"/>
              <a:t>id_pracownika</a:t>
            </a:r>
            <a:r>
              <a:rPr lang="pl-PL" dirty="0"/>
              <a:t>, </a:t>
            </a:r>
            <a:r>
              <a:rPr lang="pl-PL" dirty="0" err="1"/>
              <a:t>imie</a:t>
            </a:r>
            <a:r>
              <a:rPr lang="pl-PL" dirty="0"/>
              <a:t>, nazwisko, pensja) VALUES (’032008′, </a:t>
            </a:r>
            <a:r>
              <a:rPr lang="pl-PL" dirty="0" smtClean="0"/>
              <a:t>”Kasia”, ”Kowalska”, ’1207.76</a:t>
            </a:r>
            <a:r>
              <a:rPr lang="pl-PL" dirty="0"/>
              <a:t>′);</a:t>
            </a:r>
          </a:p>
        </p:txBody>
      </p:sp>
    </p:spTree>
    <p:extLst>
      <p:ext uri="{BB962C8B-B14F-4D97-AF65-F5344CB8AC3E}">
        <p14:creationId xmlns:p14="http://schemas.microsoft.com/office/powerpoint/2010/main" val="52539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096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4264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17610" y="620688"/>
            <a:ext cx="8496944" cy="2308324"/>
          </a:xfrm>
          <a:prstGeom prst="rect">
            <a:avLst/>
          </a:prstGeom>
        </p:spPr>
        <p:txBody>
          <a:bodyPr wrap="square">
            <a:spAutoFit/>
          </a:bodyPr>
          <a:lstStyle/>
          <a:p>
            <a:r>
              <a:rPr lang="pl-PL" dirty="0"/>
              <a:t>INSERT INTO adresy (telefon, </a:t>
            </a:r>
            <a:r>
              <a:rPr lang="pl-PL" dirty="0" err="1"/>
              <a:t>adres_email</a:t>
            </a:r>
            <a:r>
              <a:rPr lang="pl-PL" dirty="0"/>
              <a:t>, </a:t>
            </a:r>
            <a:r>
              <a:rPr lang="pl-PL" dirty="0" err="1"/>
              <a:t>id_pracownika</a:t>
            </a:r>
            <a:r>
              <a:rPr lang="pl-PL" dirty="0"/>
              <a:t>) VALUES (’501234567′, ‘jkowalski@msql.pl’, ’12008</a:t>
            </a:r>
            <a:r>
              <a:rPr lang="pl-PL" dirty="0" smtClean="0"/>
              <a:t>′);</a:t>
            </a:r>
          </a:p>
          <a:p>
            <a:r>
              <a:rPr lang="pl-PL" dirty="0"/>
              <a:t/>
            </a:r>
            <a:br>
              <a:rPr lang="pl-PL" dirty="0"/>
            </a:br>
            <a:r>
              <a:rPr lang="pl-PL" dirty="0"/>
              <a:t>INSERT INTO adresy (telefon, </a:t>
            </a:r>
            <a:r>
              <a:rPr lang="pl-PL" dirty="0" err="1"/>
              <a:t>adres_email</a:t>
            </a:r>
            <a:r>
              <a:rPr lang="pl-PL" dirty="0"/>
              <a:t>, </a:t>
            </a:r>
            <a:r>
              <a:rPr lang="pl-PL" dirty="0" err="1"/>
              <a:t>id_pracownika</a:t>
            </a:r>
            <a:r>
              <a:rPr lang="pl-PL" dirty="0"/>
              <a:t>) VALUES (’601234567′, ‘anowak@msql.pl’, ’22008</a:t>
            </a:r>
            <a:r>
              <a:rPr lang="pl-PL" dirty="0" smtClean="0"/>
              <a:t>′);</a:t>
            </a:r>
          </a:p>
          <a:p>
            <a:endParaRPr lang="pl-PL" dirty="0"/>
          </a:p>
          <a:p>
            <a:r>
              <a:rPr lang="pl-PL" dirty="0"/>
              <a:t>INSERT INTO adresy (telefon, </a:t>
            </a:r>
            <a:r>
              <a:rPr lang="pl-PL" dirty="0" err="1"/>
              <a:t>adres_email</a:t>
            </a:r>
            <a:r>
              <a:rPr lang="pl-PL" dirty="0"/>
              <a:t>, </a:t>
            </a:r>
            <a:r>
              <a:rPr lang="pl-PL" dirty="0" err="1"/>
              <a:t>id_pracownika</a:t>
            </a:r>
            <a:r>
              <a:rPr lang="pl-PL" dirty="0"/>
              <a:t>) VALUES (’601234567′, </a:t>
            </a:r>
            <a:r>
              <a:rPr lang="pl-PL" dirty="0" smtClean="0"/>
              <a:t>‘kasia@msql.pl</a:t>
            </a:r>
            <a:r>
              <a:rPr lang="pl-PL" dirty="0"/>
              <a:t>’, </a:t>
            </a:r>
            <a:r>
              <a:rPr lang="pl-PL" dirty="0" smtClean="0"/>
              <a:t>’32008′);</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10" y="3140968"/>
            <a:ext cx="849197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93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odobny obraz"/>
          <p:cNvPicPr>
            <a:picLocks noChangeAspect="1" noChangeArrowheads="1"/>
          </p:cNvPicPr>
          <p:nvPr/>
        </p:nvPicPr>
        <p:blipFill>
          <a:blip r:embed="rId2"/>
          <a:srcRect/>
          <a:stretch>
            <a:fillRect/>
          </a:stretch>
        </p:blipFill>
        <p:spPr bwMode="auto">
          <a:xfrm>
            <a:off x="1" y="214289"/>
            <a:ext cx="9157844" cy="6341519"/>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20" y="692696"/>
            <a:ext cx="8201905" cy="101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611561" y="2204864"/>
            <a:ext cx="8136904" cy="707886"/>
          </a:xfrm>
          <a:prstGeom prst="rect">
            <a:avLst/>
          </a:prstGeom>
          <a:noFill/>
        </p:spPr>
        <p:txBody>
          <a:bodyPr wrap="square" rtlCol="0">
            <a:spAutoFit/>
          </a:bodyPr>
          <a:lstStyle/>
          <a:p>
            <a:r>
              <a:rPr lang="pl-PL" sz="2000" dirty="0" smtClean="0"/>
              <a:t>By rekord został zapisany należy w auto inkrementacji dodać NULL. Inaczej baza zwraca błąd.</a:t>
            </a:r>
            <a:endParaRPr lang="pl-PL" sz="2000" dirty="0"/>
          </a:p>
        </p:txBody>
      </p:sp>
    </p:spTree>
    <p:extLst>
      <p:ext uri="{BB962C8B-B14F-4D97-AF65-F5344CB8AC3E}">
        <p14:creationId xmlns:p14="http://schemas.microsoft.com/office/powerpoint/2010/main" val="13900862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SELECT</a:t>
            </a:r>
            <a:endParaRPr lang="pl-PL" dirty="0"/>
          </a:p>
        </p:txBody>
      </p:sp>
      <p:sp>
        <p:nvSpPr>
          <p:cNvPr id="3" name="Symbol zastępczy zawartości 2"/>
          <p:cNvSpPr>
            <a:spLocks noGrp="1"/>
          </p:cNvSpPr>
          <p:nvPr>
            <p:ph idx="1"/>
          </p:nvPr>
        </p:nvSpPr>
        <p:spPr/>
        <p:txBody>
          <a:bodyPr/>
          <a:lstStyle/>
          <a:p>
            <a:pPr marL="0" indent="0">
              <a:buNone/>
            </a:pPr>
            <a:r>
              <a:rPr lang="pl-PL" b="1" dirty="0"/>
              <a:t>LIMIT n</a:t>
            </a:r>
            <a:r>
              <a:rPr lang="pl-PL" dirty="0"/>
              <a:t> – gdzie n określa ilość wyświetlanych wierszy, </a:t>
            </a:r>
            <a:r>
              <a:rPr lang="pl-PL" dirty="0" err="1"/>
              <a:t>np</a:t>
            </a:r>
            <a:r>
              <a:rPr lang="pl-PL" dirty="0" smtClean="0"/>
              <a:t>:</a:t>
            </a:r>
          </a:p>
          <a:p>
            <a:pPr marL="0" indent="0">
              <a:buNone/>
            </a:pPr>
            <a:endParaRPr lang="pl-PL" dirty="0"/>
          </a:p>
          <a:p>
            <a:pPr marL="0" indent="0">
              <a:buNone/>
            </a:pPr>
            <a:r>
              <a:rPr lang="pl-PL" dirty="0"/>
              <a:t>SELECT * FROM pracownik LIMIT </a:t>
            </a:r>
            <a:r>
              <a:rPr lang="pl-PL" dirty="0" smtClean="0"/>
              <a:t>2;</a:t>
            </a:r>
            <a:endParaRPr lang="pl-PL" dirty="0"/>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19760366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rPr>
              <a:t>WHERE</a:t>
            </a:r>
            <a:endParaRPr lang="pl-PL" b="1" dirty="0">
              <a:solidFill>
                <a:srgbClr val="FF0000"/>
              </a:solidFill>
            </a:endParaRPr>
          </a:p>
        </p:txBody>
      </p:sp>
      <p:sp>
        <p:nvSpPr>
          <p:cNvPr id="3" name="Symbol zastępczy zawartości 2"/>
          <p:cNvSpPr>
            <a:spLocks noGrp="1"/>
          </p:cNvSpPr>
          <p:nvPr>
            <p:ph idx="1"/>
          </p:nvPr>
        </p:nvSpPr>
        <p:spPr/>
        <p:txBody>
          <a:bodyPr/>
          <a:lstStyle/>
          <a:p>
            <a:pPr marL="0" indent="0">
              <a:buNone/>
            </a:pPr>
            <a:r>
              <a:rPr lang="pl-PL" b="1" dirty="0">
                <a:solidFill>
                  <a:srgbClr val="002060"/>
                </a:solidFill>
              </a:rPr>
              <a:t>WHERE</a:t>
            </a:r>
            <a:r>
              <a:rPr lang="pl-PL" dirty="0"/>
              <a:t> – wybór wierszy spełniających określone warunki, np</a:t>
            </a:r>
            <a:r>
              <a:rPr lang="pl-PL" dirty="0" smtClean="0"/>
              <a:t>.</a:t>
            </a:r>
          </a:p>
          <a:p>
            <a:pPr marL="0" indent="0">
              <a:buNone/>
            </a:pPr>
            <a:endParaRPr lang="pl-PL" dirty="0"/>
          </a:p>
          <a:p>
            <a:pPr marL="0" indent="0">
              <a:buNone/>
            </a:pPr>
            <a:r>
              <a:rPr lang="pl-PL" dirty="0"/>
              <a:t>SELECT * FROM pracownik WHERE pensja &gt; </a:t>
            </a:r>
            <a:r>
              <a:rPr lang="pl-PL" dirty="0" smtClean="0"/>
              <a:t>1500;</a:t>
            </a:r>
            <a:endParaRPr lang="pl-PL" dirty="0"/>
          </a:p>
          <a:p>
            <a:pPr marL="0" indent="0">
              <a:buNone/>
            </a:pPr>
            <a:endParaRPr lang="pl-PL" dirty="0"/>
          </a:p>
        </p:txBody>
      </p:sp>
    </p:spTree>
    <p:extLst>
      <p:ext uri="{BB962C8B-B14F-4D97-AF65-F5344CB8AC3E}">
        <p14:creationId xmlns:p14="http://schemas.microsoft.com/office/powerpoint/2010/main" val="22106324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5536" y="1113220"/>
            <a:ext cx="80648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chemeClr val="tx1"/>
                </a:solidFill>
                <a:effectLst/>
                <a:latin typeface="Arial" charset="0"/>
                <a:cs typeface="Arial" charset="0"/>
              </a:rPr>
              <a:t>Istnieje możliwość łączenia warunków za pomocą operatorów </a:t>
            </a:r>
            <a:r>
              <a:rPr kumimoji="0" lang="pl-PL" altLang="pl-PL" sz="1800" b="1" i="0" u="none" strike="noStrike" cap="none" normalizeH="0" baseline="0" dirty="0" smtClean="0">
                <a:ln>
                  <a:noFill/>
                </a:ln>
                <a:solidFill>
                  <a:schemeClr val="tx1"/>
                </a:solidFill>
                <a:effectLst/>
                <a:latin typeface="Arial" charset="0"/>
                <a:cs typeface="Arial" charset="0"/>
              </a:rPr>
              <a:t>OR</a:t>
            </a:r>
            <a:r>
              <a:rPr kumimoji="0" lang="pl-PL" altLang="pl-PL" sz="1800" b="0" i="0" u="none" strike="noStrike" cap="none" normalizeH="0" baseline="0" dirty="0" smtClean="0">
                <a:ln>
                  <a:noFill/>
                </a:ln>
                <a:solidFill>
                  <a:schemeClr val="tx1"/>
                </a:solidFill>
                <a:effectLst/>
                <a:latin typeface="Arial" charset="0"/>
                <a:cs typeface="Arial" charset="0"/>
              </a:rPr>
              <a:t> i </a:t>
            </a:r>
            <a:r>
              <a:rPr kumimoji="0" lang="pl-PL" altLang="pl-PL" sz="1800" b="1" i="0" u="none" strike="noStrike" cap="none" normalizeH="0" baseline="0" dirty="0" smtClean="0">
                <a:ln>
                  <a:noFill/>
                </a:ln>
                <a:solidFill>
                  <a:schemeClr val="tx1"/>
                </a:solidFill>
                <a:effectLst/>
                <a:latin typeface="Arial" charset="0"/>
                <a:cs typeface="Arial" charset="0"/>
              </a:rPr>
              <a:t>AND</a:t>
            </a:r>
            <a:r>
              <a:rPr kumimoji="0" lang="pl-PL" altLang="pl-PL" sz="1800" b="0" i="0" u="none" strike="noStrike" cap="none" normalizeH="0" baseline="0" dirty="0" smtClean="0">
                <a:ln>
                  <a:noFill/>
                </a:ln>
                <a:solidFill>
                  <a:schemeClr val="tx1"/>
                </a:solidFill>
                <a:effectLst/>
                <a:latin typeface="Arial" charset="0"/>
                <a:cs typeface="Arial" charset="0"/>
              </a:rPr>
              <a:t>, np.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cs typeface="Arial" charset="0"/>
              </a:rPr>
              <a:t>SELECT * FROM </a:t>
            </a:r>
            <a:r>
              <a:rPr kumimoji="0" lang="pl-PL" altLang="pl-PL" sz="1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charset="0"/>
                <a:cs typeface="Arial" charset="0"/>
              </a:rPr>
              <a:t>nazwa_tabeli</a:t>
            </a:r>
            <a:r>
              <a:rPr kumimoji="0" lang="pl-PL" altLang="pl-PL" sz="1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cs typeface="Arial" charset="0"/>
              </a:rPr>
              <a:t> WHERE ((warunek1) OR (warunek2) AND (warunek3));</a:t>
            </a:r>
          </a:p>
        </p:txBody>
      </p:sp>
      <p:sp>
        <p:nvSpPr>
          <p:cNvPr id="5" name="Prostokąt 4"/>
          <p:cNvSpPr/>
          <p:nvPr/>
        </p:nvSpPr>
        <p:spPr>
          <a:xfrm>
            <a:off x="395536" y="3105835"/>
            <a:ext cx="8064896" cy="400110"/>
          </a:xfrm>
          <a:prstGeom prst="rect">
            <a:avLst/>
          </a:prstGeom>
        </p:spPr>
        <p:txBody>
          <a:bodyPr wrap="square">
            <a:spAutoFit/>
          </a:bodyPr>
          <a:lstStyle/>
          <a:p>
            <a:r>
              <a:rPr lang="en-US" sz="2000" b="1" dirty="0">
                <a:solidFill>
                  <a:srgbClr val="002060"/>
                </a:solidFill>
              </a:rPr>
              <a:t>SELECT * FROM </a:t>
            </a:r>
            <a:r>
              <a:rPr lang="en-US" sz="2000" b="1" dirty="0" err="1">
                <a:solidFill>
                  <a:srgbClr val="002060"/>
                </a:solidFill>
              </a:rPr>
              <a:t>pracownik</a:t>
            </a:r>
            <a:r>
              <a:rPr lang="en-US" sz="2000" b="1" dirty="0">
                <a:solidFill>
                  <a:srgbClr val="002060"/>
                </a:solidFill>
              </a:rPr>
              <a:t> WHERE (</a:t>
            </a:r>
            <a:r>
              <a:rPr lang="en-US" sz="2000" b="1" dirty="0" err="1">
                <a:solidFill>
                  <a:srgbClr val="002060"/>
                </a:solidFill>
              </a:rPr>
              <a:t>pensja</a:t>
            </a:r>
            <a:r>
              <a:rPr lang="en-US" sz="2000" b="1" dirty="0">
                <a:solidFill>
                  <a:srgbClr val="002060"/>
                </a:solidFill>
              </a:rPr>
              <a:t> &gt;= 1000) AND (</a:t>
            </a:r>
            <a:r>
              <a:rPr lang="en-US" sz="2000" b="1" dirty="0" err="1">
                <a:solidFill>
                  <a:srgbClr val="002060"/>
                </a:solidFill>
              </a:rPr>
              <a:t>pensja</a:t>
            </a:r>
            <a:r>
              <a:rPr lang="en-US" sz="2000" b="1" dirty="0">
                <a:solidFill>
                  <a:srgbClr val="002060"/>
                </a:solidFill>
              </a:rPr>
              <a:t> &lt; 1500</a:t>
            </a:r>
            <a:r>
              <a:rPr lang="en-US" sz="2000" b="1" dirty="0" smtClean="0">
                <a:solidFill>
                  <a:srgbClr val="002060"/>
                </a:solidFill>
              </a:rPr>
              <a:t>)</a:t>
            </a:r>
            <a:r>
              <a:rPr lang="pl-PL" sz="2000" b="1" dirty="0" smtClean="0">
                <a:solidFill>
                  <a:srgbClr val="002060"/>
                </a:solidFill>
              </a:rPr>
              <a:t>;</a:t>
            </a:r>
            <a:endParaRPr lang="pl-PL" sz="2000" b="1" dirty="0">
              <a:solidFill>
                <a:srgbClr val="002060"/>
              </a:solidFill>
            </a:endParaRPr>
          </a:p>
        </p:txBody>
      </p:sp>
    </p:spTree>
    <p:extLst>
      <p:ext uri="{BB962C8B-B14F-4D97-AF65-F5344CB8AC3E}">
        <p14:creationId xmlns:p14="http://schemas.microsoft.com/office/powerpoint/2010/main" val="27407571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3816424" cy="472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611560" y="620688"/>
            <a:ext cx="3887474" cy="523220"/>
          </a:xfrm>
          <a:prstGeom prst="rect">
            <a:avLst/>
          </a:prstGeom>
          <a:noFill/>
        </p:spPr>
        <p:txBody>
          <a:bodyPr wrap="none" rtlCol="0">
            <a:spAutoFit/>
          </a:bodyPr>
          <a:lstStyle/>
          <a:p>
            <a:r>
              <a:rPr lang="pl-PL" sz="2800" b="1" dirty="0" smtClean="0">
                <a:solidFill>
                  <a:srgbClr val="002060"/>
                </a:solidFill>
              </a:rPr>
              <a:t>Lista operatorów WHERE</a:t>
            </a:r>
            <a:endParaRPr lang="pl-PL" sz="2800" b="1" dirty="0">
              <a:solidFill>
                <a:srgbClr val="002060"/>
              </a:solidFill>
            </a:endParaRPr>
          </a:p>
        </p:txBody>
      </p:sp>
    </p:spTree>
    <p:extLst>
      <p:ext uri="{BB962C8B-B14F-4D97-AF65-F5344CB8AC3E}">
        <p14:creationId xmlns:p14="http://schemas.microsoft.com/office/powerpoint/2010/main" val="23028841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operator </a:t>
            </a:r>
            <a:r>
              <a:rPr lang="pl-PL" b="1" dirty="0"/>
              <a:t>LIKE</a:t>
            </a:r>
            <a:endParaRPr lang="pl-PL" dirty="0"/>
          </a:p>
        </p:txBody>
      </p:sp>
      <p:sp>
        <p:nvSpPr>
          <p:cNvPr id="4" name="Prostokąt 3"/>
          <p:cNvSpPr/>
          <p:nvPr/>
        </p:nvSpPr>
        <p:spPr>
          <a:xfrm>
            <a:off x="539552" y="1412776"/>
            <a:ext cx="6534472" cy="369332"/>
          </a:xfrm>
          <a:prstGeom prst="rect">
            <a:avLst/>
          </a:prstGeom>
        </p:spPr>
        <p:txBody>
          <a:bodyPr wrap="square">
            <a:spAutoFit/>
          </a:bodyPr>
          <a:lstStyle/>
          <a:p>
            <a:r>
              <a:rPr lang="pl-PL" dirty="0"/>
              <a:t>SELECT * FROM pracownik WHERE </a:t>
            </a:r>
            <a:r>
              <a:rPr lang="pl-PL" dirty="0" err="1"/>
              <a:t>id_pracownika</a:t>
            </a:r>
            <a:r>
              <a:rPr lang="pl-PL" dirty="0"/>
              <a:t> LIKE ‘%2008′</a:t>
            </a:r>
          </a:p>
        </p:txBody>
      </p:sp>
      <p:sp>
        <p:nvSpPr>
          <p:cNvPr id="5" name="Prostokąt 4"/>
          <p:cNvSpPr/>
          <p:nvPr/>
        </p:nvSpPr>
        <p:spPr>
          <a:xfrm>
            <a:off x="539552" y="1916832"/>
            <a:ext cx="6318448" cy="369332"/>
          </a:xfrm>
          <a:prstGeom prst="rect">
            <a:avLst/>
          </a:prstGeom>
        </p:spPr>
        <p:txBody>
          <a:bodyPr wrap="square">
            <a:spAutoFit/>
          </a:bodyPr>
          <a:lstStyle/>
          <a:p>
            <a:r>
              <a:rPr lang="en-US" dirty="0"/>
              <a:t>SELECT * FROM </a:t>
            </a:r>
            <a:r>
              <a:rPr lang="en-US" dirty="0" err="1"/>
              <a:t>pracownik</a:t>
            </a:r>
            <a:r>
              <a:rPr lang="en-US" dirty="0"/>
              <a:t> WHERE </a:t>
            </a:r>
            <a:r>
              <a:rPr lang="en-US" dirty="0" err="1"/>
              <a:t>imie</a:t>
            </a:r>
            <a:r>
              <a:rPr lang="en-US" dirty="0"/>
              <a:t> LIKE ‘_a%’</a:t>
            </a:r>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4904"/>
            <a:ext cx="830651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1334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t>BETWEEN</a:t>
            </a:r>
            <a:r>
              <a:rPr lang="pl-PL" sz="2800" dirty="0"/>
              <a:t> – pozwala przy wykorzystaniu operatora WHERE określić zakresy</a:t>
            </a:r>
          </a:p>
        </p:txBody>
      </p:sp>
      <p:sp>
        <p:nvSpPr>
          <p:cNvPr id="3" name="Symbol zastępczy zawartości 2"/>
          <p:cNvSpPr>
            <a:spLocks noGrp="1"/>
          </p:cNvSpPr>
          <p:nvPr>
            <p:ph idx="1"/>
          </p:nvPr>
        </p:nvSpPr>
        <p:spPr/>
        <p:txBody>
          <a:bodyPr>
            <a:normAutofit/>
          </a:bodyPr>
          <a:lstStyle/>
          <a:p>
            <a:pPr marL="0" indent="0">
              <a:buNone/>
            </a:pPr>
            <a:r>
              <a:rPr lang="en-US" sz="2400" b="1" dirty="0">
                <a:solidFill>
                  <a:srgbClr val="002060"/>
                </a:solidFill>
                <a:effectLst>
                  <a:outerShdw blurRad="38100" dist="38100" dir="2700000" algn="tl">
                    <a:srgbClr val="000000">
                      <a:alpha val="43137"/>
                    </a:srgbClr>
                  </a:outerShdw>
                </a:effectLst>
              </a:rPr>
              <a:t>SELECT * FROM </a:t>
            </a:r>
            <a:r>
              <a:rPr lang="en-US" sz="2400" b="1" dirty="0" err="1">
                <a:solidFill>
                  <a:srgbClr val="002060"/>
                </a:solidFill>
                <a:effectLst>
                  <a:outerShdw blurRad="38100" dist="38100" dir="2700000" algn="tl">
                    <a:srgbClr val="000000">
                      <a:alpha val="43137"/>
                    </a:srgbClr>
                  </a:outerShdw>
                </a:effectLst>
              </a:rPr>
              <a:t>nazwa_tabeli</a:t>
            </a:r>
            <a:r>
              <a:rPr lang="en-US" sz="2400" b="1" dirty="0">
                <a:solidFill>
                  <a:srgbClr val="002060"/>
                </a:solidFill>
                <a:effectLst>
                  <a:outerShdw blurRad="38100" dist="38100" dir="2700000" algn="tl">
                    <a:srgbClr val="000000">
                      <a:alpha val="43137"/>
                    </a:srgbClr>
                  </a:outerShdw>
                </a:effectLst>
              </a:rPr>
              <a:t> WHERE (</a:t>
            </a:r>
            <a:r>
              <a:rPr lang="en-US" sz="2400" b="1" dirty="0" err="1">
                <a:solidFill>
                  <a:srgbClr val="002060"/>
                </a:solidFill>
                <a:effectLst>
                  <a:outerShdw blurRad="38100" dist="38100" dir="2700000" algn="tl">
                    <a:srgbClr val="000000">
                      <a:alpha val="43137"/>
                    </a:srgbClr>
                  </a:outerShdw>
                </a:effectLst>
              </a:rPr>
              <a:t>nazwa_kolumny</a:t>
            </a:r>
            <a:r>
              <a:rPr lang="en-US" sz="2400" b="1" dirty="0">
                <a:solidFill>
                  <a:srgbClr val="002060"/>
                </a:solidFill>
                <a:effectLst>
                  <a:outerShdw blurRad="38100" dist="38100" dir="2700000" algn="tl">
                    <a:srgbClr val="000000">
                      <a:alpha val="43137"/>
                    </a:srgbClr>
                  </a:outerShdw>
                </a:effectLst>
              </a:rPr>
              <a:t> BETWEEN x AND y</a:t>
            </a:r>
            <a:r>
              <a:rPr lang="en-US" sz="2400" b="1" dirty="0" smtClean="0">
                <a:solidFill>
                  <a:srgbClr val="002060"/>
                </a:solidFill>
                <a:effectLst>
                  <a:outerShdw blurRad="38100" dist="38100" dir="2700000" algn="tl">
                    <a:srgbClr val="000000">
                      <a:alpha val="43137"/>
                    </a:srgbClr>
                  </a:outerShdw>
                </a:effectLst>
              </a:rPr>
              <a:t>)</a:t>
            </a:r>
            <a:r>
              <a:rPr lang="pl-PL" sz="2400" b="1" dirty="0" smtClean="0">
                <a:solidFill>
                  <a:srgbClr val="002060"/>
                </a:solidFill>
                <a:effectLst>
                  <a:outerShdw blurRad="38100" dist="38100" dir="2700000" algn="tl">
                    <a:srgbClr val="000000">
                      <a:alpha val="43137"/>
                    </a:srgbClr>
                  </a:outerShdw>
                </a:effectLst>
              </a:rPr>
              <a:t>;</a:t>
            </a:r>
          </a:p>
          <a:p>
            <a:pPr marL="0" indent="0">
              <a:buNone/>
            </a:pPr>
            <a:endParaRPr lang="pl-PL" sz="2400" b="1" dirty="0" smtClean="0">
              <a:solidFill>
                <a:srgbClr val="002060"/>
              </a:solidFill>
              <a:effectLst>
                <a:outerShdw blurRad="38100" dist="38100" dir="2700000" algn="tl">
                  <a:srgbClr val="000000">
                    <a:alpha val="43137"/>
                  </a:srgbClr>
                </a:outerShdw>
              </a:effectLst>
            </a:endParaRPr>
          </a:p>
          <a:p>
            <a:pPr marL="0" indent="0">
              <a:buNone/>
            </a:pPr>
            <a:endParaRPr lang="pl-PL" sz="2400" b="1" dirty="0">
              <a:solidFill>
                <a:srgbClr val="002060"/>
              </a:solidFill>
              <a:effectLst>
                <a:outerShdw blurRad="38100" dist="38100" dir="2700000" algn="tl">
                  <a:srgbClr val="000000">
                    <a:alpha val="43137"/>
                  </a:srgbClr>
                </a:outerShdw>
              </a:effectLst>
            </a:endParaRPr>
          </a:p>
          <a:p>
            <a:pPr marL="0" indent="0">
              <a:buNone/>
            </a:pPr>
            <a:r>
              <a:rPr lang="en-US" sz="2400" b="1" dirty="0">
                <a:solidFill>
                  <a:srgbClr val="FF0000"/>
                </a:solidFill>
                <a:effectLst>
                  <a:outerShdw blurRad="38100" dist="38100" dir="2700000" algn="tl">
                    <a:srgbClr val="000000">
                      <a:alpha val="43137"/>
                    </a:srgbClr>
                  </a:outerShdw>
                </a:effectLst>
              </a:rPr>
              <a:t>SELECT * FROM </a:t>
            </a:r>
            <a:r>
              <a:rPr lang="en-US" sz="2400" b="1" dirty="0" err="1">
                <a:solidFill>
                  <a:srgbClr val="FF0000"/>
                </a:solidFill>
                <a:effectLst>
                  <a:outerShdw blurRad="38100" dist="38100" dir="2700000" algn="tl">
                    <a:srgbClr val="000000">
                      <a:alpha val="43137"/>
                    </a:srgbClr>
                  </a:outerShdw>
                </a:effectLst>
              </a:rPr>
              <a:t>pracownik</a:t>
            </a:r>
            <a:r>
              <a:rPr lang="en-US" sz="2400" b="1" dirty="0">
                <a:solidFill>
                  <a:srgbClr val="FF0000"/>
                </a:solidFill>
                <a:effectLst>
                  <a:outerShdw blurRad="38100" dist="38100" dir="2700000" algn="tl">
                    <a:srgbClr val="000000">
                      <a:alpha val="43137"/>
                    </a:srgbClr>
                  </a:outerShdw>
                </a:effectLst>
              </a:rPr>
              <a:t> WHERE (</a:t>
            </a:r>
            <a:r>
              <a:rPr lang="en-US" sz="2400" b="1" dirty="0" err="1">
                <a:solidFill>
                  <a:srgbClr val="FF0000"/>
                </a:solidFill>
                <a:effectLst>
                  <a:outerShdw blurRad="38100" dist="38100" dir="2700000" algn="tl">
                    <a:srgbClr val="000000">
                      <a:alpha val="43137"/>
                    </a:srgbClr>
                  </a:outerShdw>
                </a:effectLst>
              </a:rPr>
              <a:t>id_pracownika</a:t>
            </a:r>
            <a:r>
              <a:rPr lang="en-US" sz="2400" b="1" dirty="0">
                <a:solidFill>
                  <a:srgbClr val="FF0000"/>
                </a:solidFill>
                <a:effectLst>
                  <a:outerShdw blurRad="38100" dist="38100" dir="2700000" algn="tl">
                    <a:srgbClr val="000000">
                      <a:alpha val="43137"/>
                    </a:srgbClr>
                  </a:outerShdw>
                </a:effectLst>
              </a:rPr>
              <a:t> BETWEEN 12008 AND 32008</a:t>
            </a:r>
            <a:r>
              <a:rPr lang="en-US" sz="2400" b="1" dirty="0" smtClean="0">
                <a:solidFill>
                  <a:srgbClr val="FF0000"/>
                </a:solidFill>
                <a:effectLst>
                  <a:outerShdw blurRad="38100" dist="38100" dir="2700000" algn="tl">
                    <a:srgbClr val="000000">
                      <a:alpha val="43137"/>
                    </a:srgbClr>
                  </a:outerShdw>
                </a:effectLst>
              </a:rPr>
              <a:t>)</a:t>
            </a:r>
            <a:r>
              <a:rPr lang="pl-PL" sz="2400" b="1" dirty="0" smtClean="0">
                <a:solidFill>
                  <a:srgbClr val="FF0000"/>
                </a:solidFill>
                <a:effectLst>
                  <a:outerShdw blurRad="38100" dist="38100" dir="2700000" algn="tl">
                    <a:srgbClr val="000000">
                      <a:alpha val="43137"/>
                    </a:srgbClr>
                  </a:outerShdw>
                </a:effectLst>
              </a:rPr>
              <a:t>;</a:t>
            </a:r>
          </a:p>
          <a:p>
            <a:pPr marL="0" indent="0">
              <a:buNone/>
            </a:pPr>
            <a:endParaRPr lang="pl-PL" sz="2400" b="1" dirty="0">
              <a:solidFill>
                <a:srgbClr val="FF0000"/>
              </a:solidFill>
              <a:effectLst>
                <a:outerShdw blurRad="38100" dist="38100" dir="2700000" algn="tl">
                  <a:srgbClr val="000000">
                    <a:alpha val="43137"/>
                  </a:srgbClr>
                </a:outerShdw>
              </a:effectLst>
            </a:endParaRPr>
          </a:p>
          <a:p>
            <a:pPr marL="0" indent="0">
              <a:buNone/>
            </a:pPr>
            <a:r>
              <a:rPr lang="pl-PL" sz="2400" b="1" dirty="0">
                <a:solidFill>
                  <a:srgbClr val="FF0000"/>
                </a:solidFill>
                <a:effectLst>
                  <a:outerShdw blurRad="38100" dist="38100" dir="2700000" algn="tl">
                    <a:srgbClr val="000000">
                      <a:alpha val="43137"/>
                    </a:srgbClr>
                  </a:outerShdw>
                </a:effectLst>
              </a:rPr>
              <a:t>SELECT * FROM pracownik WHERE (</a:t>
            </a:r>
            <a:r>
              <a:rPr lang="pl-PL" sz="2400" b="1" dirty="0" err="1">
                <a:solidFill>
                  <a:srgbClr val="FF0000"/>
                </a:solidFill>
                <a:effectLst>
                  <a:outerShdw blurRad="38100" dist="38100" dir="2700000" algn="tl">
                    <a:srgbClr val="000000">
                      <a:alpha val="43137"/>
                    </a:srgbClr>
                  </a:outerShdw>
                </a:effectLst>
              </a:rPr>
              <a:t>id_pracownika</a:t>
            </a:r>
            <a:r>
              <a:rPr lang="pl-PL" sz="2400" b="1" dirty="0">
                <a:solidFill>
                  <a:srgbClr val="FF0000"/>
                </a:solidFill>
                <a:effectLst>
                  <a:outerShdw blurRad="38100" dist="38100" dir="2700000" algn="tl">
                    <a:srgbClr val="000000">
                      <a:alpha val="43137"/>
                    </a:srgbClr>
                  </a:outerShdw>
                </a:effectLst>
              </a:rPr>
              <a:t> IN (12008, 22008</a:t>
            </a:r>
            <a:r>
              <a:rPr lang="pl-PL" sz="2400" b="1" dirty="0" smtClean="0">
                <a:solidFill>
                  <a:srgbClr val="FF0000"/>
                </a:solidFill>
                <a:effectLst>
                  <a:outerShdw blurRad="38100" dist="38100" dir="2700000" algn="tl">
                    <a:srgbClr val="000000">
                      <a:alpha val="43137"/>
                    </a:srgbClr>
                  </a:outerShdw>
                </a:effectLst>
              </a:rPr>
              <a:t>));</a:t>
            </a:r>
            <a:endParaRPr lang="pl-PL"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84698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a:t>INNER JOIN</a:t>
            </a:r>
            <a:r>
              <a:rPr lang="pl-PL" sz="3200" dirty="0"/>
              <a:t> – łączenie tabel przy wyświetlaniu</a:t>
            </a:r>
          </a:p>
        </p:txBody>
      </p:sp>
      <p:sp>
        <p:nvSpPr>
          <p:cNvPr id="4" name="Prostokąt 3"/>
          <p:cNvSpPr/>
          <p:nvPr/>
        </p:nvSpPr>
        <p:spPr>
          <a:xfrm>
            <a:off x="323528" y="1340767"/>
            <a:ext cx="8424936" cy="1754326"/>
          </a:xfrm>
          <a:prstGeom prst="rect">
            <a:avLst/>
          </a:prstGeom>
        </p:spPr>
        <p:txBody>
          <a:bodyPr wrap="square">
            <a:spAutoFit/>
          </a:bodyPr>
          <a:lstStyle/>
          <a:p>
            <a:r>
              <a:rPr lang="pl-PL" dirty="0"/>
              <a:t>Zadaniem naszym jest wyświetlenie w jednej tabeli następujących danych: „</a:t>
            </a:r>
            <a:r>
              <a:rPr lang="pl-PL" dirty="0" err="1"/>
              <a:t>id_pracownika</a:t>
            </a:r>
            <a:r>
              <a:rPr lang="pl-PL" dirty="0"/>
              <a:t>”, „</a:t>
            </a:r>
            <a:r>
              <a:rPr lang="pl-PL" dirty="0" err="1"/>
              <a:t>imie</a:t>
            </a:r>
            <a:r>
              <a:rPr lang="pl-PL" dirty="0"/>
              <a:t>”, „nazwisko” oraz „</a:t>
            </a:r>
            <a:r>
              <a:rPr lang="pl-PL" dirty="0" err="1"/>
              <a:t>adres_email</a:t>
            </a:r>
            <a:r>
              <a:rPr lang="pl-PL" dirty="0"/>
              <a:t>”. Trzy pierwsze dane znajdują się w tabeli „pracownik”, zaś adres e-mail w tabeli „adresy”. </a:t>
            </a:r>
            <a:endParaRPr lang="pl-PL" dirty="0" smtClean="0"/>
          </a:p>
          <a:p>
            <a:endParaRPr lang="pl-PL" dirty="0"/>
          </a:p>
          <a:p>
            <a:r>
              <a:rPr lang="pl-PL" dirty="0" smtClean="0"/>
              <a:t>Wspólnym </a:t>
            </a:r>
            <a:r>
              <a:rPr lang="pl-PL" dirty="0"/>
              <a:t>polem dla obu tabel jest „</a:t>
            </a:r>
            <a:r>
              <a:rPr lang="pl-PL" dirty="0" err="1"/>
              <a:t>id_pracownika</a:t>
            </a:r>
            <a:r>
              <a:rPr lang="pl-PL" dirty="0"/>
              <a:t>” i to ono posłuży nam do złączenia tabel następującym poleceniem:</a:t>
            </a:r>
          </a:p>
        </p:txBody>
      </p:sp>
      <p:sp>
        <p:nvSpPr>
          <p:cNvPr id="5" name="Prostokąt 4"/>
          <p:cNvSpPr/>
          <p:nvPr/>
        </p:nvSpPr>
        <p:spPr>
          <a:xfrm>
            <a:off x="356083" y="3489782"/>
            <a:ext cx="8352928" cy="2308324"/>
          </a:xfrm>
          <a:prstGeom prst="rect">
            <a:avLst/>
          </a:prstGeom>
        </p:spPr>
        <p:txBody>
          <a:bodyPr wrap="square">
            <a:spAutoFit/>
          </a:bodyPr>
          <a:lstStyle/>
          <a:p>
            <a:r>
              <a:rPr lang="pl-PL" b="1" dirty="0">
                <a:solidFill>
                  <a:srgbClr val="002060"/>
                </a:solidFill>
                <a:effectLst>
                  <a:outerShdw blurRad="38100" dist="38100" dir="2700000" algn="tl">
                    <a:srgbClr val="000000">
                      <a:alpha val="43137"/>
                    </a:srgbClr>
                  </a:outerShdw>
                </a:effectLst>
              </a:rPr>
              <a:t>SELECT </a:t>
            </a:r>
            <a:r>
              <a:rPr lang="pl-PL" b="1" dirty="0" err="1">
                <a:solidFill>
                  <a:srgbClr val="002060"/>
                </a:solidFill>
                <a:effectLst>
                  <a:outerShdw blurRad="38100" dist="38100" dir="2700000" algn="tl">
                    <a:srgbClr val="000000">
                      <a:alpha val="43137"/>
                    </a:srgbClr>
                  </a:outerShdw>
                </a:effectLst>
              </a:rPr>
              <a:t>pracownik.id_pracownika</a:t>
            </a:r>
            <a:r>
              <a:rPr lang="pl-PL" b="1" dirty="0">
                <a:solidFill>
                  <a:srgbClr val="002060"/>
                </a:solidFill>
                <a:effectLst>
                  <a:outerShdw blurRad="38100" dist="38100" dir="2700000" algn="tl">
                    <a:srgbClr val="000000">
                      <a:alpha val="43137"/>
                    </a:srgbClr>
                  </a:outerShdw>
                </a:effectLst>
              </a:rPr>
              <a:t>, </a:t>
            </a:r>
            <a:r>
              <a:rPr lang="pl-PL" b="1" dirty="0" err="1">
                <a:solidFill>
                  <a:srgbClr val="002060"/>
                </a:solidFill>
                <a:effectLst>
                  <a:outerShdw blurRad="38100" dist="38100" dir="2700000" algn="tl">
                    <a:srgbClr val="000000">
                      <a:alpha val="43137"/>
                    </a:srgbClr>
                  </a:outerShdw>
                </a:effectLst>
              </a:rPr>
              <a:t>imie</a:t>
            </a:r>
            <a:r>
              <a:rPr lang="pl-PL" b="1" dirty="0">
                <a:solidFill>
                  <a:srgbClr val="002060"/>
                </a:solidFill>
                <a:effectLst>
                  <a:outerShdw blurRad="38100" dist="38100" dir="2700000" algn="tl">
                    <a:srgbClr val="000000">
                      <a:alpha val="43137"/>
                    </a:srgbClr>
                  </a:outerShdw>
                </a:effectLst>
              </a:rPr>
              <a:t>, nazwisko, </a:t>
            </a:r>
            <a:r>
              <a:rPr lang="pl-PL" b="1" dirty="0" err="1">
                <a:solidFill>
                  <a:srgbClr val="002060"/>
                </a:solidFill>
                <a:effectLst>
                  <a:outerShdw blurRad="38100" dist="38100" dir="2700000" algn="tl">
                    <a:srgbClr val="000000">
                      <a:alpha val="43137"/>
                    </a:srgbClr>
                  </a:outerShdw>
                </a:effectLst>
              </a:rPr>
              <a:t>adres_email</a:t>
            </a:r>
            <a:r>
              <a:rPr lang="pl-PL" b="1" dirty="0">
                <a:solidFill>
                  <a:srgbClr val="002060"/>
                </a:solidFill>
                <a:effectLst>
                  <a:outerShdw blurRad="38100" dist="38100" dir="2700000" algn="tl">
                    <a:srgbClr val="000000">
                      <a:alpha val="43137"/>
                    </a:srgbClr>
                  </a:outerShdw>
                </a:effectLst>
              </a:rPr>
              <a:t> FROM pracownik INNER JOIN adresy ON </a:t>
            </a:r>
            <a:r>
              <a:rPr lang="pl-PL" b="1" dirty="0" err="1">
                <a:solidFill>
                  <a:srgbClr val="002060"/>
                </a:solidFill>
                <a:effectLst>
                  <a:outerShdw blurRad="38100" dist="38100" dir="2700000" algn="tl">
                    <a:srgbClr val="000000">
                      <a:alpha val="43137"/>
                    </a:srgbClr>
                  </a:outerShdw>
                </a:effectLst>
              </a:rPr>
              <a:t>pracownik.id_pracownika</a:t>
            </a:r>
            <a:r>
              <a:rPr lang="pl-PL" b="1" dirty="0">
                <a:solidFill>
                  <a:srgbClr val="002060"/>
                </a:solidFill>
                <a:effectLst>
                  <a:outerShdw blurRad="38100" dist="38100" dir="2700000" algn="tl">
                    <a:srgbClr val="000000">
                      <a:alpha val="43137"/>
                    </a:srgbClr>
                  </a:outerShdw>
                </a:effectLst>
              </a:rPr>
              <a:t> = </a:t>
            </a:r>
            <a:r>
              <a:rPr lang="pl-PL" b="1" dirty="0" err="1" smtClean="0">
                <a:solidFill>
                  <a:srgbClr val="002060"/>
                </a:solidFill>
                <a:effectLst>
                  <a:outerShdw blurRad="38100" dist="38100" dir="2700000" algn="tl">
                    <a:srgbClr val="000000">
                      <a:alpha val="43137"/>
                    </a:srgbClr>
                  </a:outerShdw>
                </a:effectLst>
              </a:rPr>
              <a:t>adresy.id_pracownika</a:t>
            </a:r>
            <a:r>
              <a:rPr lang="pl-PL" b="1" dirty="0" smtClean="0">
                <a:solidFill>
                  <a:srgbClr val="002060"/>
                </a:solidFill>
                <a:effectLst>
                  <a:outerShdw blurRad="38100" dist="38100" dir="2700000" algn="tl">
                    <a:srgbClr val="000000">
                      <a:alpha val="43137"/>
                    </a:srgbClr>
                  </a:outerShdw>
                </a:effectLst>
              </a:rPr>
              <a:t>;</a:t>
            </a:r>
          </a:p>
          <a:p>
            <a:endParaRPr lang="pl-PL" b="1" dirty="0">
              <a:solidFill>
                <a:srgbClr val="002060"/>
              </a:solidFill>
              <a:effectLst>
                <a:outerShdw blurRad="38100" dist="38100" dir="2700000" algn="tl">
                  <a:srgbClr val="000000">
                    <a:alpha val="43137"/>
                  </a:srgbClr>
                </a:outerShdw>
              </a:effectLst>
            </a:endParaRPr>
          </a:p>
          <a:p>
            <a:r>
              <a:rPr lang="pl-PL" b="1" dirty="0" smtClean="0">
                <a:solidFill>
                  <a:srgbClr val="002060"/>
                </a:solidFill>
                <a:effectLst>
                  <a:outerShdw blurRad="38100" dist="38100" dir="2700000" algn="tl">
                    <a:srgbClr val="000000">
                      <a:alpha val="43137"/>
                    </a:srgbClr>
                  </a:outerShdw>
                </a:effectLst>
              </a:rPr>
              <a:t>Można złączać więcej pól tabel jeśli istnieje potrzeba:</a:t>
            </a:r>
          </a:p>
          <a:p>
            <a:endParaRPr lang="pl-PL" b="1" dirty="0">
              <a:solidFill>
                <a:srgbClr val="002060"/>
              </a:solidFill>
              <a:effectLst>
                <a:outerShdw blurRad="38100" dist="38100" dir="2700000" algn="tl">
                  <a:srgbClr val="000000">
                    <a:alpha val="43137"/>
                  </a:srgbClr>
                </a:outerShdw>
              </a:effectLst>
            </a:endParaRPr>
          </a:p>
          <a:p>
            <a:r>
              <a:rPr lang="pl-PL" b="1" dirty="0">
                <a:solidFill>
                  <a:srgbClr val="FF0000"/>
                </a:solidFill>
                <a:effectLst>
                  <a:outerShdw blurRad="38100" dist="38100" dir="2700000" algn="tl">
                    <a:srgbClr val="000000">
                      <a:alpha val="43137"/>
                    </a:srgbClr>
                  </a:outerShdw>
                </a:effectLst>
              </a:rPr>
              <a:t>SELECT </a:t>
            </a:r>
            <a:r>
              <a:rPr lang="pl-PL" b="1" dirty="0" err="1">
                <a:solidFill>
                  <a:srgbClr val="FF0000"/>
                </a:solidFill>
                <a:effectLst>
                  <a:outerShdw blurRad="38100" dist="38100" dir="2700000" algn="tl">
                    <a:srgbClr val="000000">
                      <a:alpha val="43137"/>
                    </a:srgbClr>
                  </a:outerShdw>
                </a:effectLst>
              </a:rPr>
              <a:t>pracownik.id_pracownika</a:t>
            </a:r>
            <a:r>
              <a:rPr lang="pl-PL" b="1" dirty="0">
                <a:solidFill>
                  <a:srgbClr val="FF0000"/>
                </a:solidFill>
                <a:effectLst>
                  <a:outerShdw blurRad="38100" dist="38100" dir="2700000" algn="tl">
                    <a:srgbClr val="000000">
                      <a:alpha val="43137"/>
                    </a:srgbClr>
                  </a:outerShdw>
                </a:effectLst>
              </a:rPr>
              <a:t>, </a:t>
            </a:r>
            <a:r>
              <a:rPr lang="pl-PL" b="1" dirty="0" err="1">
                <a:solidFill>
                  <a:srgbClr val="FF0000"/>
                </a:solidFill>
                <a:effectLst>
                  <a:outerShdw blurRad="38100" dist="38100" dir="2700000" algn="tl">
                    <a:srgbClr val="000000">
                      <a:alpha val="43137"/>
                    </a:srgbClr>
                  </a:outerShdw>
                </a:effectLst>
              </a:rPr>
              <a:t>imie</a:t>
            </a:r>
            <a:r>
              <a:rPr lang="pl-PL" b="1" dirty="0">
                <a:solidFill>
                  <a:srgbClr val="FF0000"/>
                </a:solidFill>
                <a:effectLst>
                  <a:outerShdw blurRad="38100" dist="38100" dir="2700000" algn="tl">
                    <a:srgbClr val="000000">
                      <a:alpha val="43137"/>
                    </a:srgbClr>
                  </a:outerShdw>
                </a:effectLst>
              </a:rPr>
              <a:t>, nazwisko, </a:t>
            </a:r>
            <a:r>
              <a:rPr lang="pl-PL" b="1" dirty="0" err="1">
                <a:solidFill>
                  <a:srgbClr val="FF0000"/>
                </a:solidFill>
                <a:effectLst>
                  <a:outerShdw blurRad="38100" dist="38100" dir="2700000" algn="tl">
                    <a:srgbClr val="000000">
                      <a:alpha val="43137"/>
                    </a:srgbClr>
                  </a:outerShdw>
                </a:effectLst>
              </a:rPr>
              <a:t>adres_email</a:t>
            </a:r>
            <a:r>
              <a:rPr lang="pl-PL" b="1" dirty="0">
                <a:solidFill>
                  <a:srgbClr val="FF0000"/>
                </a:solidFill>
                <a:effectLst>
                  <a:outerShdw blurRad="38100" dist="38100" dir="2700000" algn="tl">
                    <a:srgbClr val="000000">
                      <a:alpha val="43137"/>
                    </a:srgbClr>
                  </a:outerShdw>
                </a:effectLst>
              </a:rPr>
              <a:t>, stanowisko FROM pracownik INNER JOIN adresy ON </a:t>
            </a:r>
            <a:r>
              <a:rPr lang="pl-PL" b="1" dirty="0" err="1">
                <a:solidFill>
                  <a:srgbClr val="FF0000"/>
                </a:solidFill>
                <a:effectLst>
                  <a:outerShdw blurRad="38100" dist="38100" dir="2700000" algn="tl">
                    <a:srgbClr val="000000">
                      <a:alpha val="43137"/>
                    </a:srgbClr>
                  </a:outerShdw>
                </a:effectLst>
              </a:rPr>
              <a:t>pracownik.id_pracownika</a:t>
            </a:r>
            <a:r>
              <a:rPr lang="pl-PL" b="1" dirty="0">
                <a:solidFill>
                  <a:srgbClr val="FF0000"/>
                </a:solidFill>
                <a:effectLst>
                  <a:outerShdw blurRad="38100" dist="38100" dir="2700000" algn="tl">
                    <a:srgbClr val="000000">
                      <a:alpha val="43137"/>
                    </a:srgbClr>
                  </a:outerShdw>
                </a:effectLst>
              </a:rPr>
              <a:t> = </a:t>
            </a:r>
            <a:r>
              <a:rPr lang="pl-PL" b="1" dirty="0" err="1">
                <a:solidFill>
                  <a:srgbClr val="FF0000"/>
                </a:solidFill>
                <a:effectLst>
                  <a:outerShdw blurRad="38100" dist="38100" dir="2700000" algn="tl">
                    <a:srgbClr val="000000">
                      <a:alpha val="43137"/>
                    </a:srgbClr>
                  </a:outerShdw>
                </a:effectLst>
              </a:rPr>
              <a:t>adresy.id_pracownika</a:t>
            </a:r>
            <a:r>
              <a:rPr lang="pl-PL" b="1" dirty="0">
                <a:solidFill>
                  <a:srgbClr val="FF0000"/>
                </a:solidFill>
                <a:effectLst>
                  <a:outerShdw blurRad="38100" dist="38100" dir="2700000" algn="tl">
                    <a:srgbClr val="000000">
                      <a:alpha val="43137"/>
                    </a:srgbClr>
                  </a:outerShdw>
                </a:effectLst>
              </a:rPr>
              <a:t> INNER JOIN </a:t>
            </a:r>
            <a:r>
              <a:rPr lang="pl-PL" b="1" dirty="0" smtClean="0">
                <a:solidFill>
                  <a:srgbClr val="FF0000"/>
                </a:solidFill>
                <a:effectLst>
                  <a:outerShdw blurRad="38100" dist="38100" dir="2700000" algn="tl">
                    <a:srgbClr val="000000">
                      <a:alpha val="43137"/>
                    </a:srgbClr>
                  </a:outerShdw>
                </a:effectLst>
              </a:rPr>
              <a:t>stanowiska </a:t>
            </a:r>
            <a:r>
              <a:rPr lang="pl-PL" b="1" dirty="0">
                <a:solidFill>
                  <a:srgbClr val="FF0000"/>
                </a:solidFill>
                <a:effectLst>
                  <a:outerShdw blurRad="38100" dist="38100" dir="2700000" algn="tl">
                    <a:srgbClr val="000000">
                      <a:alpha val="43137"/>
                    </a:srgbClr>
                  </a:outerShdw>
                </a:effectLst>
              </a:rPr>
              <a:t>ON </a:t>
            </a:r>
            <a:r>
              <a:rPr lang="pl-PL" b="1" dirty="0" err="1">
                <a:solidFill>
                  <a:srgbClr val="FF0000"/>
                </a:solidFill>
                <a:effectLst>
                  <a:outerShdw blurRad="38100" dist="38100" dir="2700000" algn="tl">
                    <a:srgbClr val="000000">
                      <a:alpha val="43137"/>
                    </a:srgbClr>
                  </a:outerShdw>
                </a:effectLst>
              </a:rPr>
              <a:t>pracownik.id_pracownika</a:t>
            </a:r>
            <a:r>
              <a:rPr lang="pl-PL" b="1" dirty="0">
                <a:solidFill>
                  <a:srgbClr val="FF0000"/>
                </a:solidFill>
                <a:effectLst>
                  <a:outerShdw blurRad="38100" dist="38100" dir="2700000" algn="tl">
                    <a:srgbClr val="000000">
                      <a:alpha val="43137"/>
                    </a:srgbClr>
                  </a:outerShdw>
                </a:effectLst>
              </a:rPr>
              <a:t> = </a:t>
            </a:r>
            <a:r>
              <a:rPr lang="pl-PL" b="1" dirty="0" err="1">
                <a:solidFill>
                  <a:srgbClr val="FF0000"/>
                </a:solidFill>
                <a:effectLst>
                  <a:outerShdw blurRad="38100" dist="38100" dir="2700000" algn="tl">
                    <a:srgbClr val="000000">
                      <a:alpha val="43137"/>
                    </a:srgbClr>
                  </a:outerShdw>
                </a:effectLst>
              </a:rPr>
              <a:t>stanowiska.id_pracownika</a:t>
            </a:r>
            <a:endParaRPr lang="pl-PL"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14589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75" y="773996"/>
            <a:ext cx="50958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23528" y="404664"/>
            <a:ext cx="1458604" cy="369332"/>
          </a:xfrm>
          <a:prstGeom prst="rect">
            <a:avLst/>
          </a:prstGeom>
          <a:noFill/>
        </p:spPr>
        <p:txBody>
          <a:bodyPr wrap="none" rtlCol="0">
            <a:spAutoFit/>
          </a:bodyPr>
          <a:lstStyle/>
          <a:p>
            <a:r>
              <a:rPr lang="pl-PL" dirty="0" err="1" smtClean="0"/>
              <a:t>Zarobki_stare</a:t>
            </a:r>
            <a:endParaRPr lang="pl-PL" dirty="0"/>
          </a:p>
        </p:txBody>
      </p:sp>
      <p:sp>
        <p:nvSpPr>
          <p:cNvPr id="5" name="Prostokąt 4"/>
          <p:cNvSpPr/>
          <p:nvPr/>
        </p:nvSpPr>
        <p:spPr>
          <a:xfrm>
            <a:off x="334374" y="5301208"/>
            <a:ext cx="8414089" cy="707886"/>
          </a:xfrm>
          <a:prstGeom prst="rect">
            <a:avLst/>
          </a:prstGeom>
        </p:spPr>
        <p:txBody>
          <a:bodyPr wrap="square">
            <a:spAutoFit/>
          </a:bodyPr>
          <a:lstStyle/>
          <a:p>
            <a:r>
              <a:rPr lang="pl-PL" sz="2000" dirty="0" smtClean="0"/>
              <a:t>Na </a:t>
            </a:r>
            <a:r>
              <a:rPr lang="pl-PL" sz="2000" dirty="0"/>
              <a:t>podstawie tabeli </a:t>
            </a:r>
            <a:r>
              <a:rPr lang="pl-PL" sz="2000" b="1" dirty="0" err="1"/>
              <a:t>zarobki_stare</a:t>
            </a:r>
            <a:r>
              <a:rPr lang="pl-PL" sz="2000" dirty="0"/>
              <a:t> chcemy uzupełnić pole </a:t>
            </a:r>
            <a:r>
              <a:rPr lang="pl-PL" sz="2000" b="1" dirty="0" err="1"/>
              <a:t>pensja_brutto</a:t>
            </a:r>
            <a:r>
              <a:rPr lang="pl-PL" sz="2000" dirty="0"/>
              <a:t> w tabeli </a:t>
            </a:r>
            <a:r>
              <a:rPr lang="pl-PL" sz="2000" b="1" dirty="0" err="1"/>
              <a:t>zarobki_nowe</a:t>
            </a:r>
            <a:r>
              <a:rPr lang="pl-PL" sz="2000" dirty="0"/>
              <a:t> jednocześnie podwyższając je o </a:t>
            </a:r>
            <a:r>
              <a:rPr lang="pl-PL" sz="2000" b="1" dirty="0"/>
              <a:t>20%</a:t>
            </a:r>
            <a:r>
              <a:rPr lang="pl-PL" sz="2000" dirty="0"/>
              <a:t>.</a:t>
            </a:r>
          </a:p>
        </p:txBody>
      </p:sp>
    </p:spTree>
    <p:extLst>
      <p:ext uri="{BB962C8B-B14F-4D97-AF65-F5344CB8AC3E}">
        <p14:creationId xmlns:p14="http://schemas.microsoft.com/office/powerpoint/2010/main" val="39083265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27106" y="404664"/>
            <a:ext cx="8352928" cy="1569660"/>
          </a:xfrm>
          <a:prstGeom prst="rect">
            <a:avLst/>
          </a:prstGeom>
        </p:spPr>
        <p:txBody>
          <a:bodyPr wrap="square">
            <a:spAutoFit/>
          </a:bodyPr>
          <a:lstStyle/>
          <a:p>
            <a:r>
              <a:rPr lang="pl-PL" sz="2400" b="1" dirty="0">
                <a:solidFill>
                  <a:srgbClr val="FF0000"/>
                </a:solidFill>
                <a:effectLst>
                  <a:outerShdw blurRad="38100" dist="38100" dir="2700000" algn="tl">
                    <a:srgbClr val="000000">
                      <a:alpha val="43137"/>
                    </a:srgbClr>
                  </a:outerShdw>
                </a:effectLst>
              </a:rPr>
              <a:t>UPDATE </a:t>
            </a:r>
            <a:r>
              <a:rPr lang="pl-PL" sz="2400" b="1" dirty="0" err="1">
                <a:solidFill>
                  <a:srgbClr val="FF0000"/>
                </a:solidFill>
                <a:effectLst>
                  <a:outerShdw blurRad="38100" dist="38100" dir="2700000" algn="tl">
                    <a:srgbClr val="000000">
                      <a:alpha val="43137"/>
                    </a:srgbClr>
                  </a:outerShdw>
                </a:effectLst>
              </a:rPr>
              <a:t>zarobki_stare</a:t>
            </a:r>
            <a:r>
              <a:rPr lang="pl-PL" sz="2400" b="1" dirty="0">
                <a:solidFill>
                  <a:srgbClr val="FF0000"/>
                </a:solidFill>
                <a:effectLst>
                  <a:outerShdw blurRad="38100" dist="38100" dir="2700000" algn="tl">
                    <a:srgbClr val="000000">
                      <a:alpha val="43137"/>
                    </a:srgbClr>
                  </a:outerShdw>
                </a:effectLst>
              </a:rPr>
              <a:t>, </a:t>
            </a:r>
            <a:r>
              <a:rPr lang="pl-PL" sz="2400" b="1" dirty="0" err="1">
                <a:solidFill>
                  <a:srgbClr val="FF0000"/>
                </a:solidFill>
                <a:effectLst>
                  <a:outerShdw blurRad="38100" dist="38100" dir="2700000" algn="tl">
                    <a:srgbClr val="000000">
                      <a:alpha val="43137"/>
                    </a:srgbClr>
                  </a:outerShdw>
                </a:effectLst>
              </a:rPr>
              <a:t>zarobki_nowe</a:t>
            </a:r>
            <a:r>
              <a:rPr lang="pl-PL" sz="2400" b="1" dirty="0">
                <a:solidFill>
                  <a:srgbClr val="FF0000"/>
                </a:solidFill>
                <a:effectLst>
                  <a:outerShdw blurRad="38100" dist="38100" dir="2700000" algn="tl">
                    <a:srgbClr val="000000">
                      <a:alpha val="43137"/>
                    </a:srgbClr>
                  </a:outerShdw>
                </a:effectLst>
              </a:rPr>
              <a:t> SET </a:t>
            </a:r>
            <a:r>
              <a:rPr lang="pl-PL" sz="2400" b="1" dirty="0" err="1">
                <a:solidFill>
                  <a:srgbClr val="FF0000"/>
                </a:solidFill>
                <a:effectLst>
                  <a:outerShdw blurRad="38100" dist="38100" dir="2700000" algn="tl">
                    <a:srgbClr val="000000">
                      <a:alpha val="43137"/>
                    </a:srgbClr>
                  </a:outerShdw>
                </a:effectLst>
              </a:rPr>
              <a:t>zarobki_nowe.pensja_brutto</a:t>
            </a:r>
            <a:r>
              <a:rPr lang="pl-PL" sz="2400" b="1" dirty="0">
                <a:solidFill>
                  <a:srgbClr val="FF0000"/>
                </a:solidFill>
                <a:effectLst>
                  <a:outerShdw blurRad="38100" dist="38100" dir="2700000" algn="tl">
                    <a:srgbClr val="000000">
                      <a:alpha val="43137"/>
                    </a:srgbClr>
                  </a:outerShdw>
                </a:effectLst>
              </a:rPr>
              <a:t>=</a:t>
            </a:r>
            <a:r>
              <a:rPr lang="pl-PL" sz="2400" b="1" dirty="0" err="1">
                <a:solidFill>
                  <a:srgbClr val="FF0000"/>
                </a:solidFill>
                <a:effectLst>
                  <a:outerShdw blurRad="38100" dist="38100" dir="2700000" algn="tl">
                    <a:srgbClr val="000000">
                      <a:alpha val="43137"/>
                    </a:srgbClr>
                  </a:outerShdw>
                </a:effectLst>
              </a:rPr>
              <a:t>zarobki_stare.pensja_brutto</a:t>
            </a:r>
            <a:r>
              <a:rPr lang="pl-PL" sz="2400" b="1" dirty="0">
                <a:solidFill>
                  <a:srgbClr val="FF0000"/>
                </a:solidFill>
                <a:effectLst>
                  <a:outerShdw blurRad="38100" dist="38100" dir="2700000" algn="tl">
                    <a:srgbClr val="000000">
                      <a:alpha val="43137"/>
                    </a:srgbClr>
                  </a:outerShdw>
                </a:effectLst>
              </a:rPr>
              <a:t>*1.2 WHERE </a:t>
            </a:r>
            <a:r>
              <a:rPr lang="pl-PL" sz="2400" b="1" dirty="0" err="1" smtClean="0">
                <a:solidFill>
                  <a:srgbClr val="FF0000"/>
                </a:solidFill>
                <a:effectLst>
                  <a:outerShdw blurRad="38100" dist="38100" dir="2700000" algn="tl">
                    <a:srgbClr val="000000">
                      <a:alpha val="43137"/>
                    </a:srgbClr>
                  </a:outerShdw>
                </a:effectLst>
              </a:rPr>
              <a:t>zarobki_stare.id_pracownika</a:t>
            </a:r>
            <a:r>
              <a:rPr lang="pl-PL" sz="2400" b="1" dirty="0" smtClean="0">
                <a:solidFill>
                  <a:srgbClr val="FF0000"/>
                </a:solidFill>
                <a:effectLst>
                  <a:outerShdw blurRad="38100" dist="38100" dir="2700000" algn="tl">
                    <a:srgbClr val="000000">
                      <a:alpha val="43137"/>
                    </a:srgbClr>
                  </a:outerShdw>
                </a:effectLst>
              </a:rPr>
              <a:t>=</a:t>
            </a:r>
            <a:r>
              <a:rPr lang="pl-PL" sz="2400" b="1" dirty="0" err="1" smtClean="0">
                <a:solidFill>
                  <a:srgbClr val="FF0000"/>
                </a:solidFill>
                <a:effectLst>
                  <a:outerShdw blurRad="38100" dist="38100" dir="2700000" algn="tl">
                    <a:srgbClr val="000000">
                      <a:alpha val="43137"/>
                    </a:srgbClr>
                  </a:outerShdw>
                </a:effectLst>
              </a:rPr>
              <a:t>zarobki_nowe.id_pracownika</a:t>
            </a:r>
            <a:r>
              <a:rPr lang="pl-PL" sz="2400" b="1" dirty="0" smtClean="0">
                <a:solidFill>
                  <a:srgbClr val="FF0000"/>
                </a:solidFill>
                <a:effectLst>
                  <a:outerShdw blurRad="38100" dist="38100" dir="2700000" algn="tl">
                    <a:srgbClr val="000000">
                      <a:alpha val="43137"/>
                    </a:srgbClr>
                  </a:outerShdw>
                </a:effectLst>
              </a:rPr>
              <a:t>;</a:t>
            </a:r>
            <a:endParaRPr lang="pl-PL"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777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5400" b="1" dirty="0" smtClean="0">
                <a:solidFill>
                  <a:srgbClr val="002060"/>
                </a:solidFill>
                <a:effectLst>
                  <a:outerShdw blurRad="38100" dist="38100" dir="2700000" algn="tl">
                    <a:srgbClr val="000000">
                      <a:alpha val="43137"/>
                    </a:srgbClr>
                  </a:outerShdw>
                </a:effectLst>
              </a:rPr>
              <a:t>KLUCZE</a:t>
            </a:r>
            <a:endParaRPr lang="pl-PL" sz="5400" dirty="0">
              <a:solidFill>
                <a:srgbClr val="002060"/>
              </a:solidFill>
              <a:effectLst>
                <a:outerShdw blurRad="38100" dist="38100" dir="2700000" algn="tl">
                  <a:srgbClr val="000000">
                    <a:alpha val="43137"/>
                  </a:srgbClr>
                </a:outerShdw>
              </a:effectLst>
            </a:endParaRPr>
          </a:p>
        </p:txBody>
      </p:sp>
      <p:sp>
        <p:nvSpPr>
          <p:cNvPr id="4" name="Prostokąt 3"/>
          <p:cNvSpPr/>
          <p:nvPr/>
        </p:nvSpPr>
        <p:spPr>
          <a:xfrm>
            <a:off x="500034" y="1643050"/>
            <a:ext cx="8358246" cy="3539430"/>
          </a:xfrm>
          <a:prstGeom prst="rect">
            <a:avLst/>
          </a:prstGeom>
        </p:spPr>
        <p:txBody>
          <a:bodyPr wrap="square">
            <a:spAutoFit/>
          </a:bodyPr>
          <a:lstStyle/>
          <a:p>
            <a:r>
              <a:rPr lang="pl-PL" sz="3200" dirty="0" smtClean="0"/>
              <a:t>Klucze to zbiory atrybutów mających określoną właściwość. Dzięki nim, możemy jednoznacznie identyfikować każdy pojedynczy wiersz. </a:t>
            </a:r>
          </a:p>
          <a:p>
            <a:endParaRPr lang="pl-PL" sz="3200" dirty="0" smtClean="0"/>
          </a:p>
          <a:p>
            <a:r>
              <a:rPr lang="pl-PL" sz="3200" dirty="0" smtClean="0"/>
              <a:t>Znajomość pojęć kluczy podstawowych i obcych jest niezbędna do tworzenia zapytań, odwołujących się do wielu tabel.</a:t>
            </a:r>
            <a:endParaRPr lang="pl-PL" sz="32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GRANT oraz </a:t>
            </a:r>
            <a:r>
              <a:rPr lang="pl-PL" b="1" dirty="0" smtClean="0"/>
              <a:t>REVOKE</a:t>
            </a:r>
            <a:endParaRPr lang="pl-PL" dirty="0"/>
          </a:p>
        </p:txBody>
      </p:sp>
      <p:sp>
        <p:nvSpPr>
          <p:cNvPr id="4" name="Rectangle 1"/>
          <p:cNvSpPr>
            <a:spLocks noChangeArrowheads="1"/>
          </p:cNvSpPr>
          <p:nvPr/>
        </p:nvSpPr>
        <p:spPr bwMode="auto">
          <a:xfrm>
            <a:off x="539552" y="1268760"/>
            <a:ext cx="79928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chemeClr val="tx1"/>
                </a:solidFill>
                <a:effectLst/>
                <a:latin typeface="Arial" charset="0"/>
                <a:cs typeface="Arial" charset="0"/>
              </a:rPr>
              <a:t>Powyższą czynność wykonamy przy użyciu polecenia </a:t>
            </a:r>
            <a:r>
              <a:rPr kumimoji="0" lang="pl-PL" altLang="pl-PL" sz="1800" b="1" i="0" u="none" strike="noStrike" cap="none" normalizeH="0" baseline="0" dirty="0" smtClean="0">
                <a:ln>
                  <a:noFill/>
                </a:ln>
                <a:solidFill>
                  <a:schemeClr val="tx1"/>
                </a:solidFill>
                <a:effectLst/>
                <a:latin typeface="Arial" charset="0"/>
                <a:cs typeface="Arial" charset="0"/>
              </a:rPr>
              <a:t>GRANT</a:t>
            </a:r>
            <a:r>
              <a:rPr kumimoji="0" lang="pl-PL" altLang="pl-PL"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chemeClr val="tx1"/>
                </a:solidFill>
                <a:effectLst/>
                <a:latin typeface="Arial" charset="0"/>
                <a:cs typeface="Arial" charset="0"/>
              </a:rPr>
              <a:t>którego składnia jest następująca: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1" i="0" u="none" strike="noStrike" cap="none" normalizeH="0" baseline="0" dirty="0" smtClean="0">
                <a:ln>
                  <a:noFill/>
                </a:ln>
                <a:solidFill>
                  <a:schemeClr val="tx1"/>
                </a:solidFill>
                <a:effectLst/>
                <a:latin typeface="Arial" charset="0"/>
                <a:cs typeface="Arial" charset="0"/>
              </a:rPr>
              <a:t>GRANT </a:t>
            </a:r>
            <a:r>
              <a:rPr kumimoji="0" lang="pl-PL" altLang="pl-PL" sz="1800" b="1" i="0" u="none" strike="noStrike" cap="none" normalizeH="0" baseline="0" dirty="0" err="1" smtClean="0">
                <a:ln>
                  <a:noFill/>
                </a:ln>
                <a:solidFill>
                  <a:schemeClr val="tx1"/>
                </a:solidFill>
                <a:effectLst/>
                <a:latin typeface="Arial" charset="0"/>
                <a:cs typeface="Arial" charset="0"/>
              </a:rPr>
              <a:t>lista_praw_dostępu</a:t>
            </a:r>
            <a:r>
              <a:rPr kumimoji="0" lang="pl-PL" altLang="pl-PL" sz="1800" b="1" i="0" u="none" strike="noStrike" cap="none" normalizeH="0" baseline="0" dirty="0" smtClean="0">
                <a:ln>
                  <a:noFill/>
                </a:ln>
                <a:solidFill>
                  <a:schemeClr val="tx1"/>
                </a:solidFill>
                <a:effectLst/>
                <a:latin typeface="Arial" charset="0"/>
                <a:cs typeface="Arial" charset="0"/>
              </a:rPr>
              <a:t> ON </a:t>
            </a:r>
            <a:r>
              <a:rPr kumimoji="0" lang="pl-PL" altLang="pl-PL" sz="1800" b="1" i="0" u="none" strike="noStrike" cap="none" normalizeH="0" baseline="0" dirty="0" err="1" smtClean="0">
                <a:ln>
                  <a:noFill/>
                </a:ln>
                <a:solidFill>
                  <a:schemeClr val="tx1"/>
                </a:solidFill>
                <a:effectLst/>
                <a:latin typeface="Arial" charset="0"/>
                <a:cs typeface="Arial" charset="0"/>
              </a:rPr>
              <a:t>nazwa_tabeli</a:t>
            </a:r>
            <a:r>
              <a:rPr kumimoji="0" lang="pl-PL" altLang="pl-PL" sz="1800" b="1" i="0" u="none" strike="noStrike" cap="none" normalizeH="0" baseline="0" dirty="0" smtClean="0">
                <a:ln>
                  <a:noFill/>
                </a:ln>
                <a:solidFill>
                  <a:schemeClr val="tx1"/>
                </a:solidFill>
                <a:effectLst/>
                <a:latin typeface="Arial" charset="0"/>
                <a:cs typeface="Arial" charset="0"/>
              </a:rPr>
              <a:t> TO </a:t>
            </a:r>
            <a:r>
              <a:rPr kumimoji="0" lang="pl-PL" altLang="pl-PL" sz="1800" b="1" i="0" u="none" strike="noStrike" cap="none" normalizeH="0" baseline="0" dirty="0" err="1" smtClean="0">
                <a:ln>
                  <a:noFill/>
                </a:ln>
                <a:solidFill>
                  <a:schemeClr val="tx1"/>
                </a:solidFill>
                <a:effectLst/>
                <a:latin typeface="Arial" charset="0"/>
                <a:cs typeface="Arial" charset="0"/>
              </a:rPr>
              <a:t>nazwa_uzytkownika</a:t>
            </a:r>
            <a:endParaRPr kumimoji="0" lang="pl-PL" altLang="pl-PL" sz="1800" b="1" i="0" u="none" strike="noStrike" cap="none" normalizeH="0" baseline="0" dirty="0" smtClean="0">
              <a:ln>
                <a:noFill/>
              </a:ln>
              <a:solidFill>
                <a:schemeClr val="tx1"/>
              </a:solidFill>
              <a:effectLst/>
              <a:latin typeface="Arial" charset="0"/>
              <a:cs typeface="Arial" charset="0"/>
            </a:endParaRPr>
          </a:p>
        </p:txBody>
      </p:sp>
      <p:sp>
        <p:nvSpPr>
          <p:cNvPr id="5" name="Prostokąt 4"/>
          <p:cNvSpPr/>
          <p:nvPr/>
        </p:nvSpPr>
        <p:spPr>
          <a:xfrm>
            <a:off x="508974" y="2852936"/>
            <a:ext cx="8239490" cy="3477875"/>
          </a:xfrm>
          <a:prstGeom prst="rect">
            <a:avLst/>
          </a:prstGeom>
        </p:spPr>
        <p:txBody>
          <a:bodyPr wrap="square">
            <a:spAutoFit/>
          </a:bodyPr>
          <a:lstStyle/>
          <a:p>
            <a:r>
              <a:rPr lang="pl-PL" sz="2000" dirty="0"/>
              <a:t>Pole „</a:t>
            </a:r>
            <a:r>
              <a:rPr lang="pl-PL" sz="2000" dirty="0" err="1"/>
              <a:t>lista_praw_dostępu</a:t>
            </a:r>
            <a:r>
              <a:rPr lang="pl-PL" sz="2000" dirty="0"/>
              <a:t>” może zawierać jedno, lub kilka z poniższych uprawnień</a:t>
            </a:r>
            <a:r>
              <a:rPr lang="pl-PL" sz="2000" dirty="0" smtClean="0"/>
              <a:t>:</a:t>
            </a:r>
          </a:p>
          <a:p>
            <a:endParaRPr lang="pl-PL" sz="2000" dirty="0"/>
          </a:p>
          <a:p>
            <a:r>
              <a:rPr lang="pl-PL" sz="2000" dirty="0"/>
              <a:t>• </a:t>
            </a:r>
            <a:r>
              <a:rPr lang="pl-PL" sz="2000" b="1" dirty="0"/>
              <a:t>SELECT</a:t>
            </a:r>
            <a:r>
              <a:rPr lang="pl-PL" sz="2000" dirty="0"/>
              <a:t>– odczytanie danych z tabeli</a:t>
            </a:r>
            <a:br>
              <a:rPr lang="pl-PL" sz="2000" dirty="0"/>
            </a:br>
            <a:r>
              <a:rPr lang="pl-PL" sz="2000" dirty="0"/>
              <a:t>• </a:t>
            </a:r>
            <a:r>
              <a:rPr lang="pl-PL" sz="2000" b="1" dirty="0"/>
              <a:t>INSERT</a:t>
            </a:r>
            <a:r>
              <a:rPr lang="pl-PL" sz="2000" dirty="0"/>
              <a:t> – wstawianie danych do tabeli</a:t>
            </a:r>
            <a:br>
              <a:rPr lang="pl-PL" sz="2000" dirty="0"/>
            </a:br>
            <a:r>
              <a:rPr lang="pl-PL" sz="2000" dirty="0"/>
              <a:t>• </a:t>
            </a:r>
            <a:r>
              <a:rPr lang="pl-PL" sz="2000" b="1" dirty="0"/>
              <a:t>UPDATE</a:t>
            </a:r>
            <a:r>
              <a:rPr lang="pl-PL" sz="2000" dirty="0"/>
              <a:t> – modyfikowanie danych w tabeli</a:t>
            </a:r>
            <a:br>
              <a:rPr lang="pl-PL" sz="2000" dirty="0"/>
            </a:br>
            <a:r>
              <a:rPr lang="pl-PL" sz="2000" dirty="0"/>
              <a:t>• </a:t>
            </a:r>
            <a:r>
              <a:rPr lang="pl-PL" sz="2000" b="1" dirty="0"/>
              <a:t>DELETE</a:t>
            </a:r>
            <a:r>
              <a:rPr lang="pl-PL" sz="2000" dirty="0"/>
              <a:t> – usunięcie danych z tabeli</a:t>
            </a:r>
            <a:br>
              <a:rPr lang="pl-PL" sz="2000" dirty="0"/>
            </a:br>
            <a:r>
              <a:rPr lang="pl-PL" sz="2000" dirty="0"/>
              <a:t>• </a:t>
            </a:r>
            <a:r>
              <a:rPr lang="pl-PL" sz="2000" b="1" dirty="0"/>
              <a:t>REFERENCE</a:t>
            </a:r>
            <a:r>
              <a:rPr lang="pl-PL" sz="2000" dirty="0"/>
              <a:t> – odwoływanie się do innych tabel</a:t>
            </a:r>
            <a:br>
              <a:rPr lang="pl-PL" sz="2000" dirty="0"/>
            </a:br>
            <a:r>
              <a:rPr lang="pl-PL" sz="2000" dirty="0"/>
              <a:t>• </a:t>
            </a:r>
            <a:r>
              <a:rPr lang="pl-PL" sz="2000" b="1" dirty="0"/>
              <a:t>CREATE</a:t>
            </a:r>
            <a:r>
              <a:rPr lang="pl-PL" sz="2000" dirty="0"/>
              <a:t> – tworzenie nowych tabel i baz danych</a:t>
            </a:r>
            <a:br>
              <a:rPr lang="pl-PL" sz="2000" dirty="0"/>
            </a:br>
            <a:r>
              <a:rPr lang="pl-PL" sz="2000" dirty="0"/>
              <a:t>• </a:t>
            </a:r>
            <a:r>
              <a:rPr lang="pl-PL" sz="2000" b="1" dirty="0"/>
              <a:t>DROP</a:t>
            </a:r>
            <a:r>
              <a:rPr lang="pl-PL" sz="2000" dirty="0"/>
              <a:t> – usuwanie tabel oraz baz danych</a:t>
            </a:r>
            <a:br>
              <a:rPr lang="pl-PL" sz="2000" dirty="0"/>
            </a:br>
            <a:r>
              <a:rPr lang="pl-PL" sz="2000" dirty="0"/>
              <a:t>• </a:t>
            </a:r>
            <a:r>
              <a:rPr lang="pl-PL" sz="2000" b="1" dirty="0"/>
              <a:t>ALL PRIVILEGES</a:t>
            </a:r>
            <a:r>
              <a:rPr lang="pl-PL" sz="2000" dirty="0"/>
              <a:t> – wszystkie dostępne uprawnienia</a:t>
            </a:r>
          </a:p>
        </p:txBody>
      </p:sp>
    </p:spTree>
    <p:extLst>
      <p:ext uri="{BB962C8B-B14F-4D97-AF65-F5344CB8AC3E}">
        <p14:creationId xmlns:p14="http://schemas.microsoft.com/office/powerpoint/2010/main" val="36378932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548680"/>
            <a:ext cx="8064896" cy="1938992"/>
          </a:xfrm>
          <a:prstGeom prst="rect">
            <a:avLst/>
          </a:prstGeom>
        </p:spPr>
        <p:txBody>
          <a:bodyPr wrap="square">
            <a:spAutoFit/>
          </a:bodyPr>
          <a:lstStyle/>
          <a:p>
            <a:r>
              <a:rPr lang="pl-PL" sz="2400" b="1" dirty="0">
                <a:solidFill>
                  <a:srgbClr val="FF0000"/>
                </a:solidFill>
                <a:effectLst>
                  <a:outerShdw blurRad="38100" dist="38100" dir="2700000" algn="tl">
                    <a:srgbClr val="000000">
                      <a:alpha val="43137"/>
                    </a:srgbClr>
                  </a:outerShdw>
                </a:effectLst>
              </a:rPr>
              <a:t>GRANT SELECT, INSERT, UPDATE ON klienci TO </a:t>
            </a:r>
            <a:r>
              <a:rPr lang="pl-PL" sz="2400" b="1" dirty="0" smtClean="0">
                <a:solidFill>
                  <a:srgbClr val="FF0000"/>
                </a:solidFill>
                <a:effectLst>
                  <a:outerShdw blurRad="38100" dist="38100" dir="2700000" algn="tl">
                    <a:srgbClr val="000000">
                      <a:alpha val="43137"/>
                    </a:srgbClr>
                  </a:outerShdw>
                </a:effectLst>
              </a:rPr>
              <a:t>biuro;</a:t>
            </a:r>
          </a:p>
          <a:p>
            <a:endParaRPr lang="pl-PL" sz="2400" b="1" dirty="0">
              <a:solidFill>
                <a:srgbClr val="FF0000"/>
              </a:solidFill>
              <a:effectLst>
                <a:outerShdw blurRad="38100" dist="38100" dir="2700000" algn="tl">
                  <a:srgbClr val="000000">
                    <a:alpha val="43137"/>
                  </a:srgbClr>
                </a:outerShdw>
              </a:effectLst>
            </a:endParaRPr>
          </a:p>
          <a:p>
            <a:r>
              <a:rPr lang="pl-PL" sz="2400" dirty="0"/>
              <a:t>GRANT ALL PRIVILEGES ON klienci TO </a:t>
            </a:r>
            <a:r>
              <a:rPr lang="pl-PL" sz="2400" dirty="0" smtClean="0"/>
              <a:t>szef;</a:t>
            </a:r>
          </a:p>
          <a:p>
            <a:endParaRPr lang="pl-PL" sz="2400" b="1" dirty="0">
              <a:solidFill>
                <a:srgbClr val="FF0000"/>
              </a:solidFill>
              <a:effectLst>
                <a:outerShdw blurRad="38100" dist="38100" dir="2700000" algn="tl">
                  <a:srgbClr val="000000">
                    <a:alpha val="43137"/>
                  </a:srgbClr>
                </a:outerShdw>
              </a:effectLst>
            </a:endParaRPr>
          </a:p>
          <a:p>
            <a:r>
              <a:rPr lang="pl-PL" sz="2400" dirty="0"/>
              <a:t>GRANT SELECT, INSERT, UPDATE, DELETE ON klienci TO </a:t>
            </a:r>
            <a:r>
              <a:rPr lang="pl-PL" sz="2400" dirty="0" smtClean="0"/>
              <a:t>biuro;</a:t>
            </a:r>
            <a:endParaRPr lang="pl-PL"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7084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3528" y="404664"/>
            <a:ext cx="8280920" cy="1200329"/>
          </a:xfrm>
          <a:prstGeom prst="rect">
            <a:avLst/>
          </a:prstGeom>
        </p:spPr>
        <p:txBody>
          <a:bodyPr wrap="square">
            <a:spAutoFit/>
          </a:bodyPr>
          <a:lstStyle/>
          <a:p>
            <a:r>
              <a:rPr lang="pl-PL" sz="2400" i="1" dirty="0"/>
              <a:t>SQL</a:t>
            </a:r>
            <a:r>
              <a:rPr lang="pl-PL" sz="2400" dirty="0"/>
              <a:t> umożliwia także odbieranie wcześniej nadanych uprawnień, a służy do tego polecenie </a:t>
            </a:r>
            <a:r>
              <a:rPr lang="pl-PL" sz="2400" b="1" dirty="0"/>
              <a:t>REVOKE</a:t>
            </a:r>
            <a:r>
              <a:rPr lang="pl-PL" sz="2400" dirty="0"/>
              <a:t>, którego składnia jest następująca:</a:t>
            </a:r>
          </a:p>
        </p:txBody>
      </p:sp>
      <p:sp>
        <p:nvSpPr>
          <p:cNvPr id="5" name="Prostokąt 4"/>
          <p:cNvSpPr/>
          <p:nvPr/>
        </p:nvSpPr>
        <p:spPr>
          <a:xfrm>
            <a:off x="323528" y="1728290"/>
            <a:ext cx="8424936" cy="400110"/>
          </a:xfrm>
          <a:prstGeom prst="rect">
            <a:avLst/>
          </a:prstGeom>
        </p:spPr>
        <p:txBody>
          <a:bodyPr wrap="square">
            <a:spAutoFit/>
          </a:bodyPr>
          <a:lstStyle/>
          <a:p>
            <a:r>
              <a:rPr lang="pl-PL" sz="2000" b="1" dirty="0">
                <a:solidFill>
                  <a:srgbClr val="002060"/>
                </a:solidFill>
                <a:effectLst>
                  <a:outerShdw blurRad="38100" dist="38100" dir="2700000" algn="tl">
                    <a:srgbClr val="000000">
                      <a:alpha val="43137"/>
                    </a:srgbClr>
                  </a:outerShdw>
                </a:effectLst>
              </a:rPr>
              <a:t>REVOKE </a:t>
            </a:r>
            <a:r>
              <a:rPr lang="pl-PL" sz="2000" b="1" dirty="0" err="1">
                <a:solidFill>
                  <a:srgbClr val="002060"/>
                </a:solidFill>
                <a:effectLst>
                  <a:outerShdw blurRad="38100" dist="38100" dir="2700000" algn="tl">
                    <a:srgbClr val="000000">
                      <a:alpha val="43137"/>
                    </a:srgbClr>
                  </a:outerShdw>
                </a:effectLst>
              </a:rPr>
              <a:t>lista_praw_dostępu</a:t>
            </a:r>
            <a:r>
              <a:rPr lang="pl-PL" sz="2000" b="1" dirty="0">
                <a:solidFill>
                  <a:srgbClr val="002060"/>
                </a:solidFill>
                <a:effectLst>
                  <a:outerShdw blurRad="38100" dist="38100" dir="2700000" algn="tl">
                    <a:srgbClr val="000000">
                      <a:alpha val="43137"/>
                    </a:srgbClr>
                  </a:outerShdw>
                </a:effectLst>
              </a:rPr>
              <a:t> ON </a:t>
            </a:r>
            <a:r>
              <a:rPr lang="pl-PL" sz="2000" b="1" dirty="0" err="1">
                <a:solidFill>
                  <a:srgbClr val="002060"/>
                </a:solidFill>
                <a:effectLst>
                  <a:outerShdw blurRad="38100" dist="38100" dir="2700000" algn="tl">
                    <a:srgbClr val="000000">
                      <a:alpha val="43137"/>
                    </a:srgbClr>
                  </a:outerShdw>
                </a:effectLst>
              </a:rPr>
              <a:t>nazwa_tabeli</a:t>
            </a:r>
            <a:r>
              <a:rPr lang="pl-PL" sz="2000" b="1" dirty="0">
                <a:solidFill>
                  <a:srgbClr val="002060"/>
                </a:solidFill>
                <a:effectLst>
                  <a:outerShdw blurRad="38100" dist="38100" dir="2700000" algn="tl">
                    <a:srgbClr val="000000">
                      <a:alpha val="43137"/>
                    </a:srgbClr>
                  </a:outerShdw>
                </a:effectLst>
              </a:rPr>
              <a:t> FROM </a:t>
            </a:r>
            <a:r>
              <a:rPr lang="pl-PL" sz="2000" b="1" dirty="0" err="1" smtClean="0">
                <a:solidFill>
                  <a:srgbClr val="002060"/>
                </a:solidFill>
                <a:effectLst>
                  <a:outerShdw blurRad="38100" dist="38100" dir="2700000" algn="tl">
                    <a:srgbClr val="000000">
                      <a:alpha val="43137"/>
                    </a:srgbClr>
                  </a:outerShdw>
                </a:effectLst>
              </a:rPr>
              <a:t>nazwa_uzytkownika</a:t>
            </a:r>
            <a:r>
              <a:rPr lang="pl-PL" sz="2000" b="1" dirty="0" smtClean="0">
                <a:solidFill>
                  <a:srgbClr val="002060"/>
                </a:solidFill>
                <a:effectLst>
                  <a:outerShdw blurRad="38100" dist="38100" dir="2700000" algn="tl">
                    <a:srgbClr val="000000">
                      <a:alpha val="43137"/>
                    </a:srgbClr>
                  </a:outerShdw>
                </a:effectLst>
              </a:rPr>
              <a:t>;</a:t>
            </a:r>
            <a:endParaRPr lang="pl-PL" sz="2000" b="1" dirty="0">
              <a:solidFill>
                <a:srgbClr val="002060"/>
              </a:solidFill>
              <a:effectLst>
                <a:outerShdw blurRad="38100" dist="38100" dir="2700000" algn="tl">
                  <a:srgbClr val="000000">
                    <a:alpha val="43137"/>
                  </a:srgbClr>
                </a:outerShdw>
              </a:effectLst>
            </a:endParaRPr>
          </a:p>
        </p:txBody>
      </p:sp>
      <p:sp>
        <p:nvSpPr>
          <p:cNvPr id="6" name="Prostokąt 5"/>
          <p:cNvSpPr/>
          <p:nvPr/>
        </p:nvSpPr>
        <p:spPr>
          <a:xfrm>
            <a:off x="348186" y="2636912"/>
            <a:ext cx="6936258" cy="584775"/>
          </a:xfrm>
          <a:prstGeom prst="rect">
            <a:avLst/>
          </a:prstGeom>
        </p:spPr>
        <p:txBody>
          <a:bodyPr wrap="none">
            <a:spAutoFit/>
          </a:bodyPr>
          <a:lstStyle/>
          <a:p>
            <a:r>
              <a:rPr lang="pl-PL" sz="3200" b="1" dirty="0">
                <a:solidFill>
                  <a:srgbClr val="FF0000"/>
                </a:solidFill>
              </a:rPr>
              <a:t>REVOKE INSERT ON klienci FROM </a:t>
            </a:r>
            <a:r>
              <a:rPr lang="pl-PL" sz="3200" b="1" dirty="0" smtClean="0">
                <a:solidFill>
                  <a:srgbClr val="FF0000"/>
                </a:solidFill>
              </a:rPr>
              <a:t>biuro;</a:t>
            </a:r>
            <a:endParaRPr lang="pl-PL" sz="3200" b="1" dirty="0">
              <a:solidFill>
                <a:srgbClr val="FF0000"/>
              </a:solidFill>
            </a:endParaRPr>
          </a:p>
        </p:txBody>
      </p:sp>
    </p:spTree>
    <p:extLst>
      <p:ext uri="{BB962C8B-B14F-4D97-AF65-F5344CB8AC3E}">
        <p14:creationId xmlns:p14="http://schemas.microsoft.com/office/powerpoint/2010/main" val="39626103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PHP i MySQL</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4"/>
            <a:ext cx="9039775" cy="480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7946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6692"/>
            <a:ext cx="7035677" cy="646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3399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12" y="188640"/>
            <a:ext cx="8668568" cy="387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3337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9" y="332656"/>
            <a:ext cx="8981149" cy="15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5583882" cy="20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5003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32" y="260648"/>
            <a:ext cx="874091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4084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81933" y="548680"/>
            <a:ext cx="8352928" cy="1384995"/>
          </a:xfrm>
          <a:prstGeom prst="rect">
            <a:avLst/>
          </a:prstGeom>
        </p:spPr>
        <p:txBody>
          <a:bodyPr wrap="square">
            <a:spAutoFit/>
          </a:bodyPr>
          <a:lstStyle/>
          <a:p>
            <a:r>
              <a:rPr lang="en-US" sz="2800" dirty="0"/>
              <a:t>PHP 5 and later can work with a MySQL database using:</a:t>
            </a:r>
          </a:p>
          <a:p>
            <a:pPr marL="457200" indent="-457200">
              <a:buFont typeface="Arial" panose="020B0604020202020204" pitchFamily="34" charset="0"/>
              <a:buChar char="•"/>
            </a:pPr>
            <a:r>
              <a:rPr lang="en-US" sz="2800" b="1" dirty="0" err="1"/>
              <a:t>MySQLi</a:t>
            </a:r>
            <a:r>
              <a:rPr lang="en-US" sz="2800" b="1" dirty="0"/>
              <a:t> extension</a:t>
            </a:r>
            <a:r>
              <a:rPr lang="en-US" sz="2800" dirty="0"/>
              <a:t> (the "</a:t>
            </a:r>
            <a:r>
              <a:rPr lang="en-US" sz="2800" dirty="0" err="1"/>
              <a:t>i</a:t>
            </a:r>
            <a:r>
              <a:rPr lang="en-US" sz="2800" dirty="0"/>
              <a:t>" stands for improved)</a:t>
            </a:r>
          </a:p>
          <a:p>
            <a:pPr marL="457200" indent="-457200">
              <a:buFont typeface="Arial" panose="020B0604020202020204" pitchFamily="34" charset="0"/>
              <a:buChar char="•"/>
            </a:pPr>
            <a:r>
              <a:rPr lang="en-US" sz="2800" b="1" dirty="0"/>
              <a:t>PDO (PHP Data Objects)</a:t>
            </a:r>
            <a:endParaRPr lang="en-US" sz="2800" dirty="0"/>
          </a:p>
        </p:txBody>
      </p:sp>
    </p:spTree>
    <p:extLst>
      <p:ext uri="{BB962C8B-B14F-4D97-AF65-F5344CB8AC3E}">
        <p14:creationId xmlns:p14="http://schemas.microsoft.com/office/powerpoint/2010/main" val="42393731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95536" y="260648"/>
            <a:ext cx="8496944" cy="6555641"/>
          </a:xfrm>
          <a:prstGeom prst="rect">
            <a:avLst/>
          </a:prstGeom>
        </p:spPr>
        <p:txBody>
          <a:bodyPr wrap="square">
            <a:spAutoFit/>
          </a:bodyPr>
          <a:lstStyle/>
          <a:p>
            <a:r>
              <a:rPr lang="pl-PL" sz="2000" b="1" dirty="0"/>
              <a:t>&lt;?</a:t>
            </a:r>
            <a:r>
              <a:rPr lang="pl-PL" sz="2000" b="1" dirty="0" err="1"/>
              <a:t>php</a:t>
            </a:r>
            <a:r>
              <a:rPr lang="pl-PL" sz="2000" b="1" dirty="0"/>
              <a:t/>
            </a:r>
            <a:br>
              <a:rPr lang="pl-PL" sz="2000" b="1" dirty="0"/>
            </a:br>
            <a:r>
              <a:rPr lang="pl-PL" sz="2000" b="1" dirty="0"/>
              <a:t>$</a:t>
            </a:r>
            <a:r>
              <a:rPr lang="pl-PL" sz="2000" b="1" dirty="0" err="1"/>
              <a:t>servername</a:t>
            </a:r>
            <a:r>
              <a:rPr lang="pl-PL" sz="2000" b="1" dirty="0"/>
              <a:t> = "</a:t>
            </a:r>
            <a:r>
              <a:rPr lang="pl-PL" sz="2000" b="1" dirty="0" err="1"/>
              <a:t>localhost</a:t>
            </a:r>
            <a:r>
              <a:rPr lang="pl-PL" sz="2000" b="1" dirty="0"/>
              <a:t>";</a:t>
            </a:r>
            <a:br>
              <a:rPr lang="pl-PL" sz="2000" b="1" dirty="0"/>
            </a:br>
            <a:r>
              <a:rPr lang="pl-PL" sz="2000" b="1" dirty="0"/>
              <a:t>$</a:t>
            </a:r>
            <a:r>
              <a:rPr lang="pl-PL" sz="2000" b="1" dirty="0" err="1"/>
              <a:t>username</a:t>
            </a:r>
            <a:r>
              <a:rPr lang="pl-PL" sz="2000" b="1" dirty="0"/>
              <a:t> = "</a:t>
            </a:r>
            <a:r>
              <a:rPr lang="pl-PL" sz="2000" b="1" dirty="0" err="1"/>
              <a:t>username</a:t>
            </a:r>
            <a:r>
              <a:rPr lang="pl-PL" sz="2000" b="1" dirty="0"/>
              <a:t>";</a:t>
            </a:r>
            <a:br>
              <a:rPr lang="pl-PL" sz="2000" b="1" dirty="0"/>
            </a:br>
            <a:r>
              <a:rPr lang="pl-PL" sz="2000" b="1" dirty="0"/>
              <a:t>$</a:t>
            </a:r>
            <a:r>
              <a:rPr lang="pl-PL" sz="2000" b="1" dirty="0" err="1"/>
              <a:t>password</a:t>
            </a:r>
            <a:r>
              <a:rPr lang="pl-PL" sz="2000" b="1" dirty="0"/>
              <a:t> = "</a:t>
            </a:r>
            <a:r>
              <a:rPr lang="pl-PL" sz="2000" b="1" dirty="0" err="1"/>
              <a:t>password</a:t>
            </a:r>
            <a:r>
              <a:rPr lang="pl-PL" sz="2000" b="1" dirty="0"/>
              <a:t>";</a:t>
            </a:r>
            <a:br>
              <a:rPr lang="pl-PL" sz="2000" b="1" dirty="0"/>
            </a:br>
            <a:r>
              <a:rPr lang="pl-PL" sz="2000" b="1" dirty="0"/>
              <a:t/>
            </a:r>
            <a:br>
              <a:rPr lang="pl-PL" sz="2000" b="1" dirty="0"/>
            </a:br>
            <a:r>
              <a:rPr lang="pl-PL" sz="2000" b="1" dirty="0" err="1"/>
              <a:t>try</a:t>
            </a:r>
            <a:r>
              <a:rPr lang="pl-PL" sz="2000" b="1" dirty="0"/>
              <a:t> {</a:t>
            </a:r>
            <a:br>
              <a:rPr lang="pl-PL" sz="2000" b="1" dirty="0"/>
            </a:br>
            <a:r>
              <a:rPr lang="pl-PL" sz="2000" b="1" dirty="0"/>
              <a:t>    $</a:t>
            </a:r>
            <a:r>
              <a:rPr lang="pl-PL" sz="2000" b="1" dirty="0" err="1"/>
              <a:t>conn</a:t>
            </a:r>
            <a:r>
              <a:rPr lang="pl-PL" sz="2000" b="1" dirty="0"/>
              <a:t> = </a:t>
            </a:r>
            <a:r>
              <a:rPr lang="pl-PL" sz="2000" b="1" dirty="0" err="1"/>
              <a:t>new</a:t>
            </a:r>
            <a:r>
              <a:rPr lang="pl-PL" sz="2000" b="1" dirty="0"/>
              <a:t> PDO("</a:t>
            </a:r>
            <a:r>
              <a:rPr lang="pl-PL" sz="2000" b="1" dirty="0" err="1"/>
              <a:t>mysql:host</a:t>
            </a:r>
            <a:r>
              <a:rPr lang="pl-PL" sz="2000" b="1" dirty="0"/>
              <a:t>=$</a:t>
            </a:r>
            <a:r>
              <a:rPr lang="pl-PL" sz="2000" b="1" dirty="0" err="1"/>
              <a:t>servername</a:t>
            </a:r>
            <a:r>
              <a:rPr lang="pl-PL" sz="2000" b="1" dirty="0"/>
              <a:t>", $</a:t>
            </a:r>
            <a:r>
              <a:rPr lang="pl-PL" sz="2000" b="1" dirty="0" err="1"/>
              <a:t>username</a:t>
            </a:r>
            <a:r>
              <a:rPr lang="pl-PL" sz="2000" b="1" dirty="0"/>
              <a:t>, $</a:t>
            </a:r>
            <a:r>
              <a:rPr lang="pl-PL" sz="2000" b="1" dirty="0" err="1"/>
              <a:t>password</a:t>
            </a:r>
            <a:r>
              <a:rPr lang="pl-PL" sz="2000" b="1" dirty="0"/>
              <a:t>);</a:t>
            </a:r>
            <a:br>
              <a:rPr lang="pl-PL" sz="2000" b="1" dirty="0"/>
            </a:br>
            <a:r>
              <a:rPr lang="pl-PL" sz="2000" b="1" dirty="0"/>
              <a:t/>
            </a:r>
            <a:br>
              <a:rPr lang="pl-PL" sz="2000" b="1" dirty="0"/>
            </a:br>
            <a:r>
              <a:rPr lang="pl-PL" sz="2000" b="1" dirty="0"/>
              <a:t>    $</a:t>
            </a:r>
            <a:r>
              <a:rPr lang="pl-PL" sz="2000" b="1" dirty="0" err="1"/>
              <a:t>conn</a:t>
            </a:r>
            <a:r>
              <a:rPr lang="pl-PL" sz="2000" b="1" dirty="0"/>
              <a:t>-&gt;</a:t>
            </a:r>
            <a:r>
              <a:rPr lang="pl-PL" sz="2000" b="1" dirty="0" err="1"/>
              <a:t>setAttribute</a:t>
            </a:r>
            <a:r>
              <a:rPr lang="pl-PL" sz="2000" b="1" dirty="0"/>
              <a:t>(PDO::ATTR_ERRMODE, PDO::ERRMODE_EXCEPTION);</a:t>
            </a:r>
            <a:br>
              <a:rPr lang="pl-PL" sz="2000" b="1" dirty="0"/>
            </a:br>
            <a:r>
              <a:rPr lang="pl-PL" sz="2000" b="1" dirty="0"/>
              <a:t>    $</a:t>
            </a:r>
            <a:r>
              <a:rPr lang="pl-PL" sz="2000" b="1" dirty="0" err="1"/>
              <a:t>sql</a:t>
            </a:r>
            <a:r>
              <a:rPr lang="pl-PL" sz="2000" b="1" dirty="0"/>
              <a:t> = "CREATE DATABASE </a:t>
            </a:r>
            <a:r>
              <a:rPr lang="pl-PL" sz="2000" b="1" dirty="0" err="1" smtClean="0"/>
              <a:t>moja_baza</a:t>
            </a:r>
            <a:r>
              <a:rPr lang="pl-PL" sz="2000" b="1" dirty="0" smtClean="0"/>
              <a:t>";</a:t>
            </a:r>
            <a:r>
              <a:rPr lang="pl-PL" sz="2000" b="1" dirty="0"/>
              <a:t/>
            </a:r>
            <a:br>
              <a:rPr lang="pl-PL" sz="2000" b="1" dirty="0"/>
            </a:br>
            <a:r>
              <a:rPr lang="pl-PL" sz="2000" b="1" dirty="0"/>
              <a:t>   </a:t>
            </a:r>
            <a:br>
              <a:rPr lang="pl-PL" sz="2000" b="1" dirty="0"/>
            </a:br>
            <a:r>
              <a:rPr lang="pl-PL" sz="2000" b="1" dirty="0"/>
              <a:t>    $</a:t>
            </a:r>
            <a:r>
              <a:rPr lang="pl-PL" sz="2000" b="1" dirty="0" err="1"/>
              <a:t>conn</a:t>
            </a:r>
            <a:r>
              <a:rPr lang="pl-PL" sz="2000" b="1" dirty="0"/>
              <a:t>-&gt;</a:t>
            </a:r>
            <a:r>
              <a:rPr lang="pl-PL" sz="2000" b="1" dirty="0" err="1"/>
              <a:t>exec</a:t>
            </a:r>
            <a:r>
              <a:rPr lang="pl-PL" sz="2000" b="1" dirty="0"/>
              <a:t>($</a:t>
            </a:r>
            <a:r>
              <a:rPr lang="pl-PL" sz="2000" b="1" dirty="0" err="1"/>
              <a:t>sql</a:t>
            </a:r>
            <a:r>
              <a:rPr lang="pl-PL" sz="2000" b="1" dirty="0"/>
              <a:t>);</a:t>
            </a:r>
            <a:br>
              <a:rPr lang="pl-PL" sz="2000" b="1" dirty="0"/>
            </a:br>
            <a:r>
              <a:rPr lang="pl-PL" sz="2000" b="1" dirty="0"/>
              <a:t>    echo "Database </a:t>
            </a:r>
            <a:r>
              <a:rPr lang="pl-PL" sz="2000" b="1" dirty="0" err="1"/>
              <a:t>created</a:t>
            </a:r>
            <a:r>
              <a:rPr lang="pl-PL" sz="2000" b="1" dirty="0"/>
              <a:t> </a:t>
            </a:r>
            <a:r>
              <a:rPr lang="pl-PL" sz="2000" b="1" dirty="0" err="1"/>
              <a:t>successfully</a:t>
            </a:r>
            <a:r>
              <a:rPr lang="pl-PL" sz="2000" b="1" dirty="0"/>
              <a:t>&lt;</a:t>
            </a:r>
            <a:r>
              <a:rPr lang="pl-PL" sz="2000" b="1" dirty="0" err="1"/>
              <a:t>br</a:t>
            </a:r>
            <a:r>
              <a:rPr lang="pl-PL" sz="2000" b="1" dirty="0"/>
              <a:t>&gt;";</a:t>
            </a:r>
            <a:br>
              <a:rPr lang="pl-PL" sz="2000" b="1" dirty="0"/>
            </a:br>
            <a:r>
              <a:rPr lang="pl-PL" sz="2000" b="1" dirty="0"/>
              <a:t>    }</a:t>
            </a:r>
            <a:br>
              <a:rPr lang="pl-PL" sz="2000" b="1" dirty="0"/>
            </a:br>
            <a:r>
              <a:rPr lang="pl-PL" sz="2000" b="1" dirty="0" err="1"/>
              <a:t>catch</a:t>
            </a:r>
            <a:r>
              <a:rPr lang="pl-PL" sz="2000" b="1" dirty="0"/>
              <a:t>(</a:t>
            </a:r>
            <a:r>
              <a:rPr lang="pl-PL" sz="2000" b="1" dirty="0" err="1"/>
              <a:t>PDOException</a:t>
            </a:r>
            <a:r>
              <a:rPr lang="pl-PL" sz="2000" b="1" dirty="0"/>
              <a:t> $e)</a:t>
            </a:r>
            <a:br>
              <a:rPr lang="pl-PL" sz="2000" b="1" dirty="0"/>
            </a:br>
            <a:r>
              <a:rPr lang="pl-PL" sz="2000" b="1" dirty="0"/>
              <a:t>    {</a:t>
            </a:r>
            <a:br>
              <a:rPr lang="pl-PL" sz="2000" b="1" dirty="0"/>
            </a:br>
            <a:r>
              <a:rPr lang="pl-PL" sz="2000" b="1" dirty="0"/>
              <a:t>    echo $</a:t>
            </a:r>
            <a:r>
              <a:rPr lang="pl-PL" sz="2000" b="1" dirty="0" err="1"/>
              <a:t>sql</a:t>
            </a:r>
            <a:r>
              <a:rPr lang="pl-PL" sz="2000" b="1" dirty="0"/>
              <a:t> . "&lt;</a:t>
            </a:r>
            <a:r>
              <a:rPr lang="pl-PL" sz="2000" b="1" dirty="0" err="1"/>
              <a:t>br</a:t>
            </a:r>
            <a:r>
              <a:rPr lang="pl-PL" sz="2000" b="1" dirty="0"/>
              <a:t>&gt;" . $e-&gt;</a:t>
            </a:r>
            <a:r>
              <a:rPr lang="pl-PL" sz="2000" b="1" dirty="0" err="1"/>
              <a:t>getMessage</a:t>
            </a:r>
            <a:r>
              <a:rPr lang="pl-PL" sz="2000" b="1" dirty="0"/>
              <a:t>();</a:t>
            </a:r>
            <a:br>
              <a:rPr lang="pl-PL" sz="2000" b="1" dirty="0"/>
            </a:br>
            <a:r>
              <a:rPr lang="pl-PL" sz="2000" b="1" dirty="0"/>
              <a:t>    }</a:t>
            </a:r>
            <a:br>
              <a:rPr lang="pl-PL" sz="2000" b="1" dirty="0"/>
            </a:br>
            <a:r>
              <a:rPr lang="pl-PL" sz="2000" b="1" dirty="0"/>
              <a:t/>
            </a:r>
            <a:br>
              <a:rPr lang="pl-PL" sz="2000" b="1" dirty="0"/>
            </a:br>
            <a:r>
              <a:rPr lang="pl-PL" sz="2000" b="1" dirty="0"/>
              <a:t>$</a:t>
            </a:r>
            <a:r>
              <a:rPr lang="pl-PL" sz="2000" b="1" dirty="0" err="1"/>
              <a:t>conn</a:t>
            </a:r>
            <a:r>
              <a:rPr lang="pl-PL" sz="2000" b="1" dirty="0"/>
              <a:t> = </a:t>
            </a:r>
            <a:r>
              <a:rPr lang="pl-PL" sz="2000" b="1" dirty="0" err="1"/>
              <a:t>null</a:t>
            </a:r>
            <a:r>
              <a:rPr lang="pl-PL" sz="2000" b="1" dirty="0"/>
              <a:t>;</a:t>
            </a:r>
            <a:br>
              <a:rPr lang="pl-PL" sz="2000" b="1" dirty="0"/>
            </a:br>
            <a:r>
              <a:rPr lang="pl-PL" sz="2000" b="1" dirty="0"/>
              <a:t>?&gt; </a:t>
            </a:r>
          </a:p>
        </p:txBody>
      </p:sp>
      <p:sp>
        <p:nvSpPr>
          <p:cNvPr id="5" name="pole tekstowe 4"/>
          <p:cNvSpPr txBox="1"/>
          <p:nvPr/>
        </p:nvSpPr>
        <p:spPr>
          <a:xfrm>
            <a:off x="4355976" y="494793"/>
            <a:ext cx="3762248" cy="646331"/>
          </a:xfrm>
          <a:prstGeom prst="rect">
            <a:avLst/>
          </a:prstGeom>
          <a:noFill/>
        </p:spPr>
        <p:txBody>
          <a:bodyPr wrap="none" rtlCol="0">
            <a:spAutoFit/>
          </a:bodyPr>
          <a:lstStyle/>
          <a:p>
            <a:r>
              <a:rPr lang="pl-PL" sz="3600" b="1" dirty="0" smtClean="0">
                <a:solidFill>
                  <a:srgbClr val="FF0000"/>
                </a:solidFill>
                <a:effectLst>
                  <a:outerShdw blurRad="38100" dist="38100" dir="2700000" algn="tl">
                    <a:srgbClr val="000000">
                      <a:alpha val="43137"/>
                    </a:srgbClr>
                  </a:outerShdw>
                </a:effectLst>
              </a:rPr>
              <a:t>Tworzenie BD PDO</a:t>
            </a:r>
            <a:endParaRPr lang="pl-PL"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512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rgbClr val="002060"/>
                </a:solidFill>
                <a:effectLst>
                  <a:outerShdw blurRad="38100" dist="38100" dir="2700000" algn="tl">
                    <a:srgbClr val="000000">
                      <a:alpha val="43137"/>
                    </a:srgbClr>
                  </a:outerShdw>
                </a:effectLst>
              </a:rPr>
              <a:t>SUPERKLUCZ (NADKLUCZ) </a:t>
            </a:r>
            <a:endParaRPr lang="pl-PL" dirty="0">
              <a:solidFill>
                <a:srgbClr val="002060"/>
              </a:solidFill>
              <a:effectLst>
                <a:outerShdw blurRad="38100" dist="38100" dir="2700000" algn="tl">
                  <a:srgbClr val="000000">
                    <a:alpha val="43137"/>
                  </a:srgbClr>
                </a:outerShdw>
              </a:effectLst>
            </a:endParaRPr>
          </a:p>
        </p:txBody>
      </p:sp>
      <p:sp>
        <p:nvSpPr>
          <p:cNvPr id="4" name="Prostokąt 3"/>
          <p:cNvSpPr/>
          <p:nvPr/>
        </p:nvSpPr>
        <p:spPr>
          <a:xfrm>
            <a:off x="357158" y="1643050"/>
            <a:ext cx="8429684" cy="2677656"/>
          </a:xfrm>
          <a:prstGeom prst="rect">
            <a:avLst/>
          </a:prstGeom>
        </p:spPr>
        <p:txBody>
          <a:bodyPr wrap="square">
            <a:spAutoFit/>
          </a:bodyPr>
          <a:lstStyle/>
          <a:p>
            <a:r>
              <a:rPr lang="pl-PL" sz="2800" dirty="0" err="1" smtClean="0"/>
              <a:t>Superkluczem</a:t>
            </a:r>
            <a:r>
              <a:rPr lang="pl-PL" sz="2800" dirty="0" smtClean="0"/>
              <a:t> nazywamy dowolny podzbiór atrybutów, identyfikujący jednoznacznie każdy wiersz. Każda RELACJA (tabela) może zawierać wiele takich kluczy. </a:t>
            </a:r>
          </a:p>
          <a:p>
            <a:endParaRPr lang="pl-PL" sz="2800" dirty="0" smtClean="0"/>
          </a:p>
          <a:p>
            <a:r>
              <a:rPr lang="pl-PL" sz="2800" dirty="0" smtClean="0"/>
              <a:t>Szczególnym przypadkiem jest </a:t>
            </a:r>
            <a:r>
              <a:rPr lang="pl-PL" sz="2800" dirty="0" err="1" smtClean="0"/>
              <a:t>superklucz</a:t>
            </a:r>
            <a:r>
              <a:rPr lang="pl-PL" sz="2800" dirty="0" smtClean="0"/>
              <a:t> składający się ze wszystkich atrybutów (kolumn) danej tabeli. </a:t>
            </a:r>
            <a:endParaRPr lang="pl-PL" sz="28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3528" y="197346"/>
            <a:ext cx="8568952" cy="6247864"/>
          </a:xfrm>
          <a:prstGeom prst="rect">
            <a:avLst/>
          </a:prstGeom>
        </p:spPr>
        <p:txBody>
          <a:bodyPr wrap="square">
            <a:spAutoFit/>
          </a:bodyPr>
          <a:lstStyle/>
          <a:p>
            <a:r>
              <a:rPr lang="pl-PL" sz="2000" b="1" dirty="0"/>
              <a:t>&lt;?</a:t>
            </a:r>
            <a:r>
              <a:rPr lang="pl-PL" sz="2000" b="1" dirty="0" err="1"/>
              <a:t>php</a:t>
            </a:r>
            <a:r>
              <a:rPr lang="pl-PL" sz="2000" b="1" dirty="0"/>
              <a:t/>
            </a:r>
            <a:br>
              <a:rPr lang="pl-PL" sz="2000" b="1" dirty="0"/>
            </a:br>
            <a:r>
              <a:rPr lang="pl-PL" sz="2000" b="1" dirty="0"/>
              <a:t>$</a:t>
            </a:r>
            <a:r>
              <a:rPr lang="pl-PL" sz="2000" b="1" dirty="0" err="1"/>
              <a:t>servername</a:t>
            </a:r>
            <a:r>
              <a:rPr lang="pl-PL" sz="2000" b="1" dirty="0"/>
              <a:t> = "</a:t>
            </a:r>
            <a:r>
              <a:rPr lang="pl-PL" sz="2000" b="1" dirty="0" err="1"/>
              <a:t>localhost</a:t>
            </a:r>
            <a:r>
              <a:rPr lang="pl-PL" sz="2000" b="1" dirty="0"/>
              <a:t>";</a:t>
            </a:r>
            <a:br>
              <a:rPr lang="pl-PL" sz="2000" b="1" dirty="0"/>
            </a:br>
            <a:r>
              <a:rPr lang="pl-PL" sz="2000" b="1" dirty="0"/>
              <a:t>$</a:t>
            </a:r>
            <a:r>
              <a:rPr lang="pl-PL" sz="2000" b="1" dirty="0" err="1"/>
              <a:t>username</a:t>
            </a:r>
            <a:r>
              <a:rPr lang="pl-PL" sz="2000" b="1" dirty="0"/>
              <a:t> = "</a:t>
            </a:r>
            <a:r>
              <a:rPr lang="pl-PL" sz="2000" b="1" dirty="0" err="1"/>
              <a:t>username</a:t>
            </a:r>
            <a:r>
              <a:rPr lang="pl-PL" sz="2000" b="1" dirty="0"/>
              <a:t>";</a:t>
            </a:r>
            <a:br>
              <a:rPr lang="pl-PL" sz="2000" b="1" dirty="0"/>
            </a:br>
            <a:r>
              <a:rPr lang="pl-PL" sz="2000" b="1" dirty="0"/>
              <a:t>$</a:t>
            </a:r>
            <a:r>
              <a:rPr lang="pl-PL" sz="2000" b="1" dirty="0" err="1"/>
              <a:t>password</a:t>
            </a:r>
            <a:r>
              <a:rPr lang="pl-PL" sz="2000" b="1" dirty="0"/>
              <a:t> = "</a:t>
            </a:r>
            <a:r>
              <a:rPr lang="pl-PL" sz="2000" b="1" dirty="0" err="1"/>
              <a:t>password</a:t>
            </a:r>
            <a:r>
              <a:rPr lang="pl-PL" sz="2000" b="1" dirty="0"/>
              <a:t>";</a:t>
            </a:r>
            <a:br>
              <a:rPr lang="pl-PL" sz="2000" b="1" dirty="0"/>
            </a:br>
            <a:r>
              <a:rPr lang="pl-PL" sz="2000" b="1" dirty="0"/>
              <a:t>$</a:t>
            </a:r>
            <a:r>
              <a:rPr lang="pl-PL" sz="2000" b="1" dirty="0" err="1"/>
              <a:t>dbname</a:t>
            </a:r>
            <a:r>
              <a:rPr lang="pl-PL" sz="2000" b="1" dirty="0"/>
              <a:t> = </a:t>
            </a:r>
            <a:r>
              <a:rPr lang="pl-PL" sz="2000" b="1" dirty="0" smtClean="0"/>
              <a:t>„</a:t>
            </a:r>
            <a:r>
              <a:rPr lang="pl-PL" sz="2000" b="1" dirty="0" err="1" smtClean="0"/>
              <a:t>moja_baza</a:t>
            </a:r>
            <a:r>
              <a:rPr lang="pl-PL" sz="2000" b="1" dirty="0" smtClean="0"/>
              <a:t>";</a:t>
            </a:r>
            <a:r>
              <a:rPr lang="pl-PL" sz="2000" b="1" dirty="0"/>
              <a:t/>
            </a:r>
            <a:br>
              <a:rPr lang="pl-PL" sz="2000" b="1" dirty="0"/>
            </a:br>
            <a:r>
              <a:rPr lang="pl-PL" sz="2000" b="1" dirty="0"/>
              <a:t/>
            </a:r>
            <a:br>
              <a:rPr lang="pl-PL" sz="2000" b="1" dirty="0"/>
            </a:br>
            <a:r>
              <a:rPr lang="pl-PL" sz="2000" b="1" dirty="0" err="1"/>
              <a:t>try</a:t>
            </a:r>
            <a:r>
              <a:rPr lang="pl-PL" sz="2000" b="1" dirty="0"/>
              <a:t> {</a:t>
            </a:r>
            <a:br>
              <a:rPr lang="pl-PL" sz="2000" b="1" dirty="0"/>
            </a:br>
            <a:r>
              <a:rPr lang="pl-PL" sz="2000" b="1" dirty="0"/>
              <a:t>    $</a:t>
            </a:r>
            <a:r>
              <a:rPr lang="pl-PL" sz="2000" b="1" dirty="0" err="1"/>
              <a:t>conn</a:t>
            </a:r>
            <a:r>
              <a:rPr lang="pl-PL" sz="2000" b="1" dirty="0"/>
              <a:t> = </a:t>
            </a:r>
            <a:r>
              <a:rPr lang="pl-PL" sz="2000" b="1" dirty="0" err="1"/>
              <a:t>new</a:t>
            </a:r>
            <a:r>
              <a:rPr lang="pl-PL" sz="2000" b="1" dirty="0"/>
              <a:t> PDO("</a:t>
            </a:r>
            <a:r>
              <a:rPr lang="pl-PL" sz="2000" b="1" dirty="0" err="1"/>
              <a:t>mysql:host</a:t>
            </a:r>
            <a:r>
              <a:rPr lang="pl-PL" sz="2000" b="1" dirty="0"/>
              <a:t>=$</a:t>
            </a:r>
            <a:r>
              <a:rPr lang="pl-PL" sz="2000" b="1" dirty="0" err="1"/>
              <a:t>servername;dbname</a:t>
            </a:r>
            <a:r>
              <a:rPr lang="pl-PL" sz="2000" b="1" dirty="0"/>
              <a:t>=$</a:t>
            </a:r>
            <a:r>
              <a:rPr lang="pl-PL" sz="2000" b="1" dirty="0" err="1"/>
              <a:t>dbname</a:t>
            </a:r>
            <a:r>
              <a:rPr lang="pl-PL" sz="2000" b="1" dirty="0"/>
              <a:t>", $</a:t>
            </a:r>
            <a:r>
              <a:rPr lang="pl-PL" sz="2000" b="1" dirty="0" err="1"/>
              <a:t>username</a:t>
            </a:r>
            <a:r>
              <a:rPr lang="pl-PL" sz="2000" b="1" dirty="0"/>
              <a:t>, $</a:t>
            </a:r>
            <a:r>
              <a:rPr lang="pl-PL" sz="2000" b="1" dirty="0" err="1"/>
              <a:t>password</a:t>
            </a:r>
            <a:r>
              <a:rPr lang="pl-PL" sz="2000" b="1" dirty="0"/>
              <a:t>);</a:t>
            </a:r>
            <a:br>
              <a:rPr lang="pl-PL" sz="2000" b="1" dirty="0"/>
            </a:br>
            <a:r>
              <a:rPr lang="pl-PL" sz="2000" b="1" dirty="0"/>
              <a:t>    // set the PDO error </a:t>
            </a:r>
            <a:r>
              <a:rPr lang="pl-PL" sz="2000" b="1" dirty="0" err="1"/>
              <a:t>mode</a:t>
            </a:r>
            <a:r>
              <a:rPr lang="pl-PL" sz="2000" b="1" dirty="0"/>
              <a:t> to </a:t>
            </a:r>
            <a:r>
              <a:rPr lang="pl-PL" sz="2000" b="1" dirty="0" err="1"/>
              <a:t>exception</a:t>
            </a:r>
            <a:r>
              <a:rPr lang="pl-PL" sz="2000" b="1" dirty="0"/>
              <a:t/>
            </a:r>
            <a:br>
              <a:rPr lang="pl-PL" sz="2000" b="1" dirty="0"/>
            </a:br>
            <a:r>
              <a:rPr lang="pl-PL" sz="2000" b="1" dirty="0"/>
              <a:t>    $</a:t>
            </a:r>
            <a:r>
              <a:rPr lang="pl-PL" sz="2000" b="1" dirty="0" err="1"/>
              <a:t>conn</a:t>
            </a:r>
            <a:r>
              <a:rPr lang="pl-PL" sz="2000" b="1" dirty="0"/>
              <a:t>-&gt;</a:t>
            </a:r>
            <a:r>
              <a:rPr lang="pl-PL" sz="2000" b="1" dirty="0" err="1"/>
              <a:t>setAttribute</a:t>
            </a:r>
            <a:r>
              <a:rPr lang="pl-PL" sz="2000" b="1" dirty="0"/>
              <a:t>(PDO::ATTR_ERRMODE, PDO::ERRMODE_EXCEPTION);</a:t>
            </a:r>
            <a:br>
              <a:rPr lang="pl-PL" sz="2000" b="1" dirty="0"/>
            </a:br>
            <a:r>
              <a:rPr lang="pl-PL" sz="2000" b="1" dirty="0"/>
              <a:t/>
            </a:r>
            <a:br>
              <a:rPr lang="pl-PL" sz="2000" b="1" dirty="0"/>
            </a:br>
            <a:r>
              <a:rPr lang="pl-PL" sz="2000" b="1" dirty="0"/>
              <a:t/>
            </a:r>
            <a:br>
              <a:rPr lang="pl-PL" sz="2000" b="1" dirty="0"/>
            </a:br>
            <a:r>
              <a:rPr lang="pl-PL" sz="2000" b="1" dirty="0"/>
              <a:t>    $</a:t>
            </a:r>
            <a:r>
              <a:rPr lang="pl-PL" sz="2000" b="1" dirty="0" err="1"/>
              <a:t>sql</a:t>
            </a:r>
            <a:r>
              <a:rPr lang="pl-PL" sz="2000" b="1" dirty="0"/>
              <a:t> = "CREATE TABLE </a:t>
            </a:r>
            <a:r>
              <a:rPr lang="pl-PL" sz="2000" b="1" dirty="0" err="1" smtClean="0"/>
              <a:t>goscie</a:t>
            </a:r>
            <a:r>
              <a:rPr lang="pl-PL" sz="2000" b="1" dirty="0" smtClean="0"/>
              <a:t>(</a:t>
            </a:r>
            <a:r>
              <a:rPr lang="pl-PL" sz="2000" b="1" dirty="0"/>
              <a:t/>
            </a:r>
            <a:br>
              <a:rPr lang="pl-PL" sz="2000" b="1" dirty="0"/>
            </a:br>
            <a:r>
              <a:rPr lang="pl-PL" sz="2000" b="1" dirty="0"/>
              <a:t>    id INT(6) UNSIGNED AUTO_INCREMENT PRIMARY KEY, </a:t>
            </a:r>
            <a:br>
              <a:rPr lang="pl-PL" sz="2000" b="1" dirty="0"/>
            </a:br>
            <a:r>
              <a:rPr lang="pl-PL" sz="2000" b="1" dirty="0"/>
              <a:t>    </a:t>
            </a:r>
            <a:r>
              <a:rPr lang="pl-PL" sz="2000" b="1" dirty="0" err="1"/>
              <a:t>firstname</a:t>
            </a:r>
            <a:r>
              <a:rPr lang="pl-PL" sz="2000" b="1" dirty="0"/>
              <a:t> VARCHAR(30) NOT NULL,</a:t>
            </a:r>
            <a:br>
              <a:rPr lang="pl-PL" sz="2000" b="1" dirty="0"/>
            </a:br>
            <a:r>
              <a:rPr lang="pl-PL" sz="2000" b="1" dirty="0"/>
              <a:t>    </a:t>
            </a:r>
            <a:r>
              <a:rPr lang="pl-PL" sz="2000" b="1" dirty="0" err="1"/>
              <a:t>lastname</a:t>
            </a:r>
            <a:r>
              <a:rPr lang="pl-PL" sz="2000" b="1" dirty="0"/>
              <a:t> VARCHAR(30) NOT NULL,</a:t>
            </a:r>
            <a:br>
              <a:rPr lang="pl-PL" sz="2000" b="1" dirty="0"/>
            </a:br>
            <a:r>
              <a:rPr lang="pl-PL" sz="2000" b="1" dirty="0"/>
              <a:t>    email VARCHAR(50),</a:t>
            </a:r>
            <a:br>
              <a:rPr lang="pl-PL" sz="2000" b="1" dirty="0"/>
            </a:br>
            <a:r>
              <a:rPr lang="pl-PL" sz="2000" b="1" dirty="0"/>
              <a:t>    </a:t>
            </a:r>
            <a:r>
              <a:rPr lang="pl-PL" sz="2000" b="1" dirty="0" err="1"/>
              <a:t>reg_date</a:t>
            </a:r>
            <a:r>
              <a:rPr lang="pl-PL" sz="2000" b="1" dirty="0"/>
              <a:t> TIMESTAMP</a:t>
            </a:r>
            <a:br>
              <a:rPr lang="pl-PL" sz="2000" b="1" dirty="0"/>
            </a:br>
            <a:r>
              <a:rPr lang="pl-PL" sz="2000" b="1" dirty="0"/>
              <a:t>    )";</a:t>
            </a:r>
          </a:p>
        </p:txBody>
      </p:sp>
      <p:sp>
        <p:nvSpPr>
          <p:cNvPr id="5" name="pole tekstowe 4"/>
          <p:cNvSpPr txBox="1"/>
          <p:nvPr/>
        </p:nvSpPr>
        <p:spPr>
          <a:xfrm>
            <a:off x="4139952" y="980728"/>
            <a:ext cx="3596626" cy="584775"/>
          </a:xfrm>
          <a:prstGeom prst="rect">
            <a:avLst/>
          </a:prstGeom>
          <a:noFill/>
        </p:spPr>
        <p:txBody>
          <a:bodyPr wrap="none" rtlCol="0">
            <a:spAutoFit/>
          </a:bodyPr>
          <a:lstStyle/>
          <a:p>
            <a:r>
              <a:rPr lang="pl-PL" sz="3200" b="1" dirty="0" smtClean="0">
                <a:solidFill>
                  <a:srgbClr val="FF0000"/>
                </a:solidFill>
                <a:effectLst>
                  <a:outerShdw blurRad="38100" dist="38100" dir="2700000" algn="tl">
                    <a:srgbClr val="000000">
                      <a:alpha val="43137"/>
                    </a:srgbClr>
                  </a:outerShdw>
                </a:effectLst>
              </a:rPr>
              <a:t>Dodanie tabeli i pól </a:t>
            </a:r>
            <a:endParaRPr lang="pl-PL"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83578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47684" y="332656"/>
            <a:ext cx="8208912" cy="4401205"/>
          </a:xfrm>
          <a:prstGeom prst="rect">
            <a:avLst/>
          </a:prstGeom>
        </p:spPr>
        <p:txBody>
          <a:bodyPr wrap="square">
            <a:spAutoFit/>
          </a:bodyPr>
          <a:lstStyle/>
          <a:p>
            <a:r>
              <a:rPr lang="pl-PL" sz="2800" dirty="0"/>
              <a:t>$</a:t>
            </a:r>
            <a:r>
              <a:rPr lang="pl-PL" sz="2800" dirty="0" err="1"/>
              <a:t>conn</a:t>
            </a:r>
            <a:r>
              <a:rPr lang="pl-PL" sz="2800" dirty="0"/>
              <a:t>-&gt;</a:t>
            </a:r>
            <a:r>
              <a:rPr lang="pl-PL" sz="2800" dirty="0" err="1"/>
              <a:t>exec</a:t>
            </a:r>
            <a:r>
              <a:rPr lang="pl-PL" sz="2800" dirty="0"/>
              <a:t>($</a:t>
            </a:r>
            <a:r>
              <a:rPr lang="pl-PL" sz="2800" dirty="0" err="1"/>
              <a:t>sql</a:t>
            </a:r>
            <a:r>
              <a:rPr lang="pl-PL" sz="2800" dirty="0"/>
              <a:t>);</a:t>
            </a:r>
            <a:br>
              <a:rPr lang="pl-PL" sz="2800" dirty="0"/>
            </a:br>
            <a:r>
              <a:rPr lang="pl-PL" sz="2800" dirty="0"/>
              <a:t>    echo "</a:t>
            </a:r>
            <a:r>
              <a:rPr lang="pl-PL" sz="2800" dirty="0" err="1"/>
              <a:t>Table</a:t>
            </a:r>
            <a:r>
              <a:rPr lang="pl-PL" sz="2800" dirty="0"/>
              <a:t> </a:t>
            </a:r>
            <a:r>
              <a:rPr lang="pl-PL" sz="2800" dirty="0" err="1"/>
              <a:t>MyGuests</a:t>
            </a:r>
            <a:r>
              <a:rPr lang="pl-PL" sz="2800" dirty="0"/>
              <a:t> </a:t>
            </a:r>
            <a:r>
              <a:rPr lang="pl-PL" sz="2800" dirty="0" err="1"/>
              <a:t>created</a:t>
            </a:r>
            <a:r>
              <a:rPr lang="pl-PL" sz="2800" dirty="0"/>
              <a:t> </a:t>
            </a:r>
            <a:r>
              <a:rPr lang="pl-PL" sz="2800" dirty="0" err="1"/>
              <a:t>successfully</a:t>
            </a:r>
            <a:r>
              <a:rPr lang="pl-PL" sz="2800" dirty="0"/>
              <a:t>";</a:t>
            </a:r>
            <a:br>
              <a:rPr lang="pl-PL" sz="2800" dirty="0"/>
            </a:br>
            <a:r>
              <a:rPr lang="pl-PL" sz="2800" dirty="0"/>
              <a:t>    }</a:t>
            </a:r>
            <a:br>
              <a:rPr lang="pl-PL" sz="2800" dirty="0"/>
            </a:br>
            <a:r>
              <a:rPr lang="pl-PL" sz="2800" dirty="0" err="1"/>
              <a:t>catch</a:t>
            </a:r>
            <a:r>
              <a:rPr lang="pl-PL" sz="2800" dirty="0"/>
              <a:t>(</a:t>
            </a:r>
            <a:r>
              <a:rPr lang="pl-PL" sz="2800" dirty="0" err="1"/>
              <a:t>PDOException</a:t>
            </a:r>
            <a:r>
              <a:rPr lang="pl-PL" sz="2800" dirty="0"/>
              <a:t> $e)</a:t>
            </a:r>
            <a:br>
              <a:rPr lang="pl-PL" sz="2800" dirty="0"/>
            </a:br>
            <a:r>
              <a:rPr lang="pl-PL" sz="2800" dirty="0"/>
              <a:t>    {</a:t>
            </a:r>
            <a:br>
              <a:rPr lang="pl-PL" sz="2800" dirty="0"/>
            </a:br>
            <a:r>
              <a:rPr lang="pl-PL" sz="2800" dirty="0"/>
              <a:t>    echo $</a:t>
            </a:r>
            <a:r>
              <a:rPr lang="pl-PL" sz="2800" dirty="0" err="1"/>
              <a:t>sql</a:t>
            </a:r>
            <a:r>
              <a:rPr lang="pl-PL" sz="2800" dirty="0"/>
              <a:t> . "&lt;</a:t>
            </a:r>
            <a:r>
              <a:rPr lang="pl-PL" sz="2800" dirty="0" err="1"/>
              <a:t>br</a:t>
            </a:r>
            <a:r>
              <a:rPr lang="pl-PL" sz="2800" dirty="0"/>
              <a:t>&gt;" . $e-&gt;</a:t>
            </a:r>
            <a:r>
              <a:rPr lang="pl-PL" sz="2800" dirty="0" err="1"/>
              <a:t>getMessage</a:t>
            </a:r>
            <a:r>
              <a:rPr lang="pl-PL" sz="2800" dirty="0"/>
              <a:t>();</a:t>
            </a:r>
            <a:br>
              <a:rPr lang="pl-PL" sz="2800" dirty="0"/>
            </a:br>
            <a:r>
              <a:rPr lang="pl-PL" sz="2800" dirty="0"/>
              <a:t>    }</a:t>
            </a:r>
            <a:br>
              <a:rPr lang="pl-PL" sz="2800" dirty="0"/>
            </a:br>
            <a:r>
              <a:rPr lang="pl-PL" sz="2800" dirty="0"/>
              <a:t/>
            </a:r>
            <a:br>
              <a:rPr lang="pl-PL" sz="2800" dirty="0"/>
            </a:br>
            <a:r>
              <a:rPr lang="pl-PL" sz="2800" dirty="0"/>
              <a:t>$</a:t>
            </a:r>
            <a:r>
              <a:rPr lang="pl-PL" sz="2800" dirty="0" err="1"/>
              <a:t>conn</a:t>
            </a:r>
            <a:r>
              <a:rPr lang="pl-PL" sz="2800" dirty="0"/>
              <a:t> = </a:t>
            </a:r>
            <a:r>
              <a:rPr lang="pl-PL" sz="2800" dirty="0" err="1"/>
              <a:t>null</a:t>
            </a:r>
            <a:r>
              <a:rPr lang="pl-PL" sz="2800" dirty="0"/>
              <a:t>;</a:t>
            </a:r>
            <a:br>
              <a:rPr lang="pl-PL" sz="2800" dirty="0"/>
            </a:br>
            <a:r>
              <a:rPr lang="pl-PL" sz="2800" dirty="0"/>
              <a:t>?&gt;</a:t>
            </a:r>
          </a:p>
        </p:txBody>
      </p:sp>
    </p:spTree>
    <p:extLst>
      <p:ext uri="{BB962C8B-B14F-4D97-AF65-F5344CB8AC3E}">
        <p14:creationId xmlns:p14="http://schemas.microsoft.com/office/powerpoint/2010/main" val="42165986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332656"/>
            <a:ext cx="8712968" cy="5940088"/>
          </a:xfrm>
          <a:prstGeom prst="rect">
            <a:avLst/>
          </a:prstGeom>
        </p:spPr>
        <p:txBody>
          <a:bodyPr wrap="square">
            <a:spAutoFit/>
          </a:bodyPr>
          <a:lstStyle/>
          <a:p>
            <a:r>
              <a:rPr lang="pl-PL" sz="2000" b="1" dirty="0" err="1" smtClean="0"/>
              <a:t>try</a:t>
            </a:r>
            <a:r>
              <a:rPr lang="pl-PL" sz="2000" b="1" dirty="0" smtClean="0"/>
              <a:t> </a:t>
            </a:r>
            <a:r>
              <a:rPr lang="pl-PL" sz="2000" b="1" dirty="0"/>
              <a:t>{</a:t>
            </a:r>
            <a:br>
              <a:rPr lang="pl-PL" sz="2000" b="1" dirty="0"/>
            </a:br>
            <a:r>
              <a:rPr lang="pl-PL" sz="2000" b="1" dirty="0"/>
              <a:t>    $</a:t>
            </a:r>
            <a:r>
              <a:rPr lang="pl-PL" sz="2000" b="1" dirty="0" err="1"/>
              <a:t>conn</a:t>
            </a:r>
            <a:r>
              <a:rPr lang="pl-PL" sz="2000" b="1" dirty="0"/>
              <a:t> = </a:t>
            </a:r>
            <a:r>
              <a:rPr lang="pl-PL" sz="2000" b="1" dirty="0" err="1"/>
              <a:t>new</a:t>
            </a:r>
            <a:r>
              <a:rPr lang="pl-PL" sz="2000" b="1" dirty="0"/>
              <a:t> PDO("</a:t>
            </a:r>
            <a:r>
              <a:rPr lang="pl-PL" sz="2000" b="1" dirty="0" err="1"/>
              <a:t>mysql:host</a:t>
            </a:r>
            <a:r>
              <a:rPr lang="pl-PL" sz="2000" b="1" dirty="0"/>
              <a:t>=$</a:t>
            </a:r>
            <a:r>
              <a:rPr lang="pl-PL" sz="2000" b="1" dirty="0" err="1"/>
              <a:t>servername;dbname</a:t>
            </a:r>
            <a:r>
              <a:rPr lang="pl-PL" sz="2000" b="1" dirty="0"/>
              <a:t>=$</a:t>
            </a:r>
            <a:r>
              <a:rPr lang="pl-PL" sz="2000" b="1" dirty="0" err="1"/>
              <a:t>dbname</a:t>
            </a:r>
            <a:r>
              <a:rPr lang="pl-PL" sz="2000" b="1" dirty="0"/>
              <a:t>", $</a:t>
            </a:r>
            <a:r>
              <a:rPr lang="pl-PL" sz="2000" b="1" dirty="0" err="1"/>
              <a:t>username</a:t>
            </a:r>
            <a:r>
              <a:rPr lang="pl-PL" sz="2000" b="1" dirty="0"/>
              <a:t>, $</a:t>
            </a:r>
            <a:r>
              <a:rPr lang="pl-PL" sz="2000" b="1" dirty="0" err="1"/>
              <a:t>password</a:t>
            </a:r>
            <a:r>
              <a:rPr lang="pl-PL" sz="2000" b="1" dirty="0"/>
              <a:t>);</a:t>
            </a:r>
            <a:br>
              <a:rPr lang="pl-PL" sz="2000" b="1" dirty="0"/>
            </a:br>
            <a:r>
              <a:rPr lang="pl-PL" sz="2000" b="1" dirty="0"/>
              <a:t/>
            </a:r>
            <a:br>
              <a:rPr lang="pl-PL" sz="2000" b="1" dirty="0"/>
            </a:br>
            <a:r>
              <a:rPr lang="pl-PL" sz="2000" b="1" dirty="0"/>
              <a:t>    $</a:t>
            </a:r>
            <a:r>
              <a:rPr lang="pl-PL" sz="2000" b="1" dirty="0" err="1"/>
              <a:t>conn</a:t>
            </a:r>
            <a:r>
              <a:rPr lang="pl-PL" sz="2000" b="1" dirty="0"/>
              <a:t>-&gt;</a:t>
            </a:r>
            <a:r>
              <a:rPr lang="pl-PL" sz="2000" b="1" dirty="0" err="1"/>
              <a:t>setAttribute</a:t>
            </a:r>
            <a:r>
              <a:rPr lang="pl-PL" sz="2000" b="1" dirty="0"/>
              <a:t>(PDO::ATTR_ERRMODE, PDO::ERRMODE_EXCEPTION);</a:t>
            </a:r>
            <a:br>
              <a:rPr lang="pl-PL" sz="2000" b="1" dirty="0"/>
            </a:br>
            <a:r>
              <a:rPr lang="pl-PL" sz="2000" b="1" dirty="0"/>
              <a:t>    </a:t>
            </a:r>
            <a:endParaRPr lang="pl-PL" sz="2000" b="1" dirty="0" smtClean="0"/>
          </a:p>
          <a:p>
            <a:r>
              <a:rPr lang="pl-PL" sz="2000" b="1" dirty="0" smtClean="0"/>
              <a:t>$</a:t>
            </a:r>
            <a:r>
              <a:rPr lang="pl-PL" sz="2000" b="1" dirty="0" err="1"/>
              <a:t>sql</a:t>
            </a:r>
            <a:r>
              <a:rPr lang="pl-PL" sz="2000" b="1" dirty="0"/>
              <a:t> = "INSERT INTO </a:t>
            </a:r>
            <a:r>
              <a:rPr lang="pl-PL" sz="2000" b="1" dirty="0" err="1"/>
              <a:t>MyGuests</a:t>
            </a:r>
            <a:r>
              <a:rPr lang="pl-PL" sz="2000" b="1" dirty="0"/>
              <a:t> (</a:t>
            </a:r>
            <a:r>
              <a:rPr lang="pl-PL" sz="2000" b="1" dirty="0" err="1"/>
              <a:t>firstname</a:t>
            </a:r>
            <a:r>
              <a:rPr lang="pl-PL" sz="2000" b="1" dirty="0"/>
              <a:t>, </a:t>
            </a:r>
            <a:r>
              <a:rPr lang="pl-PL" sz="2000" b="1" dirty="0" err="1"/>
              <a:t>lastname</a:t>
            </a:r>
            <a:r>
              <a:rPr lang="pl-PL" sz="2000" b="1" dirty="0"/>
              <a:t>, email)</a:t>
            </a:r>
            <a:br>
              <a:rPr lang="pl-PL" sz="2000" b="1" dirty="0"/>
            </a:br>
            <a:r>
              <a:rPr lang="pl-PL" sz="2000" b="1" dirty="0"/>
              <a:t>    VALUES ('John', '</a:t>
            </a:r>
            <a:r>
              <a:rPr lang="pl-PL" sz="2000" b="1" dirty="0" err="1"/>
              <a:t>Doe</a:t>
            </a:r>
            <a:r>
              <a:rPr lang="pl-PL" sz="2000" b="1" dirty="0"/>
              <a:t>', 'john@example.com')";</a:t>
            </a:r>
            <a:br>
              <a:rPr lang="pl-PL" sz="2000" b="1" dirty="0"/>
            </a:br>
            <a:r>
              <a:rPr lang="pl-PL" sz="2000" b="1" dirty="0"/>
              <a:t/>
            </a:r>
            <a:br>
              <a:rPr lang="pl-PL" sz="2000" b="1" dirty="0"/>
            </a:br>
            <a:r>
              <a:rPr lang="pl-PL" sz="2000" b="1" dirty="0"/>
              <a:t>    $</a:t>
            </a:r>
            <a:r>
              <a:rPr lang="pl-PL" sz="2000" b="1" dirty="0" err="1"/>
              <a:t>conn</a:t>
            </a:r>
            <a:r>
              <a:rPr lang="pl-PL" sz="2000" b="1" dirty="0"/>
              <a:t>-&gt;</a:t>
            </a:r>
            <a:r>
              <a:rPr lang="pl-PL" sz="2000" b="1" dirty="0" err="1"/>
              <a:t>exec</a:t>
            </a:r>
            <a:r>
              <a:rPr lang="pl-PL" sz="2000" b="1" dirty="0"/>
              <a:t>($</a:t>
            </a:r>
            <a:r>
              <a:rPr lang="pl-PL" sz="2000" b="1" dirty="0" err="1"/>
              <a:t>sql</a:t>
            </a:r>
            <a:r>
              <a:rPr lang="pl-PL" sz="2000" b="1" dirty="0"/>
              <a:t>);</a:t>
            </a:r>
            <a:br>
              <a:rPr lang="pl-PL" sz="2000" b="1" dirty="0"/>
            </a:br>
            <a:r>
              <a:rPr lang="pl-PL" sz="2000" b="1" dirty="0"/>
              <a:t>    echo "New </a:t>
            </a:r>
            <a:r>
              <a:rPr lang="pl-PL" sz="2000" b="1" dirty="0" err="1"/>
              <a:t>record</a:t>
            </a:r>
            <a:r>
              <a:rPr lang="pl-PL" sz="2000" b="1" dirty="0"/>
              <a:t> </a:t>
            </a:r>
            <a:r>
              <a:rPr lang="pl-PL" sz="2000" b="1" dirty="0" err="1"/>
              <a:t>created</a:t>
            </a:r>
            <a:r>
              <a:rPr lang="pl-PL" sz="2000" b="1" dirty="0"/>
              <a:t> </a:t>
            </a:r>
            <a:r>
              <a:rPr lang="pl-PL" sz="2000" b="1" dirty="0" err="1"/>
              <a:t>successfully</a:t>
            </a:r>
            <a:r>
              <a:rPr lang="pl-PL" sz="2000" b="1" dirty="0"/>
              <a:t>";</a:t>
            </a:r>
            <a:br>
              <a:rPr lang="pl-PL" sz="2000" b="1" dirty="0"/>
            </a:br>
            <a:r>
              <a:rPr lang="pl-PL" sz="2000" b="1" dirty="0"/>
              <a:t>    }</a:t>
            </a:r>
            <a:br>
              <a:rPr lang="pl-PL" sz="2000" b="1" dirty="0"/>
            </a:br>
            <a:r>
              <a:rPr lang="pl-PL" sz="2000" b="1" dirty="0" err="1"/>
              <a:t>catch</a:t>
            </a:r>
            <a:r>
              <a:rPr lang="pl-PL" sz="2000" b="1" dirty="0"/>
              <a:t>(</a:t>
            </a:r>
            <a:r>
              <a:rPr lang="pl-PL" sz="2000" b="1" dirty="0" err="1"/>
              <a:t>PDOException</a:t>
            </a:r>
            <a:r>
              <a:rPr lang="pl-PL" sz="2000" b="1" dirty="0"/>
              <a:t> $e)</a:t>
            </a:r>
            <a:br>
              <a:rPr lang="pl-PL" sz="2000" b="1" dirty="0"/>
            </a:br>
            <a:r>
              <a:rPr lang="pl-PL" sz="2000" b="1" dirty="0"/>
              <a:t>    {</a:t>
            </a:r>
            <a:br>
              <a:rPr lang="pl-PL" sz="2000" b="1" dirty="0"/>
            </a:br>
            <a:r>
              <a:rPr lang="pl-PL" sz="2000" b="1" dirty="0"/>
              <a:t>    echo $</a:t>
            </a:r>
            <a:r>
              <a:rPr lang="pl-PL" sz="2000" b="1" dirty="0" err="1"/>
              <a:t>sql</a:t>
            </a:r>
            <a:r>
              <a:rPr lang="pl-PL" sz="2000" b="1" dirty="0"/>
              <a:t> . "&lt;</a:t>
            </a:r>
            <a:r>
              <a:rPr lang="pl-PL" sz="2000" b="1" dirty="0" err="1"/>
              <a:t>br</a:t>
            </a:r>
            <a:r>
              <a:rPr lang="pl-PL" sz="2000" b="1" dirty="0"/>
              <a:t>&gt;" . $e-&gt;</a:t>
            </a:r>
            <a:r>
              <a:rPr lang="pl-PL" sz="2000" b="1" dirty="0" err="1"/>
              <a:t>getMessage</a:t>
            </a:r>
            <a:r>
              <a:rPr lang="pl-PL" sz="2000" b="1" dirty="0"/>
              <a:t>();</a:t>
            </a:r>
            <a:br>
              <a:rPr lang="pl-PL" sz="2000" b="1" dirty="0"/>
            </a:br>
            <a:r>
              <a:rPr lang="pl-PL" sz="2000" b="1" dirty="0"/>
              <a:t>    }</a:t>
            </a:r>
            <a:br>
              <a:rPr lang="pl-PL" sz="2000" b="1" dirty="0"/>
            </a:br>
            <a:r>
              <a:rPr lang="pl-PL" sz="2000" b="1" dirty="0"/>
              <a:t/>
            </a:r>
            <a:br>
              <a:rPr lang="pl-PL" sz="2000" b="1" dirty="0"/>
            </a:br>
            <a:r>
              <a:rPr lang="pl-PL" sz="2000" b="1" dirty="0"/>
              <a:t>$</a:t>
            </a:r>
            <a:r>
              <a:rPr lang="pl-PL" sz="2000" b="1" dirty="0" err="1"/>
              <a:t>conn</a:t>
            </a:r>
            <a:r>
              <a:rPr lang="pl-PL" sz="2000" b="1" dirty="0"/>
              <a:t> = </a:t>
            </a:r>
            <a:r>
              <a:rPr lang="pl-PL" sz="2000" b="1" dirty="0" err="1"/>
              <a:t>null</a:t>
            </a:r>
            <a:r>
              <a:rPr lang="pl-PL" sz="2000" b="1" dirty="0"/>
              <a:t>;</a:t>
            </a:r>
            <a:br>
              <a:rPr lang="pl-PL" sz="2000" b="1" dirty="0"/>
            </a:br>
            <a:r>
              <a:rPr lang="pl-PL" sz="2000" b="1" dirty="0"/>
              <a:t>?&gt; </a:t>
            </a:r>
          </a:p>
        </p:txBody>
      </p:sp>
    </p:spTree>
    <p:extLst>
      <p:ext uri="{BB962C8B-B14F-4D97-AF65-F5344CB8AC3E}">
        <p14:creationId xmlns:p14="http://schemas.microsoft.com/office/powerpoint/2010/main" val="11278160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714356"/>
            <a:ext cx="78581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2"/>
              </a:rPr>
              <a:t>CREATE</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2"/>
              </a:rPr>
              <a:t>TABLE</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`test1`.`osoby` () ENGINE = </a:t>
            </a:r>
            <a:r>
              <a:rPr kumimoji="0" lang="pl-PL" sz="2800" b="0" i="0" u="none" strike="noStrike" cap="none" normalizeH="0" baseline="0" dirty="0" err="1" smtClean="0">
                <a:ln>
                  <a:noFill/>
                </a:ln>
                <a:solidFill>
                  <a:schemeClr val="tx1"/>
                </a:solidFill>
                <a:effectLst/>
                <a:latin typeface="Arial Unicode MS" pitchFamily="34" charset="-128"/>
                <a:cs typeface="Arial" pitchFamily="34" charset="0"/>
              </a:rPr>
              <a:t>InnoDB</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a:t>
            </a:r>
            <a:r>
              <a:rPr kumimoji="0" lang="pl-PL" sz="3600" b="0" i="0" u="none" strike="noStrike" cap="none" normalizeH="0" baseline="0" dirty="0" smtClean="0">
                <a:ln>
                  <a:noFill/>
                </a:ln>
                <a:solidFill>
                  <a:schemeClr val="tx1"/>
                </a:solidFill>
                <a:effectLst/>
                <a:latin typeface="Arial" pitchFamily="34" charset="0"/>
                <a:cs typeface="Arial" pitchFamily="34" charset="0"/>
              </a:rPr>
              <a:t> </a:t>
            </a:r>
            <a:endParaRPr kumimoji="0" lang="pl-PL"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4282" y="357166"/>
            <a:ext cx="857256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2"/>
              </a:rPr>
              <a:t>CREATE</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2"/>
              </a:rPr>
              <a:t>TABLE</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`test1`.`osoby` ( `</a:t>
            </a:r>
            <a:r>
              <a:rPr kumimoji="0" lang="pl-PL" sz="2800" b="0" i="0" u="none" strike="noStrike" cap="none" normalizeH="0" baseline="0" dirty="0" err="1" smtClean="0">
                <a:ln>
                  <a:noFill/>
                </a:ln>
                <a:solidFill>
                  <a:schemeClr val="tx1"/>
                </a:solidFill>
                <a:effectLst/>
                <a:latin typeface="Arial Unicode MS" pitchFamily="34" charset="-128"/>
                <a:cs typeface="Arial" pitchFamily="34" charset="0"/>
              </a:rPr>
              <a:t>imie</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3"/>
              </a:rPr>
              <a:t>INT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(40) NULL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4"/>
              </a:rPr>
              <a:t>DEFAULT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`nazwisko`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5"/>
              </a:rPr>
              <a:t>CHAR</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(40) NULL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4"/>
              </a:rPr>
              <a:t>DEFAULT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`rok`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6"/>
              </a:rPr>
              <a:t>YEAR</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`data`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6"/>
              </a:rPr>
              <a:t>DATE</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`adres`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5"/>
              </a:rPr>
              <a:t>VARCHAR</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(255)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`wiek`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3"/>
              </a:rPr>
              <a:t>INT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(3) NULL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4"/>
              </a:rPr>
              <a:t>DEFAULT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`kredyt`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3"/>
              </a:rPr>
              <a:t>BOOLEAN</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`pensja`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3"/>
              </a:rPr>
              <a:t>INT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(15)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`nota`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5"/>
              </a:rPr>
              <a:t>LONGTEXT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a:t>
            </a:r>
            <a:r>
              <a:rPr kumimoji="0" lang="pl-PL" sz="2800" b="0" i="0" u="none" strike="noStrike" cap="none" normalizeH="0" baseline="0" dirty="0" err="1" smtClean="0">
                <a:ln>
                  <a:noFill/>
                </a:ln>
                <a:solidFill>
                  <a:schemeClr val="tx1"/>
                </a:solidFill>
                <a:effectLst/>
                <a:latin typeface="Arial Unicode MS" pitchFamily="34" charset="-128"/>
                <a:cs typeface="Arial" pitchFamily="34" charset="0"/>
              </a:rPr>
              <a:t>kod_poczt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5"/>
              </a:rPr>
              <a:t>VARCHAR</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(11) </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hlinkClick r:id="rId7"/>
              </a:rPr>
              <a:t>NOT</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 NULL ) ENGINE = </a:t>
            </a:r>
            <a:r>
              <a:rPr kumimoji="0" lang="pl-PL" sz="2800" b="0" i="0" u="none" strike="noStrike" cap="none" normalizeH="0" baseline="0" dirty="0" err="1" smtClean="0">
                <a:ln>
                  <a:noFill/>
                </a:ln>
                <a:solidFill>
                  <a:schemeClr val="tx1"/>
                </a:solidFill>
                <a:effectLst/>
                <a:latin typeface="Arial Unicode MS" pitchFamily="34" charset="-128"/>
                <a:cs typeface="Arial" pitchFamily="34" charset="0"/>
              </a:rPr>
              <a:t>InnoDB</a:t>
            </a:r>
            <a:r>
              <a:rPr kumimoji="0" lang="pl-PL" sz="2800" b="0" i="0" u="none" strike="noStrike" cap="none" normalizeH="0" baseline="0" dirty="0" smtClean="0">
                <a:ln>
                  <a:noFill/>
                </a:ln>
                <a:solidFill>
                  <a:schemeClr val="tx1"/>
                </a:solidFill>
                <a:effectLst/>
                <a:latin typeface="Arial Unicode MS" pitchFamily="34" charset="-128"/>
                <a:cs typeface="Arial" pitchFamily="34" charset="0"/>
              </a:rPr>
              <a:t>;</a:t>
            </a:r>
            <a:r>
              <a:rPr kumimoji="0" lang="pl-PL" sz="3600" b="0" i="0" u="none" strike="noStrike" cap="none" normalizeH="0" baseline="0" dirty="0" smtClean="0">
                <a:ln>
                  <a:noFill/>
                </a:ln>
                <a:solidFill>
                  <a:schemeClr val="tx1"/>
                </a:solidFill>
                <a:effectLst/>
                <a:latin typeface="Arial" pitchFamily="34" charset="0"/>
                <a:cs typeface="Arial" pitchFamily="34" charset="0"/>
              </a:rPr>
              <a:t> </a:t>
            </a:r>
            <a:endParaRPr kumimoji="0" lang="pl-PL"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4282" y="1571612"/>
            <a:ext cx="4286280" cy="5047536"/>
          </a:xfrm>
          <a:prstGeom prst="rect">
            <a:avLst/>
          </a:prstGeom>
        </p:spPr>
        <p:txBody>
          <a:bodyPr wrap="square">
            <a:spAutoFit/>
          </a:bodyPr>
          <a:lstStyle/>
          <a:p>
            <a:r>
              <a:rPr lang="pl-PL" sz="1400" b="1" dirty="0" smtClean="0"/>
              <a:t>$</a:t>
            </a:r>
            <a:r>
              <a:rPr lang="pl-PL" sz="1400" b="1" dirty="0" err="1" smtClean="0"/>
              <a:t>sql</a:t>
            </a:r>
            <a:r>
              <a:rPr lang="pl-PL" sz="1400" b="1" dirty="0" smtClean="0"/>
              <a:t> = "CREATE TABLE klient (</a:t>
            </a:r>
          </a:p>
          <a:p>
            <a:r>
              <a:rPr lang="pl-PL" sz="1400" b="1" dirty="0" smtClean="0"/>
              <a:t>    id INT(6) UNSIGNED </a:t>
            </a:r>
            <a:r>
              <a:rPr lang="pl-PL" sz="1400" b="1" dirty="0" err="1" smtClean="0"/>
              <a:t>AUTO_INCREMENT</a:t>
            </a:r>
            <a:r>
              <a:rPr lang="pl-PL" sz="1400" b="1" dirty="0" smtClean="0"/>
              <a:t> PRIMARY KEY,</a:t>
            </a:r>
          </a:p>
          <a:p>
            <a:r>
              <a:rPr lang="pl-PL" sz="1400" b="1" dirty="0" smtClean="0"/>
              <a:t>    </a:t>
            </a:r>
            <a:r>
              <a:rPr lang="pl-PL" sz="1400" b="1" dirty="0" err="1" smtClean="0"/>
              <a:t>imie</a:t>
            </a:r>
            <a:r>
              <a:rPr lang="pl-PL" sz="1400" b="1" dirty="0" smtClean="0"/>
              <a:t> VARCHAR(30) NOT NULL,</a:t>
            </a:r>
          </a:p>
          <a:p>
            <a:r>
              <a:rPr lang="pl-PL" sz="1400" b="1" dirty="0" smtClean="0"/>
              <a:t>    nazwisko VARCHAR(30) NOT NULL,</a:t>
            </a:r>
          </a:p>
          <a:p>
            <a:r>
              <a:rPr lang="pl-PL" sz="1400" b="1" dirty="0" smtClean="0"/>
              <a:t>    adres VARCHAR(30) NOT NULL,</a:t>
            </a:r>
          </a:p>
          <a:p>
            <a:r>
              <a:rPr lang="pl-PL" sz="1400" b="1" dirty="0" smtClean="0"/>
              <a:t>    email VARCHAR(50),</a:t>
            </a:r>
          </a:p>
          <a:p>
            <a:r>
              <a:rPr lang="pl-PL" sz="1400" b="1" dirty="0" smtClean="0"/>
              <a:t>    miasto VARCHAR(30) NOT NULL,</a:t>
            </a:r>
          </a:p>
          <a:p>
            <a:r>
              <a:rPr lang="pl-PL" sz="1400" b="1" dirty="0" smtClean="0"/>
              <a:t>    </a:t>
            </a:r>
            <a:r>
              <a:rPr lang="pl-PL" sz="1400" b="1" dirty="0" err="1" smtClean="0"/>
              <a:t>kod_p</a:t>
            </a:r>
            <a:r>
              <a:rPr lang="pl-PL" sz="1400" b="1" dirty="0" smtClean="0"/>
              <a:t> VARCHAR(8) NOT NULL,</a:t>
            </a:r>
          </a:p>
          <a:p>
            <a:r>
              <a:rPr lang="pl-PL" sz="1400" b="1" dirty="0" smtClean="0"/>
              <a:t>    kraj VARCHAR(30) NOT NULL,</a:t>
            </a:r>
          </a:p>
          <a:p>
            <a:r>
              <a:rPr lang="pl-PL" sz="1400" b="1" dirty="0" smtClean="0"/>
              <a:t>    data DATE</a:t>
            </a:r>
          </a:p>
          <a:p>
            <a:r>
              <a:rPr lang="pl-PL" sz="1400" b="1" dirty="0" smtClean="0"/>
              <a:t>    )";</a:t>
            </a:r>
          </a:p>
          <a:p>
            <a:endParaRPr lang="pl-PL" sz="1400" b="1" dirty="0" smtClean="0"/>
          </a:p>
          <a:p>
            <a:r>
              <a:rPr lang="pl-PL" sz="1400" b="1" dirty="0" smtClean="0"/>
              <a:t>$</a:t>
            </a:r>
            <a:r>
              <a:rPr lang="pl-PL" sz="1400" b="1" dirty="0" err="1" smtClean="0"/>
              <a:t>conn-&gt;exec</a:t>
            </a:r>
            <a:r>
              <a:rPr lang="pl-PL" sz="1400" b="1" dirty="0" smtClean="0"/>
              <a:t>($</a:t>
            </a:r>
            <a:r>
              <a:rPr lang="pl-PL" sz="1400" b="1" dirty="0" err="1" smtClean="0"/>
              <a:t>sql</a:t>
            </a:r>
            <a:r>
              <a:rPr lang="pl-PL" sz="1400" b="1" dirty="0" smtClean="0"/>
              <a:t>);</a:t>
            </a:r>
          </a:p>
          <a:p>
            <a:r>
              <a:rPr lang="pl-PL" sz="1400" b="1" dirty="0" smtClean="0"/>
              <a:t>    echo "</a:t>
            </a:r>
            <a:r>
              <a:rPr lang="pl-PL" sz="1400" b="1" dirty="0" err="1" smtClean="0"/>
              <a:t>Table</a:t>
            </a:r>
            <a:r>
              <a:rPr lang="pl-PL" sz="1400" b="1" dirty="0" smtClean="0"/>
              <a:t> klient </a:t>
            </a:r>
            <a:r>
              <a:rPr lang="pl-PL" sz="1400" b="1" dirty="0" err="1" smtClean="0"/>
              <a:t>created</a:t>
            </a:r>
            <a:r>
              <a:rPr lang="pl-PL" sz="1400" b="1" dirty="0" smtClean="0"/>
              <a:t> </a:t>
            </a:r>
            <a:r>
              <a:rPr lang="pl-PL" sz="1400" b="1" dirty="0" err="1" smtClean="0"/>
              <a:t>successfully</a:t>
            </a:r>
            <a:r>
              <a:rPr lang="pl-PL" sz="1400" b="1" dirty="0" smtClean="0"/>
              <a:t>";</a:t>
            </a:r>
          </a:p>
          <a:p>
            <a:r>
              <a:rPr lang="pl-PL" sz="1400" b="1" dirty="0" smtClean="0"/>
              <a:t>    }</a:t>
            </a:r>
          </a:p>
          <a:p>
            <a:r>
              <a:rPr lang="pl-PL" sz="1400" b="1" dirty="0" err="1" smtClean="0"/>
              <a:t>catch</a:t>
            </a:r>
            <a:r>
              <a:rPr lang="pl-PL" sz="1400" b="1" dirty="0" smtClean="0"/>
              <a:t>(</a:t>
            </a:r>
            <a:r>
              <a:rPr lang="pl-PL" sz="1400" b="1" dirty="0" err="1" smtClean="0"/>
              <a:t>PDOException</a:t>
            </a:r>
            <a:r>
              <a:rPr lang="pl-PL" sz="1400" b="1" dirty="0" smtClean="0"/>
              <a:t> $e)</a:t>
            </a:r>
          </a:p>
          <a:p>
            <a:r>
              <a:rPr lang="pl-PL" sz="1400" b="1" dirty="0" smtClean="0"/>
              <a:t>    {</a:t>
            </a:r>
          </a:p>
          <a:p>
            <a:r>
              <a:rPr lang="pl-PL" sz="1400" b="1" dirty="0" smtClean="0"/>
              <a:t>    echo $</a:t>
            </a:r>
            <a:r>
              <a:rPr lang="pl-PL" sz="1400" b="1" dirty="0" err="1" smtClean="0"/>
              <a:t>sql</a:t>
            </a:r>
            <a:r>
              <a:rPr lang="pl-PL" sz="1400" b="1" dirty="0" smtClean="0"/>
              <a:t> . "&lt;</a:t>
            </a:r>
            <a:r>
              <a:rPr lang="pl-PL" sz="1400" b="1" dirty="0" err="1" smtClean="0"/>
              <a:t>br</a:t>
            </a:r>
            <a:r>
              <a:rPr lang="pl-PL" sz="1400" b="1" dirty="0" smtClean="0"/>
              <a:t>&gt;" . $</a:t>
            </a:r>
            <a:r>
              <a:rPr lang="pl-PL" sz="1400" b="1" dirty="0" err="1" smtClean="0"/>
              <a:t>e-&gt;getMessage</a:t>
            </a:r>
            <a:r>
              <a:rPr lang="pl-PL" sz="1400" b="1" dirty="0" smtClean="0"/>
              <a:t>();</a:t>
            </a:r>
          </a:p>
          <a:p>
            <a:r>
              <a:rPr lang="pl-PL" sz="1400" b="1" dirty="0" smtClean="0"/>
              <a:t>    }</a:t>
            </a:r>
          </a:p>
          <a:p>
            <a:endParaRPr lang="pl-PL" sz="1400" b="1" dirty="0" smtClean="0"/>
          </a:p>
          <a:p>
            <a:r>
              <a:rPr lang="pl-PL" sz="1400" b="1" dirty="0" smtClean="0"/>
              <a:t>$</a:t>
            </a:r>
            <a:r>
              <a:rPr lang="pl-PL" sz="1400" b="1" dirty="0" err="1" smtClean="0"/>
              <a:t>conn</a:t>
            </a:r>
            <a:r>
              <a:rPr lang="pl-PL" sz="1400" b="1" dirty="0" smtClean="0"/>
              <a:t> = </a:t>
            </a:r>
            <a:r>
              <a:rPr lang="pl-PL" sz="1400" b="1" dirty="0" err="1" smtClean="0"/>
              <a:t>null</a:t>
            </a:r>
            <a:r>
              <a:rPr lang="pl-PL" sz="1400" b="1" dirty="0" smtClean="0"/>
              <a:t>;</a:t>
            </a:r>
          </a:p>
          <a:p>
            <a:r>
              <a:rPr lang="pl-PL" sz="1400" b="1" dirty="0" smtClean="0"/>
              <a:t>?&gt; </a:t>
            </a:r>
            <a:endParaRPr lang="pl-PL" sz="1400" b="1" dirty="0"/>
          </a:p>
        </p:txBody>
      </p:sp>
      <p:sp>
        <p:nvSpPr>
          <p:cNvPr id="5" name="Prostokąt 4"/>
          <p:cNvSpPr/>
          <p:nvPr/>
        </p:nvSpPr>
        <p:spPr>
          <a:xfrm>
            <a:off x="4357686" y="357166"/>
            <a:ext cx="4572000" cy="3693319"/>
          </a:xfrm>
          <a:prstGeom prst="rect">
            <a:avLst/>
          </a:prstGeom>
        </p:spPr>
        <p:txBody>
          <a:bodyPr>
            <a:spAutoFit/>
          </a:bodyPr>
          <a:lstStyle/>
          <a:p>
            <a:r>
              <a:rPr lang="pl-PL" b="1" dirty="0" smtClean="0">
                <a:solidFill>
                  <a:srgbClr val="FF0000"/>
                </a:solidFill>
              </a:rPr>
              <a:t>&lt;?</a:t>
            </a:r>
            <a:r>
              <a:rPr lang="pl-PL" b="1" dirty="0" err="1" smtClean="0">
                <a:solidFill>
                  <a:srgbClr val="FF0000"/>
                </a:solidFill>
              </a:rPr>
              <a:t>php</a:t>
            </a:r>
            <a:endParaRPr lang="pl-PL" b="1" dirty="0" smtClean="0">
              <a:solidFill>
                <a:srgbClr val="FF0000"/>
              </a:solidFill>
            </a:endParaRPr>
          </a:p>
          <a:p>
            <a:r>
              <a:rPr lang="pl-PL" b="1" dirty="0" smtClean="0">
                <a:solidFill>
                  <a:srgbClr val="FF0000"/>
                </a:solidFill>
              </a:rPr>
              <a:t>$</a:t>
            </a:r>
            <a:r>
              <a:rPr lang="pl-PL" b="1" dirty="0" err="1" smtClean="0">
                <a:solidFill>
                  <a:srgbClr val="FF0000"/>
                </a:solidFill>
              </a:rPr>
              <a:t>servername</a:t>
            </a:r>
            <a:r>
              <a:rPr lang="pl-PL" b="1" dirty="0" smtClean="0">
                <a:solidFill>
                  <a:srgbClr val="FF0000"/>
                </a:solidFill>
              </a:rPr>
              <a:t> = "</a:t>
            </a:r>
            <a:r>
              <a:rPr lang="pl-PL" b="1" dirty="0" err="1" smtClean="0">
                <a:solidFill>
                  <a:srgbClr val="FF0000"/>
                </a:solidFill>
              </a:rPr>
              <a:t>localhost</a:t>
            </a:r>
            <a:r>
              <a:rPr lang="pl-PL" b="1" dirty="0" smtClean="0">
                <a:solidFill>
                  <a:srgbClr val="FF0000"/>
                </a:solidFill>
              </a:rPr>
              <a:t>";</a:t>
            </a:r>
          </a:p>
          <a:p>
            <a:r>
              <a:rPr lang="pl-PL" b="1" dirty="0" smtClean="0">
                <a:solidFill>
                  <a:srgbClr val="FF0000"/>
                </a:solidFill>
              </a:rPr>
              <a:t>$</a:t>
            </a:r>
            <a:r>
              <a:rPr lang="pl-PL" b="1" dirty="0" err="1" smtClean="0">
                <a:solidFill>
                  <a:srgbClr val="FF0000"/>
                </a:solidFill>
              </a:rPr>
              <a:t>username</a:t>
            </a:r>
            <a:r>
              <a:rPr lang="pl-PL" b="1" dirty="0" smtClean="0">
                <a:solidFill>
                  <a:srgbClr val="FF0000"/>
                </a:solidFill>
              </a:rPr>
              <a:t> = </a:t>
            </a:r>
            <a:r>
              <a:rPr lang="pl-PL" b="1" dirty="0" err="1" smtClean="0">
                <a:solidFill>
                  <a:srgbClr val="FF0000"/>
                </a:solidFill>
              </a:rPr>
              <a:t>"roo</a:t>
            </a:r>
            <a:r>
              <a:rPr lang="pl-PL" b="1" dirty="0" smtClean="0">
                <a:solidFill>
                  <a:srgbClr val="FF0000"/>
                </a:solidFill>
              </a:rPr>
              <a:t>t";</a:t>
            </a:r>
          </a:p>
          <a:p>
            <a:r>
              <a:rPr lang="pl-PL" b="1" dirty="0" smtClean="0">
                <a:solidFill>
                  <a:srgbClr val="FF0000"/>
                </a:solidFill>
              </a:rPr>
              <a:t>$</a:t>
            </a:r>
            <a:r>
              <a:rPr lang="pl-PL" b="1" dirty="0" err="1" smtClean="0">
                <a:solidFill>
                  <a:srgbClr val="FF0000"/>
                </a:solidFill>
              </a:rPr>
              <a:t>password</a:t>
            </a:r>
            <a:r>
              <a:rPr lang="pl-PL" b="1" dirty="0" smtClean="0">
                <a:solidFill>
                  <a:srgbClr val="FF0000"/>
                </a:solidFill>
              </a:rPr>
              <a:t> = "</a:t>
            </a:r>
            <a:r>
              <a:rPr lang="pl-PL" b="1" dirty="0" err="1" smtClean="0">
                <a:solidFill>
                  <a:srgbClr val="FF0000"/>
                </a:solidFill>
              </a:rPr>
              <a:t>moonlk</a:t>
            </a:r>
            <a:r>
              <a:rPr lang="pl-PL" b="1" dirty="0" smtClean="0">
                <a:solidFill>
                  <a:srgbClr val="FF0000"/>
                </a:solidFill>
              </a:rPr>
              <a:t>";</a:t>
            </a:r>
          </a:p>
          <a:p>
            <a:r>
              <a:rPr lang="pl-PL" b="1" dirty="0" smtClean="0">
                <a:solidFill>
                  <a:srgbClr val="FF0000"/>
                </a:solidFill>
              </a:rPr>
              <a:t>$</a:t>
            </a:r>
            <a:r>
              <a:rPr lang="pl-PL" b="1" dirty="0" err="1" smtClean="0">
                <a:solidFill>
                  <a:srgbClr val="FF0000"/>
                </a:solidFill>
              </a:rPr>
              <a:t>dbname</a:t>
            </a:r>
            <a:r>
              <a:rPr lang="pl-PL" b="1" dirty="0" smtClean="0">
                <a:solidFill>
                  <a:srgbClr val="FF0000"/>
                </a:solidFill>
              </a:rPr>
              <a:t> = "test1";</a:t>
            </a:r>
          </a:p>
          <a:p>
            <a:endParaRPr lang="pl-PL" b="1" dirty="0" smtClean="0">
              <a:solidFill>
                <a:srgbClr val="FF0000"/>
              </a:solidFill>
            </a:endParaRPr>
          </a:p>
          <a:p>
            <a:r>
              <a:rPr lang="pl-PL" b="1" dirty="0" err="1" smtClean="0">
                <a:solidFill>
                  <a:srgbClr val="FF0000"/>
                </a:solidFill>
              </a:rPr>
              <a:t>try</a:t>
            </a:r>
            <a:r>
              <a:rPr lang="pl-PL" b="1" dirty="0" smtClean="0">
                <a:solidFill>
                  <a:srgbClr val="FF0000"/>
                </a:solidFill>
              </a:rPr>
              <a:t> {</a:t>
            </a:r>
          </a:p>
          <a:p>
            <a:r>
              <a:rPr lang="pl-PL" b="1" dirty="0" smtClean="0">
                <a:solidFill>
                  <a:srgbClr val="FF0000"/>
                </a:solidFill>
              </a:rPr>
              <a:t>    $</a:t>
            </a:r>
            <a:r>
              <a:rPr lang="pl-PL" b="1" dirty="0" err="1" smtClean="0">
                <a:solidFill>
                  <a:srgbClr val="FF0000"/>
                </a:solidFill>
              </a:rPr>
              <a:t>conn</a:t>
            </a:r>
            <a:r>
              <a:rPr lang="pl-PL" b="1" dirty="0" smtClean="0">
                <a:solidFill>
                  <a:srgbClr val="FF0000"/>
                </a:solidFill>
              </a:rPr>
              <a:t> = </a:t>
            </a:r>
            <a:r>
              <a:rPr lang="pl-PL" b="1" dirty="0" err="1" smtClean="0">
                <a:solidFill>
                  <a:srgbClr val="FF0000"/>
                </a:solidFill>
              </a:rPr>
              <a:t>new</a:t>
            </a:r>
            <a:r>
              <a:rPr lang="pl-PL" b="1" dirty="0" smtClean="0">
                <a:solidFill>
                  <a:srgbClr val="FF0000"/>
                </a:solidFill>
              </a:rPr>
              <a:t> PDO("</a:t>
            </a:r>
            <a:r>
              <a:rPr lang="pl-PL" b="1" dirty="0" err="1" smtClean="0">
                <a:solidFill>
                  <a:srgbClr val="FF0000"/>
                </a:solidFill>
              </a:rPr>
              <a:t>mysql:host=$servername;dbname=$dbname</a:t>
            </a:r>
            <a:r>
              <a:rPr lang="pl-PL" b="1" dirty="0" smtClean="0">
                <a:solidFill>
                  <a:srgbClr val="FF0000"/>
                </a:solidFill>
              </a:rPr>
              <a:t>", $</a:t>
            </a:r>
            <a:r>
              <a:rPr lang="pl-PL" b="1" dirty="0" err="1" smtClean="0">
                <a:solidFill>
                  <a:srgbClr val="FF0000"/>
                </a:solidFill>
              </a:rPr>
              <a:t>username</a:t>
            </a:r>
            <a:r>
              <a:rPr lang="pl-PL" b="1" dirty="0" smtClean="0">
                <a:solidFill>
                  <a:srgbClr val="FF0000"/>
                </a:solidFill>
              </a:rPr>
              <a:t>, $</a:t>
            </a:r>
            <a:r>
              <a:rPr lang="pl-PL" b="1" dirty="0" err="1" smtClean="0">
                <a:solidFill>
                  <a:srgbClr val="FF0000"/>
                </a:solidFill>
              </a:rPr>
              <a:t>password</a:t>
            </a:r>
            <a:r>
              <a:rPr lang="pl-PL" b="1" dirty="0" smtClean="0">
                <a:solidFill>
                  <a:srgbClr val="FF0000"/>
                </a:solidFill>
              </a:rPr>
              <a:t>);</a:t>
            </a:r>
          </a:p>
          <a:p>
            <a:r>
              <a:rPr lang="pl-PL" b="1" dirty="0" smtClean="0">
                <a:solidFill>
                  <a:srgbClr val="FF0000"/>
                </a:solidFill>
              </a:rPr>
              <a:t>    // set </a:t>
            </a:r>
            <a:r>
              <a:rPr lang="pl-PL" b="1" dirty="0" err="1" smtClean="0">
                <a:solidFill>
                  <a:srgbClr val="FF0000"/>
                </a:solidFill>
              </a:rPr>
              <a:t>the</a:t>
            </a:r>
            <a:r>
              <a:rPr lang="pl-PL" b="1" dirty="0" smtClean="0">
                <a:solidFill>
                  <a:srgbClr val="FF0000"/>
                </a:solidFill>
              </a:rPr>
              <a:t> PDO </a:t>
            </a:r>
            <a:r>
              <a:rPr lang="pl-PL" b="1" dirty="0" err="1" smtClean="0">
                <a:solidFill>
                  <a:srgbClr val="FF0000"/>
                </a:solidFill>
              </a:rPr>
              <a:t>error</a:t>
            </a:r>
            <a:r>
              <a:rPr lang="pl-PL" b="1" dirty="0" smtClean="0">
                <a:solidFill>
                  <a:srgbClr val="FF0000"/>
                </a:solidFill>
              </a:rPr>
              <a:t> </a:t>
            </a:r>
            <a:r>
              <a:rPr lang="pl-PL" b="1" dirty="0" err="1" smtClean="0">
                <a:solidFill>
                  <a:srgbClr val="FF0000"/>
                </a:solidFill>
              </a:rPr>
              <a:t>mode</a:t>
            </a:r>
            <a:r>
              <a:rPr lang="pl-PL" b="1" dirty="0" smtClean="0">
                <a:solidFill>
                  <a:srgbClr val="FF0000"/>
                </a:solidFill>
              </a:rPr>
              <a:t> to </a:t>
            </a:r>
            <a:r>
              <a:rPr lang="pl-PL" b="1" dirty="0" err="1" smtClean="0">
                <a:solidFill>
                  <a:srgbClr val="FF0000"/>
                </a:solidFill>
              </a:rPr>
              <a:t>exception</a:t>
            </a:r>
            <a:endParaRPr lang="pl-PL" b="1" dirty="0" smtClean="0">
              <a:solidFill>
                <a:srgbClr val="FF0000"/>
              </a:solidFill>
            </a:endParaRPr>
          </a:p>
          <a:p>
            <a:r>
              <a:rPr lang="pl-PL" b="1" dirty="0" smtClean="0">
                <a:solidFill>
                  <a:srgbClr val="FF0000"/>
                </a:solidFill>
              </a:rPr>
              <a:t>    $</a:t>
            </a:r>
            <a:r>
              <a:rPr lang="pl-PL" b="1" dirty="0" err="1" smtClean="0">
                <a:solidFill>
                  <a:srgbClr val="FF0000"/>
                </a:solidFill>
              </a:rPr>
              <a:t>conn-&gt;setAttribute</a:t>
            </a:r>
            <a:r>
              <a:rPr lang="pl-PL" b="1" dirty="0" smtClean="0">
                <a:solidFill>
                  <a:srgbClr val="FF0000"/>
                </a:solidFill>
              </a:rPr>
              <a:t>(</a:t>
            </a:r>
            <a:r>
              <a:rPr lang="pl-PL" b="1" dirty="0" err="1" smtClean="0">
                <a:solidFill>
                  <a:srgbClr val="FF0000"/>
                </a:solidFill>
              </a:rPr>
              <a:t>PDO::ATTR_ERRMODE</a:t>
            </a:r>
            <a:r>
              <a:rPr lang="pl-PL" b="1" dirty="0" smtClean="0">
                <a:solidFill>
                  <a:srgbClr val="FF0000"/>
                </a:solidFill>
              </a:rPr>
              <a:t>, </a:t>
            </a:r>
            <a:r>
              <a:rPr lang="pl-PL" b="1" dirty="0" err="1" smtClean="0">
                <a:solidFill>
                  <a:srgbClr val="FF0000"/>
                </a:solidFill>
              </a:rPr>
              <a:t>PDO::ERRMODE_EXCEPTION</a:t>
            </a:r>
            <a:r>
              <a:rPr lang="pl-PL" b="1" dirty="0" smtClean="0">
                <a:solidFill>
                  <a:srgbClr val="FF0000"/>
                </a:solidFill>
              </a:rPr>
              <a:t>);</a:t>
            </a:r>
            <a:endParaRPr lang="pl-PL" b="1" dirty="0">
              <a:solidFill>
                <a:srgbClr val="FF0000"/>
              </a:solidFill>
            </a:endParaRPr>
          </a:p>
        </p:txBody>
      </p:sp>
      <p:sp>
        <p:nvSpPr>
          <p:cNvPr id="6" name="pole tekstowe 5"/>
          <p:cNvSpPr txBox="1"/>
          <p:nvPr/>
        </p:nvSpPr>
        <p:spPr>
          <a:xfrm>
            <a:off x="428596" y="571480"/>
            <a:ext cx="3350597" cy="646331"/>
          </a:xfrm>
          <a:prstGeom prst="rect">
            <a:avLst/>
          </a:prstGeom>
          <a:noFill/>
        </p:spPr>
        <p:txBody>
          <a:bodyPr wrap="none" rtlCol="0">
            <a:spAutoFit/>
          </a:bodyPr>
          <a:lstStyle/>
          <a:p>
            <a:r>
              <a:rPr lang="pl-PL" sz="3600" b="1" dirty="0" smtClean="0">
                <a:solidFill>
                  <a:srgbClr val="002060"/>
                </a:solidFill>
              </a:rPr>
              <a:t>Tworzenie tabeli</a:t>
            </a:r>
            <a:endParaRPr lang="pl-PL" sz="3600" b="1" dirty="0">
              <a:solidFill>
                <a:srgbClr val="00206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srcRect/>
          <a:stretch>
            <a:fillRect/>
          </a:stretch>
        </p:blipFill>
        <p:spPr bwMode="auto">
          <a:xfrm>
            <a:off x="146826" y="937925"/>
            <a:ext cx="8782891" cy="3686464"/>
          </a:xfrm>
          <a:prstGeom prst="rect">
            <a:avLst/>
          </a:prstGeom>
          <a:noFill/>
          <a:ln w="9525">
            <a:noFill/>
            <a:miter lim="800000"/>
            <a:headEnd/>
            <a:tailEnd/>
          </a:ln>
          <a:effec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85720" y="428604"/>
            <a:ext cx="8643998" cy="5909310"/>
          </a:xfrm>
          <a:prstGeom prst="rect">
            <a:avLst/>
          </a:prstGeom>
        </p:spPr>
        <p:txBody>
          <a:bodyPr wrap="square">
            <a:spAutoFit/>
          </a:bodyPr>
          <a:lstStyle/>
          <a:p>
            <a:r>
              <a:rPr lang="pl-PL" b="1" dirty="0" smtClean="0">
                <a:solidFill>
                  <a:srgbClr val="FF0000"/>
                </a:solidFill>
                <a:effectLst>
                  <a:outerShdw blurRad="38100" dist="38100" dir="2700000" algn="tl">
                    <a:srgbClr val="000000">
                      <a:alpha val="43137"/>
                    </a:srgbClr>
                  </a:outerShdw>
                </a:effectLst>
              </a:rPr>
              <a:t>HASLO</a:t>
            </a:r>
          </a:p>
          <a:p>
            <a:r>
              <a:rPr lang="pl-PL" dirty="0" err="1" smtClean="0"/>
              <a:t>try</a:t>
            </a:r>
            <a:r>
              <a:rPr lang="pl-PL" dirty="0" smtClean="0"/>
              <a:t> {</a:t>
            </a:r>
          </a:p>
          <a:p>
            <a:r>
              <a:rPr lang="pl-PL" dirty="0" smtClean="0"/>
              <a:t>    $</a:t>
            </a:r>
            <a:r>
              <a:rPr lang="pl-PL" dirty="0" err="1" smtClean="0"/>
              <a:t>conn</a:t>
            </a:r>
            <a:r>
              <a:rPr lang="pl-PL" dirty="0" smtClean="0"/>
              <a:t> = </a:t>
            </a:r>
            <a:r>
              <a:rPr lang="pl-PL" dirty="0" err="1" smtClean="0"/>
              <a:t>new</a:t>
            </a:r>
            <a:r>
              <a:rPr lang="pl-PL" dirty="0" smtClean="0"/>
              <a:t> PDO("</a:t>
            </a:r>
            <a:r>
              <a:rPr lang="pl-PL" dirty="0" err="1" smtClean="0"/>
              <a:t>mysql:host=$servername;dbname=$dbname</a:t>
            </a:r>
            <a:r>
              <a:rPr lang="pl-PL" dirty="0" smtClean="0"/>
              <a:t>", $</a:t>
            </a:r>
            <a:r>
              <a:rPr lang="pl-PL" dirty="0" err="1" smtClean="0"/>
              <a:t>username</a:t>
            </a:r>
            <a:r>
              <a:rPr lang="pl-PL" dirty="0" smtClean="0"/>
              <a:t>, $</a:t>
            </a:r>
            <a:r>
              <a:rPr lang="pl-PL" dirty="0" err="1" smtClean="0"/>
              <a:t>password</a:t>
            </a:r>
            <a:r>
              <a:rPr lang="pl-PL" dirty="0" smtClean="0"/>
              <a:t>);</a:t>
            </a:r>
          </a:p>
          <a:p>
            <a:r>
              <a:rPr lang="pl-PL" dirty="0" smtClean="0"/>
              <a:t> </a:t>
            </a:r>
          </a:p>
          <a:p>
            <a:r>
              <a:rPr lang="pl-PL" dirty="0" smtClean="0"/>
              <a:t>    $</a:t>
            </a:r>
            <a:r>
              <a:rPr lang="pl-PL" dirty="0" err="1" smtClean="0"/>
              <a:t>conn-&gt;setAttribute</a:t>
            </a:r>
            <a:r>
              <a:rPr lang="pl-PL" dirty="0" smtClean="0"/>
              <a:t>(</a:t>
            </a:r>
            <a:r>
              <a:rPr lang="pl-PL" dirty="0" err="1" smtClean="0"/>
              <a:t>PDO::ATTR_ERRMODE</a:t>
            </a:r>
            <a:r>
              <a:rPr lang="pl-PL" dirty="0" smtClean="0"/>
              <a:t>, </a:t>
            </a:r>
            <a:r>
              <a:rPr lang="pl-PL" dirty="0" err="1" smtClean="0"/>
              <a:t>PDO::ERRMODE_EXCEPTION</a:t>
            </a:r>
            <a:r>
              <a:rPr lang="pl-PL" dirty="0" smtClean="0"/>
              <a:t>);</a:t>
            </a:r>
          </a:p>
          <a:p>
            <a:r>
              <a:rPr lang="pl-PL" dirty="0" smtClean="0"/>
              <a:t>    </a:t>
            </a:r>
          </a:p>
          <a:p>
            <a:r>
              <a:rPr lang="pl-PL" dirty="0" smtClean="0"/>
              <a:t>    $</a:t>
            </a:r>
            <a:r>
              <a:rPr lang="pl-PL" dirty="0" err="1" smtClean="0"/>
              <a:t>sql</a:t>
            </a:r>
            <a:r>
              <a:rPr lang="pl-PL" dirty="0" smtClean="0"/>
              <a:t> = "INSERT INTO klient (id, </a:t>
            </a:r>
            <a:r>
              <a:rPr lang="pl-PL" dirty="0" err="1" smtClean="0"/>
              <a:t>imie</a:t>
            </a:r>
            <a:r>
              <a:rPr lang="pl-PL" dirty="0" smtClean="0"/>
              <a:t>, nazwisko, adres, email, miasto, </a:t>
            </a:r>
            <a:r>
              <a:rPr lang="pl-PL" dirty="0" err="1" smtClean="0"/>
              <a:t>kod_p</a:t>
            </a:r>
            <a:r>
              <a:rPr lang="pl-PL" dirty="0" smtClean="0"/>
              <a:t>, kraj, data)</a:t>
            </a:r>
          </a:p>
          <a:p>
            <a:r>
              <a:rPr lang="pl-PL" dirty="0" smtClean="0"/>
              <a:t>    VALUES (</a:t>
            </a:r>
            <a:r>
              <a:rPr lang="pl-PL" dirty="0" err="1" smtClean="0"/>
              <a:t>NULL,'Jan</a:t>
            </a:r>
            <a:r>
              <a:rPr lang="pl-PL" dirty="0" smtClean="0"/>
              <a:t>', 'Kowalski', '</a:t>
            </a:r>
            <a:r>
              <a:rPr lang="pl-PL" dirty="0" err="1" smtClean="0"/>
              <a:t>os.Lesne</a:t>
            </a:r>
            <a:r>
              <a:rPr lang="pl-PL" dirty="0" smtClean="0"/>
              <a:t> 13/13', '</a:t>
            </a:r>
            <a:r>
              <a:rPr lang="pl-PL" dirty="0" err="1" smtClean="0"/>
              <a:t>a@a.pl</a:t>
            </a:r>
            <a:r>
              <a:rPr lang="pl-PL" dirty="0" smtClean="0"/>
              <a:t>', '</a:t>
            </a:r>
            <a:r>
              <a:rPr lang="pl-PL" dirty="0" err="1" smtClean="0"/>
              <a:t>Poznan</a:t>
            </a:r>
            <a:r>
              <a:rPr lang="pl-PL" dirty="0" smtClean="0"/>
              <a:t>', '62-375', 'Polska', '1975-08-12')";</a:t>
            </a:r>
          </a:p>
          <a:p>
            <a:r>
              <a:rPr lang="pl-PL" dirty="0" smtClean="0"/>
              <a:t> </a:t>
            </a:r>
          </a:p>
          <a:p>
            <a:r>
              <a:rPr lang="pl-PL" dirty="0" smtClean="0"/>
              <a:t>    $</a:t>
            </a:r>
            <a:r>
              <a:rPr lang="pl-PL" dirty="0" err="1" smtClean="0"/>
              <a:t>conn-&gt;exec</a:t>
            </a:r>
            <a:r>
              <a:rPr lang="pl-PL" dirty="0" smtClean="0"/>
              <a:t>($</a:t>
            </a:r>
            <a:r>
              <a:rPr lang="pl-PL" dirty="0" err="1" smtClean="0"/>
              <a:t>sql</a:t>
            </a:r>
            <a:r>
              <a:rPr lang="pl-PL" dirty="0" smtClean="0"/>
              <a:t>);</a:t>
            </a:r>
          </a:p>
          <a:p>
            <a:r>
              <a:rPr lang="pl-PL" dirty="0" smtClean="0"/>
              <a:t>    echo "New </a:t>
            </a:r>
            <a:r>
              <a:rPr lang="pl-PL" dirty="0" err="1" smtClean="0"/>
              <a:t>record</a:t>
            </a:r>
            <a:r>
              <a:rPr lang="pl-PL" dirty="0" smtClean="0"/>
              <a:t> </a:t>
            </a:r>
            <a:r>
              <a:rPr lang="pl-PL" dirty="0" err="1" smtClean="0"/>
              <a:t>created</a:t>
            </a:r>
            <a:r>
              <a:rPr lang="pl-PL" dirty="0" smtClean="0"/>
              <a:t> </a:t>
            </a:r>
            <a:r>
              <a:rPr lang="pl-PL" dirty="0" err="1" smtClean="0"/>
              <a:t>successfully</a:t>
            </a:r>
            <a:r>
              <a:rPr lang="pl-PL" dirty="0" smtClean="0"/>
              <a:t>";</a:t>
            </a:r>
          </a:p>
          <a:p>
            <a:r>
              <a:rPr lang="pl-PL" dirty="0" smtClean="0"/>
              <a:t>    }</a:t>
            </a:r>
          </a:p>
          <a:p>
            <a:r>
              <a:rPr lang="pl-PL" dirty="0" err="1" smtClean="0"/>
              <a:t>catch</a:t>
            </a:r>
            <a:r>
              <a:rPr lang="pl-PL" dirty="0" smtClean="0"/>
              <a:t>(</a:t>
            </a:r>
            <a:r>
              <a:rPr lang="pl-PL" dirty="0" err="1" smtClean="0"/>
              <a:t>PDOException</a:t>
            </a:r>
            <a:r>
              <a:rPr lang="pl-PL" dirty="0" smtClean="0"/>
              <a:t> $e)</a:t>
            </a:r>
          </a:p>
          <a:p>
            <a:r>
              <a:rPr lang="pl-PL" dirty="0" smtClean="0"/>
              <a:t>    {</a:t>
            </a:r>
          </a:p>
          <a:p>
            <a:r>
              <a:rPr lang="pl-PL" dirty="0" smtClean="0"/>
              <a:t>    echo $</a:t>
            </a:r>
            <a:r>
              <a:rPr lang="pl-PL" dirty="0" err="1" smtClean="0"/>
              <a:t>sql</a:t>
            </a:r>
            <a:r>
              <a:rPr lang="pl-PL" dirty="0" smtClean="0"/>
              <a:t> . "&lt;</a:t>
            </a:r>
            <a:r>
              <a:rPr lang="pl-PL" dirty="0" err="1" smtClean="0"/>
              <a:t>br</a:t>
            </a:r>
            <a:r>
              <a:rPr lang="pl-PL" dirty="0" smtClean="0"/>
              <a:t>&gt;" . $</a:t>
            </a:r>
            <a:r>
              <a:rPr lang="pl-PL" dirty="0" err="1" smtClean="0"/>
              <a:t>e-&gt;getMessage</a:t>
            </a:r>
            <a:r>
              <a:rPr lang="pl-PL" dirty="0" smtClean="0"/>
              <a:t>();</a:t>
            </a:r>
          </a:p>
          <a:p>
            <a:r>
              <a:rPr lang="pl-PL" dirty="0" smtClean="0"/>
              <a:t>    }</a:t>
            </a:r>
          </a:p>
          <a:p>
            <a:endParaRPr lang="pl-PL" dirty="0" smtClean="0"/>
          </a:p>
          <a:p>
            <a:r>
              <a:rPr lang="pl-PL" dirty="0" smtClean="0"/>
              <a:t>$</a:t>
            </a:r>
            <a:r>
              <a:rPr lang="pl-PL" dirty="0" err="1" smtClean="0"/>
              <a:t>conn</a:t>
            </a:r>
            <a:r>
              <a:rPr lang="pl-PL" dirty="0" smtClean="0"/>
              <a:t> = </a:t>
            </a:r>
            <a:r>
              <a:rPr lang="pl-PL" dirty="0" err="1" smtClean="0"/>
              <a:t>null</a:t>
            </a:r>
            <a:r>
              <a:rPr lang="pl-PL" dirty="0" smtClean="0"/>
              <a:t>;</a:t>
            </a:r>
          </a:p>
          <a:p>
            <a:r>
              <a:rPr lang="pl-PL" dirty="0" smtClean="0"/>
              <a:t>?&gt; </a:t>
            </a:r>
            <a:endParaRPr lang="pl-PL" dirty="0"/>
          </a:p>
        </p:txBody>
      </p:sp>
      <p:sp>
        <p:nvSpPr>
          <p:cNvPr id="5" name="pole tekstowe 4"/>
          <p:cNvSpPr txBox="1"/>
          <p:nvPr/>
        </p:nvSpPr>
        <p:spPr>
          <a:xfrm>
            <a:off x="4929190" y="5214950"/>
            <a:ext cx="3561809" cy="584775"/>
          </a:xfrm>
          <a:prstGeom prst="rect">
            <a:avLst/>
          </a:prstGeom>
          <a:noFill/>
        </p:spPr>
        <p:txBody>
          <a:bodyPr wrap="none" rtlCol="0">
            <a:spAutoFit/>
          </a:bodyPr>
          <a:lstStyle/>
          <a:p>
            <a:r>
              <a:rPr lang="pl-PL" sz="3200" b="1" dirty="0" smtClean="0">
                <a:solidFill>
                  <a:srgbClr val="002060"/>
                </a:solidFill>
                <a:effectLst>
                  <a:outerShdw blurRad="38100" dist="38100" dir="2700000" algn="tl">
                    <a:srgbClr val="000000">
                      <a:alpha val="43137"/>
                    </a:srgbClr>
                  </a:outerShdw>
                </a:effectLst>
              </a:rPr>
              <a:t>DODANIE REKORDU</a:t>
            </a:r>
            <a:endParaRPr lang="pl-PL" sz="32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srcRect/>
          <a:stretch>
            <a:fillRect/>
          </a:stretch>
        </p:blipFill>
        <p:spPr bwMode="auto">
          <a:xfrm>
            <a:off x="0" y="428603"/>
            <a:ext cx="9144000" cy="3429025"/>
          </a:xfrm>
          <a:prstGeom prst="rect">
            <a:avLst/>
          </a:prstGeom>
          <a:noFill/>
          <a:ln w="9525">
            <a:noFill/>
            <a:miter lim="800000"/>
            <a:headEnd/>
            <a:tailEnd/>
          </a:ln>
          <a:effec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28596" y="428603"/>
            <a:ext cx="8501122" cy="5632311"/>
          </a:xfrm>
          <a:prstGeom prst="rect">
            <a:avLst/>
          </a:prstGeom>
        </p:spPr>
        <p:txBody>
          <a:bodyPr wrap="square">
            <a:spAutoFit/>
          </a:bodyPr>
          <a:lstStyle/>
          <a:p>
            <a:r>
              <a:rPr lang="pl-PL" dirty="0" smtClean="0"/>
              <a:t>$</a:t>
            </a:r>
            <a:r>
              <a:rPr lang="pl-PL" dirty="0" err="1" smtClean="0"/>
              <a:t>conn</a:t>
            </a:r>
            <a:r>
              <a:rPr lang="pl-PL" dirty="0" smtClean="0"/>
              <a:t> = </a:t>
            </a:r>
            <a:r>
              <a:rPr lang="pl-PL" dirty="0" err="1" smtClean="0"/>
              <a:t>mysqli_connect</a:t>
            </a:r>
            <a:r>
              <a:rPr lang="pl-PL" dirty="0" smtClean="0"/>
              <a:t>($</a:t>
            </a:r>
            <a:r>
              <a:rPr lang="pl-PL" dirty="0" err="1" smtClean="0"/>
              <a:t>servername</a:t>
            </a:r>
            <a:r>
              <a:rPr lang="pl-PL" dirty="0" smtClean="0"/>
              <a:t>, $</a:t>
            </a:r>
            <a:r>
              <a:rPr lang="pl-PL" dirty="0" err="1" smtClean="0"/>
              <a:t>username</a:t>
            </a:r>
            <a:r>
              <a:rPr lang="pl-PL" dirty="0" smtClean="0"/>
              <a:t>, $</a:t>
            </a:r>
            <a:r>
              <a:rPr lang="pl-PL" dirty="0" err="1" smtClean="0"/>
              <a:t>password</a:t>
            </a:r>
            <a:r>
              <a:rPr lang="pl-PL" dirty="0" smtClean="0"/>
              <a:t>, $</a:t>
            </a:r>
            <a:r>
              <a:rPr lang="pl-PL" dirty="0" err="1" smtClean="0"/>
              <a:t>dbname</a:t>
            </a:r>
            <a:r>
              <a:rPr lang="pl-PL" dirty="0" smtClean="0"/>
              <a:t>);</a:t>
            </a:r>
            <a:br>
              <a:rPr lang="pl-PL" dirty="0" smtClean="0"/>
            </a:br>
            <a:r>
              <a:rPr lang="pl-PL" dirty="0" smtClean="0"/>
              <a:t>// </a:t>
            </a:r>
            <a:r>
              <a:rPr lang="pl-PL" dirty="0" err="1" smtClean="0"/>
              <a:t>Check</a:t>
            </a:r>
            <a:r>
              <a:rPr lang="pl-PL" dirty="0" smtClean="0"/>
              <a:t> </a:t>
            </a:r>
            <a:r>
              <a:rPr lang="pl-PL" dirty="0" err="1" smtClean="0"/>
              <a:t>connection</a:t>
            </a:r>
            <a:r>
              <a:rPr lang="pl-PL" dirty="0" smtClean="0"/>
              <a:t/>
            </a:r>
            <a:br>
              <a:rPr lang="pl-PL" dirty="0" smtClean="0"/>
            </a:br>
            <a:r>
              <a:rPr lang="pl-PL" dirty="0" err="1" smtClean="0"/>
              <a:t>if</a:t>
            </a:r>
            <a:r>
              <a:rPr lang="pl-PL" dirty="0" smtClean="0"/>
              <a:t> (!$</a:t>
            </a:r>
            <a:r>
              <a:rPr lang="pl-PL" dirty="0" err="1" smtClean="0"/>
              <a:t>conn</a:t>
            </a:r>
            <a:r>
              <a:rPr lang="pl-PL" dirty="0" smtClean="0"/>
              <a:t>) {</a:t>
            </a:r>
            <a:br>
              <a:rPr lang="pl-PL" dirty="0" smtClean="0"/>
            </a:br>
            <a:r>
              <a:rPr lang="pl-PL" dirty="0" smtClean="0"/>
              <a:t>    </a:t>
            </a:r>
            <a:r>
              <a:rPr lang="pl-PL" dirty="0" err="1" smtClean="0"/>
              <a:t>die</a:t>
            </a:r>
            <a:r>
              <a:rPr lang="pl-PL" dirty="0" smtClean="0"/>
              <a:t>("</a:t>
            </a:r>
            <a:r>
              <a:rPr lang="pl-PL" dirty="0" err="1" smtClean="0"/>
              <a:t>Connection</a:t>
            </a:r>
            <a:r>
              <a:rPr lang="pl-PL" dirty="0" smtClean="0"/>
              <a:t> </a:t>
            </a:r>
            <a:r>
              <a:rPr lang="pl-PL" dirty="0" err="1" smtClean="0"/>
              <a:t>failed</a:t>
            </a:r>
            <a:r>
              <a:rPr lang="pl-PL" dirty="0" smtClean="0"/>
              <a:t>: " . </a:t>
            </a:r>
            <a:r>
              <a:rPr lang="pl-PL" dirty="0" err="1" smtClean="0"/>
              <a:t>mysqli_connect_error</a:t>
            </a:r>
            <a:r>
              <a:rPr lang="pl-PL" dirty="0" smtClean="0"/>
              <a:t>());</a:t>
            </a:r>
            <a:br>
              <a:rPr lang="pl-PL" dirty="0" smtClean="0"/>
            </a:br>
            <a:r>
              <a:rPr lang="pl-PL" dirty="0" smtClean="0"/>
              <a:t>}</a:t>
            </a:r>
            <a:br>
              <a:rPr lang="pl-PL" dirty="0" smtClean="0"/>
            </a:br>
            <a:r>
              <a:rPr lang="pl-PL" dirty="0" smtClean="0"/>
              <a:t/>
            </a:r>
            <a:br>
              <a:rPr lang="pl-PL" dirty="0" smtClean="0"/>
            </a:br>
            <a:r>
              <a:rPr lang="pl-PL" dirty="0" smtClean="0"/>
              <a:t>$</a:t>
            </a:r>
            <a:r>
              <a:rPr lang="pl-PL" dirty="0" err="1" smtClean="0"/>
              <a:t>sql</a:t>
            </a:r>
            <a:r>
              <a:rPr lang="pl-PL" dirty="0" smtClean="0"/>
              <a:t> = "SELECT id, </a:t>
            </a:r>
            <a:r>
              <a:rPr lang="pl-PL" dirty="0" err="1" smtClean="0"/>
              <a:t>imie</a:t>
            </a:r>
            <a:r>
              <a:rPr lang="pl-PL" dirty="0" smtClean="0"/>
              <a:t>, nazwisko FROM klient";</a:t>
            </a:r>
            <a:br>
              <a:rPr lang="pl-PL" dirty="0" smtClean="0"/>
            </a:br>
            <a:r>
              <a:rPr lang="pl-PL" dirty="0" smtClean="0"/>
              <a:t>$</a:t>
            </a:r>
            <a:r>
              <a:rPr lang="pl-PL" dirty="0" err="1" smtClean="0"/>
              <a:t>result</a:t>
            </a:r>
            <a:r>
              <a:rPr lang="pl-PL" dirty="0" smtClean="0"/>
              <a:t> = </a:t>
            </a:r>
            <a:r>
              <a:rPr lang="pl-PL" dirty="0" err="1" smtClean="0"/>
              <a:t>mysqli_query</a:t>
            </a:r>
            <a:r>
              <a:rPr lang="pl-PL" dirty="0" smtClean="0"/>
              <a:t>($</a:t>
            </a:r>
            <a:r>
              <a:rPr lang="pl-PL" dirty="0" err="1" smtClean="0"/>
              <a:t>conn</a:t>
            </a:r>
            <a:r>
              <a:rPr lang="pl-PL" dirty="0" smtClean="0"/>
              <a:t>, $</a:t>
            </a:r>
            <a:r>
              <a:rPr lang="pl-PL" dirty="0" err="1" smtClean="0"/>
              <a:t>sql</a:t>
            </a:r>
            <a:r>
              <a:rPr lang="pl-PL" dirty="0" smtClean="0"/>
              <a:t>);</a:t>
            </a:r>
            <a:br>
              <a:rPr lang="pl-PL" dirty="0" smtClean="0"/>
            </a:br>
            <a:r>
              <a:rPr lang="pl-PL" dirty="0" smtClean="0"/>
              <a:t/>
            </a:r>
            <a:br>
              <a:rPr lang="pl-PL" dirty="0" smtClean="0"/>
            </a:br>
            <a:r>
              <a:rPr lang="pl-PL" dirty="0" err="1" smtClean="0"/>
              <a:t>if</a:t>
            </a:r>
            <a:r>
              <a:rPr lang="pl-PL" dirty="0" smtClean="0"/>
              <a:t> (</a:t>
            </a:r>
            <a:r>
              <a:rPr lang="pl-PL" dirty="0" err="1" smtClean="0"/>
              <a:t>mysqli_num_rows</a:t>
            </a:r>
            <a:r>
              <a:rPr lang="pl-PL" dirty="0" smtClean="0"/>
              <a:t>($</a:t>
            </a:r>
            <a:r>
              <a:rPr lang="pl-PL" dirty="0" err="1" smtClean="0"/>
              <a:t>result</a:t>
            </a:r>
            <a:r>
              <a:rPr lang="pl-PL" dirty="0" smtClean="0"/>
              <a:t>) &gt; 0) {</a:t>
            </a:r>
            <a:br>
              <a:rPr lang="pl-PL" dirty="0" smtClean="0"/>
            </a:br>
            <a:r>
              <a:rPr lang="pl-PL" dirty="0" smtClean="0"/>
              <a:t>    // </a:t>
            </a:r>
            <a:r>
              <a:rPr lang="pl-PL" dirty="0" err="1" smtClean="0"/>
              <a:t>output</a:t>
            </a:r>
            <a:r>
              <a:rPr lang="pl-PL" dirty="0" smtClean="0"/>
              <a:t> data of </a:t>
            </a:r>
            <a:r>
              <a:rPr lang="pl-PL" dirty="0" err="1" smtClean="0"/>
              <a:t>each</a:t>
            </a:r>
            <a:r>
              <a:rPr lang="pl-PL" dirty="0" smtClean="0"/>
              <a:t> </a:t>
            </a:r>
            <a:r>
              <a:rPr lang="pl-PL" dirty="0" err="1" smtClean="0"/>
              <a:t>row</a:t>
            </a:r>
            <a:r>
              <a:rPr lang="pl-PL" dirty="0" smtClean="0"/>
              <a:t/>
            </a:r>
            <a:br>
              <a:rPr lang="pl-PL" dirty="0" smtClean="0"/>
            </a:br>
            <a:r>
              <a:rPr lang="pl-PL" dirty="0" smtClean="0"/>
              <a:t>    </a:t>
            </a:r>
            <a:r>
              <a:rPr lang="pl-PL" dirty="0" err="1" smtClean="0"/>
              <a:t>while</a:t>
            </a:r>
            <a:r>
              <a:rPr lang="pl-PL" dirty="0" smtClean="0"/>
              <a:t>($</a:t>
            </a:r>
            <a:r>
              <a:rPr lang="pl-PL" dirty="0" err="1" smtClean="0"/>
              <a:t>row</a:t>
            </a:r>
            <a:r>
              <a:rPr lang="pl-PL" dirty="0" smtClean="0"/>
              <a:t> = </a:t>
            </a:r>
            <a:r>
              <a:rPr lang="pl-PL" dirty="0" err="1" smtClean="0"/>
              <a:t>mysqli_fetch_assoc</a:t>
            </a:r>
            <a:r>
              <a:rPr lang="pl-PL" dirty="0" smtClean="0"/>
              <a:t>($</a:t>
            </a:r>
            <a:r>
              <a:rPr lang="pl-PL" dirty="0" err="1" smtClean="0"/>
              <a:t>result</a:t>
            </a:r>
            <a:r>
              <a:rPr lang="pl-PL" dirty="0" smtClean="0"/>
              <a:t>)) {</a:t>
            </a:r>
            <a:br>
              <a:rPr lang="pl-PL" dirty="0" smtClean="0"/>
            </a:br>
            <a:r>
              <a:rPr lang="pl-PL" dirty="0" smtClean="0"/>
              <a:t>        echo "id: " . $</a:t>
            </a:r>
            <a:r>
              <a:rPr lang="pl-PL" dirty="0" err="1" smtClean="0"/>
              <a:t>row</a:t>
            </a:r>
            <a:r>
              <a:rPr lang="pl-PL" dirty="0" smtClean="0"/>
              <a:t>["id"]. " – </a:t>
            </a:r>
            <a:r>
              <a:rPr lang="pl-PL" dirty="0" err="1" smtClean="0"/>
              <a:t>Imie</a:t>
            </a:r>
            <a:r>
              <a:rPr lang="pl-PL" dirty="0" smtClean="0"/>
              <a:t> : " . $</a:t>
            </a:r>
            <a:r>
              <a:rPr lang="pl-PL" dirty="0" err="1" smtClean="0"/>
              <a:t>row</a:t>
            </a:r>
            <a:r>
              <a:rPr lang="pl-PL" dirty="0" smtClean="0"/>
              <a:t>[”</a:t>
            </a:r>
            <a:r>
              <a:rPr lang="pl-PL" dirty="0" err="1" smtClean="0"/>
              <a:t>imie</a:t>
            </a:r>
            <a:r>
              <a:rPr lang="pl-PL" dirty="0" smtClean="0"/>
              <a:t>"]. " " . $</a:t>
            </a:r>
            <a:r>
              <a:rPr lang="pl-PL" dirty="0" err="1" smtClean="0"/>
              <a:t>row</a:t>
            </a:r>
            <a:r>
              <a:rPr lang="pl-PL" dirty="0" smtClean="0"/>
              <a:t>[”nazwisko"]. "&lt;</a:t>
            </a:r>
            <a:r>
              <a:rPr lang="pl-PL" dirty="0" err="1" smtClean="0"/>
              <a:t>br</a:t>
            </a:r>
            <a:r>
              <a:rPr lang="pl-PL" dirty="0" smtClean="0"/>
              <a:t>&gt;";</a:t>
            </a:r>
            <a:br>
              <a:rPr lang="pl-PL" dirty="0" smtClean="0"/>
            </a:br>
            <a:r>
              <a:rPr lang="pl-PL" dirty="0" smtClean="0"/>
              <a:t>    }</a:t>
            </a:r>
            <a:br>
              <a:rPr lang="pl-PL" dirty="0" smtClean="0"/>
            </a:br>
            <a:r>
              <a:rPr lang="pl-PL" dirty="0" smtClean="0"/>
              <a:t>} </a:t>
            </a:r>
            <a:r>
              <a:rPr lang="pl-PL" dirty="0" err="1" smtClean="0"/>
              <a:t>else</a:t>
            </a:r>
            <a:r>
              <a:rPr lang="pl-PL" dirty="0" smtClean="0"/>
              <a:t> {</a:t>
            </a:r>
            <a:br>
              <a:rPr lang="pl-PL" dirty="0" smtClean="0"/>
            </a:br>
            <a:r>
              <a:rPr lang="pl-PL" dirty="0" smtClean="0"/>
              <a:t>    echo "0 </a:t>
            </a:r>
            <a:r>
              <a:rPr lang="pl-PL" dirty="0" err="1" smtClean="0"/>
              <a:t>results</a:t>
            </a:r>
            <a:r>
              <a:rPr lang="pl-PL" dirty="0" smtClean="0"/>
              <a:t>";</a:t>
            </a:r>
            <a:br>
              <a:rPr lang="pl-PL" dirty="0" smtClean="0"/>
            </a:br>
            <a:r>
              <a:rPr lang="pl-PL" dirty="0" smtClean="0"/>
              <a:t>}</a:t>
            </a:r>
            <a:br>
              <a:rPr lang="pl-PL" dirty="0" smtClean="0"/>
            </a:br>
            <a:r>
              <a:rPr lang="pl-PL" dirty="0" smtClean="0"/>
              <a:t/>
            </a:r>
            <a:br>
              <a:rPr lang="pl-PL" dirty="0" smtClean="0"/>
            </a:br>
            <a:r>
              <a:rPr lang="pl-PL" dirty="0" err="1" smtClean="0"/>
              <a:t>mysqli_close</a:t>
            </a:r>
            <a:r>
              <a:rPr lang="pl-PL" dirty="0" smtClean="0"/>
              <a:t>($</a:t>
            </a:r>
            <a:r>
              <a:rPr lang="pl-PL" dirty="0" err="1" smtClean="0"/>
              <a:t>conn</a:t>
            </a:r>
            <a:r>
              <a:rPr lang="pl-PL" dirty="0" smtClean="0"/>
              <a:t>);</a:t>
            </a:r>
            <a:br>
              <a:rPr lang="pl-PL" dirty="0" smtClean="0"/>
            </a:br>
            <a:r>
              <a:rPr lang="pl-PL" dirty="0" smtClean="0"/>
              <a:t>?&gt; </a:t>
            </a:r>
            <a:endParaRPr lang="pl-PL" dirty="0"/>
          </a:p>
        </p:txBody>
      </p:sp>
      <p:sp>
        <p:nvSpPr>
          <p:cNvPr id="5" name="Prostokąt 4"/>
          <p:cNvSpPr/>
          <p:nvPr/>
        </p:nvSpPr>
        <p:spPr>
          <a:xfrm>
            <a:off x="6000760" y="4643446"/>
            <a:ext cx="2714644" cy="1754326"/>
          </a:xfrm>
          <a:prstGeom prst="rect">
            <a:avLst/>
          </a:prstGeom>
        </p:spPr>
        <p:txBody>
          <a:bodyPr wrap="square">
            <a:spAutoFit/>
          </a:bodyPr>
          <a:lstStyle/>
          <a:p>
            <a:r>
              <a:rPr lang="pl-PL" dirty="0" smtClean="0"/>
              <a:t>&lt;?</a:t>
            </a:r>
            <a:r>
              <a:rPr lang="pl-PL" dirty="0" err="1" smtClean="0"/>
              <a:t>php</a:t>
            </a:r>
            <a:r>
              <a:rPr lang="pl-PL" dirty="0" smtClean="0"/>
              <a:t/>
            </a:r>
            <a:br>
              <a:rPr lang="pl-PL" dirty="0" smtClean="0"/>
            </a:br>
            <a:r>
              <a:rPr lang="pl-PL" dirty="0" smtClean="0"/>
              <a:t>$</a:t>
            </a:r>
            <a:r>
              <a:rPr lang="pl-PL" dirty="0" err="1" smtClean="0"/>
              <a:t>servername</a:t>
            </a:r>
            <a:r>
              <a:rPr lang="pl-PL" dirty="0" smtClean="0"/>
              <a:t> = "</a:t>
            </a:r>
            <a:r>
              <a:rPr lang="pl-PL" dirty="0" err="1" smtClean="0"/>
              <a:t>localhost</a:t>
            </a:r>
            <a:r>
              <a:rPr lang="pl-PL" dirty="0" smtClean="0"/>
              <a:t>";</a:t>
            </a:r>
            <a:br>
              <a:rPr lang="pl-PL" dirty="0" smtClean="0"/>
            </a:br>
            <a:r>
              <a:rPr lang="pl-PL" dirty="0" smtClean="0"/>
              <a:t>$</a:t>
            </a:r>
            <a:r>
              <a:rPr lang="pl-PL" dirty="0" err="1" smtClean="0"/>
              <a:t>username</a:t>
            </a:r>
            <a:r>
              <a:rPr lang="pl-PL" dirty="0" smtClean="0"/>
              <a:t> = "</a:t>
            </a:r>
            <a:r>
              <a:rPr lang="pl-PL" dirty="0" err="1" smtClean="0"/>
              <a:t>username</a:t>
            </a:r>
            <a:r>
              <a:rPr lang="pl-PL" dirty="0" smtClean="0"/>
              <a:t>";</a:t>
            </a:r>
            <a:br>
              <a:rPr lang="pl-PL" dirty="0" smtClean="0"/>
            </a:br>
            <a:r>
              <a:rPr lang="pl-PL" dirty="0" smtClean="0"/>
              <a:t>$</a:t>
            </a:r>
            <a:r>
              <a:rPr lang="pl-PL" dirty="0" err="1" smtClean="0"/>
              <a:t>password</a:t>
            </a:r>
            <a:r>
              <a:rPr lang="pl-PL" dirty="0" smtClean="0"/>
              <a:t> = "</a:t>
            </a:r>
            <a:r>
              <a:rPr lang="pl-PL" dirty="0" err="1" smtClean="0"/>
              <a:t>password</a:t>
            </a:r>
            <a:r>
              <a:rPr lang="pl-PL" dirty="0" smtClean="0"/>
              <a:t>";</a:t>
            </a:r>
            <a:br>
              <a:rPr lang="pl-PL" dirty="0" smtClean="0"/>
            </a:br>
            <a:r>
              <a:rPr lang="pl-PL" dirty="0" smtClean="0"/>
              <a:t>$</a:t>
            </a:r>
            <a:r>
              <a:rPr lang="pl-PL" dirty="0" err="1" smtClean="0"/>
              <a:t>dbname</a:t>
            </a:r>
            <a:r>
              <a:rPr lang="pl-PL" dirty="0" smtClean="0"/>
              <a:t> = „baza_1";</a:t>
            </a:r>
            <a:br>
              <a:rPr lang="pl-PL" dirty="0" smtClean="0"/>
            </a:br>
            <a:endParaRPr lang="pl-PL" dirty="0"/>
          </a:p>
        </p:txBody>
      </p:sp>
      <p:sp>
        <p:nvSpPr>
          <p:cNvPr id="6" name="pole tekstowe 5"/>
          <p:cNvSpPr txBox="1"/>
          <p:nvPr/>
        </p:nvSpPr>
        <p:spPr>
          <a:xfrm>
            <a:off x="2714612" y="5643578"/>
            <a:ext cx="3090911" cy="523220"/>
          </a:xfrm>
          <a:prstGeom prst="rect">
            <a:avLst/>
          </a:prstGeom>
          <a:noFill/>
        </p:spPr>
        <p:txBody>
          <a:bodyPr wrap="none" rtlCol="0">
            <a:spAutoFit/>
          </a:bodyPr>
          <a:lstStyle/>
          <a:p>
            <a:r>
              <a:rPr lang="pl-PL" sz="2800" b="1" dirty="0" smtClean="0">
                <a:solidFill>
                  <a:srgbClr val="002060"/>
                </a:solidFill>
              </a:rPr>
              <a:t>POBRANIE DANYCH</a:t>
            </a:r>
            <a:endParaRPr lang="pl-PL" sz="2800"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chemeClr val="accent2">
                    <a:lumMod val="75000"/>
                  </a:schemeClr>
                </a:solidFill>
                <a:effectLst>
                  <a:outerShdw blurRad="38100" dist="38100" dir="2700000" algn="tl">
                    <a:srgbClr val="000000">
                      <a:alpha val="43137"/>
                    </a:srgbClr>
                  </a:outerShdw>
                </a:effectLst>
              </a:rPr>
              <a:t>KLUCZ PODSTAWOWY (PRIMARY KEY)</a:t>
            </a:r>
            <a:endParaRPr lang="pl-PL" dirty="0">
              <a:solidFill>
                <a:schemeClr val="accent2">
                  <a:lumMod val="75000"/>
                </a:schemeClr>
              </a:solidFill>
              <a:effectLst>
                <a:outerShdw blurRad="38100" dist="38100" dir="2700000" algn="tl">
                  <a:srgbClr val="000000">
                    <a:alpha val="43137"/>
                  </a:srgbClr>
                </a:outerShdw>
              </a:effectLst>
            </a:endParaRPr>
          </a:p>
        </p:txBody>
      </p:sp>
      <p:sp>
        <p:nvSpPr>
          <p:cNvPr id="4" name="Prostokąt 3"/>
          <p:cNvSpPr/>
          <p:nvPr/>
        </p:nvSpPr>
        <p:spPr>
          <a:xfrm>
            <a:off x="428596" y="1500174"/>
            <a:ext cx="8286808" cy="1200329"/>
          </a:xfrm>
          <a:prstGeom prst="rect">
            <a:avLst/>
          </a:prstGeom>
        </p:spPr>
        <p:txBody>
          <a:bodyPr wrap="square">
            <a:spAutoFit/>
          </a:bodyPr>
          <a:lstStyle/>
          <a:p>
            <a:r>
              <a:rPr lang="pl-PL" sz="2400" dirty="0" smtClean="0"/>
              <a:t>To wybrany (zazwyczaj najkrótszy), jednoznacznie identyfikujący każdy, pojedynczy wiersz, zbiór atrybutów (kolumn) danej relacji (tabeli).</a:t>
            </a:r>
            <a:endParaRPr lang="pl-PL" sz="2400" dirty="0"/>
          </a:p>
        </p:txBody>
      </p:sp>
      <p:sp>
        <p:nvSpPr>
          <p:cNvPr id="5" name="Prostokąt 4"/>
          <p:cNvSpPr/>
          <p:nvPr/>
        </p:nvSpPr>
        <p:spPr>
          <a:xfrm>
            <a:off x="428596" y="3214686"/>
            <a:ext cx="8429684" cy="2677656"/>
          </a:xfrm>
          <a:prstGeom prst="rect">
            <a:avLst/>
          </a:prstGeom>
        </p:spPr>
        <p:txBody>
          <a:bodyPr wrap="square">
            <a:spAutoFit/>
          </a:bodyPr>
          <a:lstStyle/>
          <a:p>
            <a:r>
              <a:rPr lang="pl-PL" sz="2400" dirty="0" smtClean="0"/>
              <a:t>W praktyce, będzie to najczęściej jedna lub dwie kolumny w tabeli, jednoznacznie (UNIKALNIE) identyfikujący każdy wiersz. Nie można stworzyć klucza podstawowego, na zbiorze atrybutów nieunikalnych. </a:t>
            </a:r>
          </a:p>
          <a:p>
            <a:endParaRPr lang="pl-PL" sz="2400" dirty="0" smtClean="0"/>
          </a:p>
          <a:p>
            <a:r>
              <a:rPr lang="pl-PL" sz="2400" dirty="0" smtClean="0"/>
              <a:t>Dwa wiersze nie mogą mieć takiej samej wartości klucza podstawowego.</a:t>
            </a:r>
            <a:endParaRPr lang="pl-PL" sz="24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57158" y="1214422"/>
            <a:ext cx="8429684" cy="5324535"/>
          </a:xfrm>
          <a:prstGeom prst="rect">
            <a:avLst/>
          </a:prstGeom>
        </p:spPr>
        <p:txBody>
          <a:bodyPr wrap="square">
            <a:spAutoFit/>
          </a:bodyPr>
          <a:lstStyle/>
          <a:p>
            <a:r>
              <a:rPr lang="pl-PL" sz="2000" dirty="0" smtClean="0"/>
              <a:t>$</a:t>
            </a:r>
            <a:r>
              <a:rPr lang="pl-PL" sz="2000" dirty="0" err="1" smtClean="0"/>
              <a:t>conn</a:t>
            </a:r>
            <a:r>
              <a:rPr lang="pl-PL" sz="2000" dirty="0" smtClean="0"/>
              <a:t> = </a:t>
            </a:r>
            <a:r>
              <a:rPr lang="pl-PL" sz="2000" dirty="0" err="1" smtClean="0"/>
              <a:t>new</a:t>
            </a:r>
            <a:r>
              <a:rPr lang="pl-PL" sz="2000" dirty="0" smtClean="0"/>
              <a:t> </a:t>
            </a:r>
            <a:r>
              <a:rPr lang="pl-PL" sz="2000" dirty="0" err="1" smtClean="0"/>
              <a:t>mysqli</a:t>
            </a:r>
            <a:r>
              <a:rPr lang="pl-PL" sz="2000" dirty="0" smtClean="0"/>
              <a:t>($</a:t>
            </a:r>
            <a:r>
              <a:rPr lang="pl-PL" sz="2000" dirty="0" err="1" smtClean="0"/>
              <a:t>servername</a:t>
            </a:r>
            <a:r>
              <a:rPr lang="pl-PL" sz="2000" dirty="0" smtClean="0"/>
              <a:t>, $</a:t>
            </a:r>
            <a:r>
              <a:rPr lang="pl-PL" sz="2000" dirty="0" err="1" smtClean="0"/>
              <a:t>username</a:t>
            </a:r>
            <a:r>
              <a:rPr lang="pl-PL" sz="2000" dirty="0" smtClean="0"/>
              <a:t>, $</a:t>
            </a:r>
            <a:r>
              <a:rPr lang="pl-PL" sz="2000" dirty="0" err="1" smtClean="0"/>
              <a:t>password</a:t>
            </a:r>
            <a:r>
              <a:rPr lang="pl-PL" sz="2000" dirty="0" smtClean="0"/>
              <a:t>, $</a:t>
            </a:r>
            <a:r>
              <a:rPr lang="pl-PL" sz="2000" dirty="0" err="1" smtClean="0"/>
              <a:t>dbname</a:t>
            </a:r>
            <a:r>
              <a:rPr lang="pl-PL" sz="2000" dirty="0" smtClean="0"/>
              <a:t>);</a:t>
            </a:r>
            <a:br>
              <a:rPr lang="pl-PL" sz="2000" dirty="0" smtClean="0"/>
            </a:br>
            <a:r>
              <a:rPr lang="pl-PL" sz="2000" dirty="0" smtClean="0"/>
              <a:t>// </a:t>
            </a:r>
            <a:r>
              <a:rPr lang="pl-PL" sz="2000" dirty="0" err="1" smtClean="0"/>
              <a:t>Check</a:t>
            </a:r>
            <a:r>
              <a:rPr lang="pl-PL" sz="2000" dirty="0" smtClean="0"/>
              <a:t> </a:t>
            </a:r>
            <a:r>
              <a:rPr lang="pl-PL" sz="2000" dirty="0" err="1" smtClean="0"/>
              <a:t>connection</a:t>
            </a:r>
            <a:r>
              <a:rPr lang="pl-PL" sz="2000" dirty="0" smtClean="0"/>
              <a:t/>
            </a:r>
            <a:br>
              <a:rPr lang="pl-PL" sz="2000" dirty="0" smtClean="0"/>
            </a:br>
            <a:r>
              <a:rPr lang="pl-PL" sz="2000" dirty="0" err="1" smtClean="0"/>
              <a:t>if</a:t>
            </a:r>
            <a:r>
              <a:rPr lang="pl-PL" sz="2000" dirty="0" smtClean="0"/>
              <a:t> ($</a:t>
            </a:r>
            <a:r>
              <a:rPr lang="pl-PL" sz="2000" dirty="0" err="1" smtClean="0"/>
              <a:t>conn-&gt;connect_error</a:t>
            </a:r>
            <a:r>
              <a:rPr lang="pl-PL" sz="2000" dirty="0" smtClean="0"/>
              <a:t>) {</a:t>
            </a:r>
            <a:br>
              <a:rPr lang="pl-PL" sz="2000" dirty="0" smtClean="0"/>
            </a:br>
            <a:r>
              <a:rPr lang="pl-PL" sz="2000" dirty="0" smtClean="0"/>
              <a:t>    </a:t>
            </a:r>
            <a:r>
              <a:rPr lang="pl-PL" sz="2000" dirty="0" err="1" smtClean="0"/>
              <a:t>die</a:t>
            </a:r>
            <a:r>
              <a:rPr lang="pl-PL" sz="2000" dirty="0" smtClean="0"/>
              <a:t>("</a:t>
            </a:r>
            <a:r>
              <a:rPr lang="pl-PL" sz="2000" dirty="0" err="1" smtClean="0"/>
              <a:t>Connection</a:t>
            </a:r>
            <a:r>
              <a:rPr lang="pl-PL" sz="2000" dirty="0" smtClean="0"/>
              <a:t> </a:t>
            </a:r>
            <a:r>
              <a:rPr lang="pl-PL" sz="2000" dirty="0" err="1" smtClean="0"/>
              <a:t>failed</a:t>
            </a:r>
            <a:r>
              <a:rPr lang="pl-PL" sz="2000" dirty="0" smtClean="0"/>
              <a:t>: " . $</a:t>
            </a:r>
            <a:r>
              <a:rPr lang="pl-PL" sz="2000" dirty="0" err="1" smtClean="0"/>
              <a:t>conn-&gt;connect_error</a:t>
            </a:r>
            <a:r>
              <a:rPr lang="pl-PL" sz="2000" dirty="0" smtClean="0"/>
              <a:t>);</a:t>
            </a:r>
            <a:br>
              <a:rPr lang="pl-PL" sz="2000" dirty="0" smtClean="0"/>
            </a:br>
            <a:r>
              <a:rPr lang="pl-PL" sz="2000" dirty="0" smtClean="0"/>
              <a:t>} </a:t>
            </a:r>
            <a:br>
              <a:rPr lang="pl-PL" sz="2000" dirty="0" smtClean="0"/>
            </a:br>
            <a:r>
              <a:rPr lang="pl-PL" sz="2000" dirty="0" smtClean="0"/>
              <a:t/>
            </a:r>
            <a:br>
              <a:rPr lang="pl-PL" sz="2000" dirty="0" smtClean="0"/>
            </a:br>
            <a:r>
              <a:rPr lang="pl-PL" sz="2000" dirty="0" smtClean="0"/>
              <a:t>// </a:t>
            </a:r>
            <a:r>
              <a:rPr lang="pl-PL" sz="2000" dirty="0" err="1" smtClean="0"/>
              <a:t>sql</a:t>
            </a:r>
            <a:r>
              <a:rPr lang="pl-PL" sz="2000" dirty="0" smtClean="0"/>
              <a:t> to </a:t>
            </a:r>
            <a:r>
              <a:rPr lang="pl-PL" sz="2000" dirty="0" err="1" smtClean="0"/>
              <a:t>delete</a:t>
            </a:r>
            <a:r>
              <a:rPr lang="pl-PL" sz="2000" dirty="0" smtClean="0"/>
              <a:t> a </a:t>
            </a:r>
            <a:r>
              <a:rPr lang="pl-PL" sz="2000" dirty="0" err="1" smtClean="0"/>
              <a:t>record</a:t>
            </a:r>
            <a:r>
              <a:rPr lang="pl-PL" sz="2000" dirty="0" smtClean="0"/>
              <a:t/>
            </a:r>
            <a:br>
              <a:rPr lang="pl-PL" sz="2000" dirty="0" smtClean="0"/>
            </a:br>
            <a:r>
              <a:rPr lang="pl-PL" sz="2000" dirty="0" smtClean="0"/>
              <a:t>$</a:t>
            </a:r>
            <a:r>
              <a:rPr lang="pl-PL" sz="2000" dirty="0" err="1" smtClean="0"/>
              <a:t>sql</a:t>
            </a:r>
            <a:r>
              <a:rPr lang="pl-PL" sz="2000" dirty="0" smtClean="0"/>
              <a:t> = "DELETE FROM klient WHERE id=3";</a:t>
            </a:r>
            <a:br>
              <a:rPr lang="pl-PL" sz="2000" dirty="0" smtClean="0"/>
            </a:br>
            <a:r>
              <a:rPr lang="pl-PL" sz="2000" dirty="0" smtClean="0"/>
              <a:t/>
            </a:r>
            <a:br>
              <a:rPr lang="pl-PL" sz="2000" dirty="0" smtClean="0"/>
            </a:br>
            <a:r>
              <a:rPr lang="pl-PL" sz="2000" dirty="0" err="1" smtClean="0"/>
              <a:t>if</a:t>
            </a:r>
            <a:r>
              <a:rPr lang="pl-PL" sz="2000" dirty="0" smtClean="0"/>
              <a:t> ($</a:t>
            </a:r>
            <a:r>
              <a:rPr lang="pl-PL" sz="2000" dirty="0" err="1" smtClean="0"/>
              <a:t>conn-&gt;query</a:t>
            </a:r>
            <a:r>
              <a:rPr lang="pl-PL" sz="2000" dirty="0" smtClean="0"/>
              <a:t>($</a:t>
            </a:r>
            <a:r>
              <a:rPr lang="pl-PL" sz="2000" dirty="0" err="1" smtClean="0"/>
              <a:t>sql</a:t>
            </a:r>
            <a:r>
              <a:rPr lang="pl-PL" sz="2000" dirty="0" smtClean="0"/>
              <a:t>) === TRUE) {</a:t>
            </a:r>
            <a:br>
              <a:rPr lang="pl-PL" sz="2000" dirty="0" smtClean="0"/>
            </a:br>
            <a:r>
              <a:rPr lang="pl-PL" sz="2000" dirty="0" smtClean="0"/>
              <a:t>    echo "</a:t>
            </a:r>
            <a:r>
              <a:rPr lang="pl-PL" sz="2000" dirty="0" err="1" smtClean="0"/>
              <a:t>Record</a:t>
            </a:r>
            <a:r>
              <a:rPr lang="pl-PL" sz="2000" dirty="0" smtClean="0"/>
              <a:t> </a:t>
            </a:r>
            <a:r>
              <a:rPr lang="pl-PL" sz="2000" dirty="0" err="1" smtClean="0"/>
              <a:t>deleted</a:t>
            </a:r>
            <a:r>
              <a:rPr lang="pl-PL" sz="2000" dirty="0" smtClean="0"/>
              <a:t> </a:t>
            </a:r>
            <a:r>
              <a:rPr lang="pl-PL" sz="2000" dirty="0" err="1" smtClean="0"/>
              <a:t>successfully</a:t>
            </a:r>
            <a:r>
              <a:rPr lang="pl-PL" sz="2000" dirty="0" smtClean="0"/>
              <a:t>";</a:t>
            </a:r>
            <a:br>
              <a:rPr lang="pl-PL" sz="2000" dirty="0" smtClean="0"/>
            </a:br>
            <a:r>
              <a:rPr lang="pl-PL" sz="2000" dirty="0" smtClean="0"/>
              <a:t>} </a:t>
            </a:r>
            <a:r>
              <a:rPr lang="pl-PL" sz="2000" dirty="0" err="1" smtClean="0"/>
              <a:t>else</a:t>
            </a:r>
            <a:r>
              <a:rPr lang="pl-PL" sz="2000" dirty="0" smtClean="0"/>
              <a:t> {</a:t>
            </a:r>
            <a:br>
              <a:rPr lang="pl-PL" sz="2000" dirty="0" smtClean="0"/>
            </a:br>
            <a:r>
              <a:rPr lang="pl-PL" sz="2000" dirty="0" smtClean="0"/>
              <a:t>    echo "</a:t>
            </a:r>
            <a:r>
              <a:rPr lang="pl-PL" sz="2000" dirty="0" err="1" smtClean="0"/>
              <a:t>Error</a:t>
            </a:r>
            <a:r>
              <a:rPr lang="pl-PL" sz="2000" dirty="0" smtClean="0"/>
              <a:t> </a:t>
            </a:r>
            <a:r>
              <a:rPr lang="pl-PL" sz="2000" dirty="0" err="1" smtClean="0"/>
              <a:t>deleting</a:t>
            </a:r>
            <a:r>
              <a:rPr lang="pl-PL" sz="2000" dirty="0" smtClean="0"/>
              <a:t> </a:t>
            </a:r>
            <a:r>
              <a:rPr lang="pl-PL" sz="2000" dirty="0" err="1" smtClean="0"/>
              <a:t>record</a:t>
            </a:r>
            <a:r>
              <a:rPr lang="pl-PL" sz="2000" dirty="0" smtClean="0"/>
              <a:t>: " . $</a:t>
            </a:r>
            <a:r>
              <a:rPr lang="pl-PL" sz="2000" dirty="0" err="1" smtClean="0"/>
              <a:t>conn-&gt;error</a:t>
            </a:r>
            <a:r>
              <a:rPr lang="pl-PL" sz="2000" dirty="0" smtClean="0"/>
              <a:t>;</a:t>
            </a:r>
            <a:br>
              <a:rPr lang="pl-PL" sz="2000" dirty="0" smtClean="0"/>
            </a:br>
            <a:r>
              <a:rPr lang="pl-PL" sz="2000" dirty="0" smtClean="0"/>
              <a:t>}</a:t>
            </a:r>
            <a:br>
              <a:rPr lang="pl-PL" sz="2000" dirty="0" smtClean="0"/>
            </a:br>
            <a:r>
              <a:rPr lang="pl-PL" sz="2000" dirty="0" smtClean="0"/>
              <a:t/>
            </a:r>
            <a:br>
              <a:rPr lang="pl-PL" sz="2000" dirty="0" smtClean="0"/>
            </a:br>
            <a:r>
              <a:rPr lang="pl-PL" sz="2000" dirty="0" smtClean="0"/>
              <a:t>$</a:t>
            </a:r>
            <a:r>
              <a:rPr lang="pl-PL" sz="2000" dirty="0" err="1" smtClean="0"/>
              <a:t>conn-&gt;close</a:t>
            </a:r>
            <a:r>
              <a:rPr lang="pl-PL" sz="2000" dirty="0" smtClean="0"/>
              <a:t>();</a:t>
            </a:r>
            <a:br>
              <a:rPr lang="pl-PL" sz="2000" dirty="0" smtClean="0"/>
            </a:br>
            <a:r>
              <a:rPr lang="pl-PL" sz="2000" dirty="0" smtClean="0"/>
              <a:t>?&gt;</a:t>
            </a:r>
            <a:endParaRPr lang="pl-PL" sz="2000" dirty="0"/>
          </a:p>
        </p:txBody>
      </p:sp>
      <p:sp>
        <p:nvSpPr>
          <p:cNvPr id="5" name="pole tekstowe 4"/>
          <p:cNvSpPr txBox="1"/>
          <p:nvPr/>
        </p:nvSpPr>
        <p:spPr>
          <a:xfrm>
            <a:off x="1500166" y="500042"/>
            <a:ext cx="5919762" cy="584775"/>
          </a:xfrm>
          <a:prstGeom prst="rect">
            <a:avLst/>
          </a:prstGeom>
          <a:noFill/>
        </p:spPr>
        <p:txBody>
          <a:bodyPr wrap="none" rtlCol="0">
            <a:spAutoFit/>
          </a:bodyPr>
          <a:lstStyle/>
          <a:p>
            <a:r>
              <a:rPr lang="pl-PL" sz="3200" b="1" dirty="0" smtClean="0">
                <a:solidFill>
                  <a:srgbClr val="002060"/>
                </a:solidFill>
                <a:effectLst>
                  <a:outerShdw blurRad="38100" dist="38100" dir="2700000" algn="tl">
                    <a:srgbClr val="000000">
                      <a:alpha val="43137"/>
                    </a:srgbClr>
                  </a:outerShdw>
                </a:effectLst>
              </a:rPr>
              <a:t>Kasowanie danych z bazy nie PDO</a:t>
            </a:r>
            <a:endParaRPr lang="pl-PL" sz="32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85720" y="1428736"/>
            <a:ext cx="8501122" cy="5016758"/>
          </a:xfrm>
          <a:prstGeom prst="rect">
            <a:avLst/>
          </a:prstGeom>
        </p:spPr>
        <p:txBody>
          <a:bodyPr wrap="square">
            <a:spAutoFit/>
          </a:bodyPr>
          <a:lstStyle/>
          <a:p>
            <a:r>
              <a:rPr lang="pl-PL" sz="2000" dirty="0" smtClean="0"/>
              <a:t>$</a:t>
            </a:r>
            <a:r>
              <a:rPr lang="pl-PL" sz="2000" dirty="0" err="1" smtClean="0"/>
              <a:t>conn</a:t>
            </a:r>
            <a:r>
              <a:rPr lang="pl-PL" sz="2000" dirty="0" smtClean="0"/>
              <a:t> = </a:t>
            </a:r>
            <a:r>
              <a:rPr lang="pl-PL" sz="2000" dirty="0" err="1" smtClean="0"/>
              <a:t>new</a:t>
            </a:r>
            <a:r>
              <a:rPr lang="pl-PL" sz="2000" dirty="0" smtClean="0"/>
              <a:t> </a:t>
            </a:r>
            <a:r>
              <a:rPr lang="pl-PL" sz="2000" dirty="0" err="1" smtClean="0"/>
              <a:t>mysqli</a:t>
            </a:r>
            <a:r>
              <a:rPr lang="pl-PL" sz="2000" dirty="0" smtClean="0"/>
              <a:t>($</a:t>
            </a:r>
            <a:r>
              <a:rPr lang="pl-PL" sz="2000" dirty="0" err="1" smtClean="0"/>
              <a:t>servername</a:t>
            </a:r>
            <a:r>
              <a:rPr lang="pl-PL" sz="2000" dirty="0" smtClean="0"/>
              <a:t>, $</a:t>
            </a:r>
            <a:r>
              <a:rPr lang="pl-PL" sz="2000" dirty="0" err="1" smtClean="0"/>
              <a:t>username</a:t>
            </a:r>
            <a:r>
              <a:rPr lang="pl-PL" sz="2000" dirty="0" smtClean="0"/>
              <a:t>, $</a:t>
            </a:r>
            <a:r>
              <a:rPr lang="pl-PL" sz="2000" dirty="0" err="1" smtClean="0"/>
              <a:t>password</a:t>
            </a:r>
            <a:r>
              <a:rPr lang="pl-PL" sz="2000" dirty="0" smtClean="0"/>
              <a:t>, $</a:t>
            </a:r>
            <a:r>
              <a:rPr lang="pl-PL" sz="2000" dirty="0" err="1" smtClean="0"/>
              <a:t>dbname</a:t>
            </a:r>
            <a:r>
              <a:rPr lang="pl-PL" sz="2000" dirty="0" smtClean="0"/>
              <a:t>);</a:t>
            </a:r>
            <a:br>
              <a:rPr lang="pl-PL" sz="2000" dirty="0" smtClean="0"/>
            </a:br>
            <a:r>
              <a:rPr lang="pl-PL" sz="2000" dirty="0" smtClean="0"/>
              <a:t>// </a:t>
            </a:r>
            <a:r>
              <a:rPr lang="pl-PL" sz="2000" dirty="0" err="1" smtClean="0"/>
              <a:t>Check</a:t>
            </a:r>
            <a:r>
              <a:rPr lang="pl-PL" sz="2000" dirty="0" smtClean="0"/>
              <a:t> </a:t>
            </a:r>
            <a:r>
              <a:rPr lang="pl-PL" sz="2000" dirty="0" err="1" smtClean="0"/>
              <a:t>connection</a:t>
            </a:r>
            <a:r>
              <a:rPr lang="pl-PL" sz="2000" dirty="0" smtClean="0"/>
              <a:t/>
            </a:r>
            <a:br>
              <a:rPr lang="pl-PL" sz="2000" dirty="0" smtClean="0"/>
            </a:br>
            <a:r>
              <a:rPr lang="pl-PL" sz="2000" dirty="0" err="1" smtClean="0"/>
              <a:t>if</a:t>
            </a:r>
            <a:r>
              <a:rPr lang="pl-PL" sz="2000" dirty="0" smtClean="0"/>
              <a:t> ($</a:t>
            </a:r>
            <a:r>
              <a:rPr lang="pl-PL" sz="2000" dirty="0" err="1" smtClean="0"/>
              <a:t>conn-&gt;connect_error</a:t>
            </a:r>
            <a:r>
              <a:rPr lang="pl-PL" sz="2000" dirty="0" smtClean="0"/>
              <a:t>) {</a:t>
            </a:r>
            <a:br>
              <a:rPr lang="pl-PL" sz="2000" dirty="0" smtClean="0"/>
            </a:br>
            <a:r>
              <a:rPr lang="pl-PL" sz="2000" dirty="0" smtClean="0"/>
              <a:t>    </a:t>
            </a:r>
            <a:r>
              <a:rPr lang="pl-PL" sz="2000" dirty="0" err="1" smtClean="0"/>
              <a:t>die</a:t>
            </a:r>
            <a:r>
              <a:rPr lang="pl-PL" sz="2000" dirty="0" smtClean="0"/>
              <a:t>("</a:t>
            </a:r>
            <a:r>
              <a:rPr lang="pl-PL" sz="2000" dirty="0" err="1" smtClean="0"/>
              <a:t>Connection</a:t>
            </a:r>
            <a:r>
              <a:rPr lang="pl-PL" sz="2000" dirty="0" smtClean="0"/>
              <a:t> </a:t>
            </a:r>
            <a:r>
              <a:rPr lang="pl-PL" sz="2000" dirty="0" err="1" smtClean="0"/>
              <a:t>failed</a:t>
            </a:r>
            <a:r>
              <a:rPr lang="pl-PL" sz="2000" dirty="0" smtClean="0"/>
              <a:t>: " . $</a:t>
            </a:r>
            <a:r>
              <a:rPr lang="pl-PL" sz="2000" dirty="0" err="1" smtClean="0"/>
              <a:t>conn-&gt;connect_error</a:t>
            </a:r>
            <a:r>
              <a:rPr lang="pl-PL" sz="2000" dirty="0" smtClean="0"/>
              <a:t>);</a:t>
            </a:r>
            <a:br>
              <a:rPr lang="pl-PL" sz="2000" dirty="0" smtClean="0"/>
            </a:br>
            <a:r>
              <a:rPr lang="pl-PL" sz="2000" dirty="0" smtClean="0"/>
              <a:t>} </a:t>
            </a:r>
            <a:br>
              <a:rPr lang="pl-PL" sz="2000" dirty="0" smtClean="0"/>
            </a:br>
            <a:r>
              <a:rPr lang="pl-PL" sz="2000" dirty="0" smtClean="0"/>
              <a:t/>
            </a:r>
            <a:br>
              <a:rPr lang="pl-PL" sz="2000" dirty="0" smtClean="0"/>
            </a:br>
            <a:r>
              <a:rPr lang="pl-PL" sz="2000" dirty="0" smtClean="0"/>
              <a:t>$</a:t>
            </a:r>
            <a:r>
              <a:rPr lang="pl-PL" sz="2000" dirty="0" err="1" smtClean="0"/>
              <a:t>sql</a:t>
            </a:r>
            <a:r>
              <a:rPr lang="pl-PL" sz="2000" dirty="0" smtClean="0"/>
              <a:t> = "UPDATE klient SET </a:t>
            </a:r>
            <a:r>
              <a:rPr lang="pl-PL" sz="2000" dirty="0" err="1" smtClean="0"/>
              <a:t>lastname='Doe</a:t>
            </a:r>
            <a:r>
              <a:rPr lang="pl-PL" sz="2000" dirty="0" smtClean="0"/>
              <a:t>' WHERE id=2";</a:t>
            </a:r>
            <a:br>
              <a:rPr lang="pl-PL" sz="2000" dirty="0" smtClean="0"/>
            </a:br>
            <a:r>
              <a:rPr lang="pl-PL" sz="2000" dirty="0" smtClean="0"/>
              <a:t/>
            </a:r>
            <a:br>
              <a:rPr lang="pl-PL" sz="2000" dirty="0" smtClean="0"/>
            </a:br>
            <a:r>
              <a:rPr lang="pl-PL" sz="2000" dirty="0" err="1" smtClean="0"/>
              <a:t>if</a:t>
            </a:r>
            <a:r>
              <a:rPr lang="pl-PL" sz="2000" dirty="0" smtClean="0"/>
              <a:t> ($</a:t>
            </a:r>
            <a:r>
              <a:rPr lang="pl-PL" sz="2000" dirty="0" err="1" smtClean="0"/>
              <a:t>conn-&gt;query</a:t>
            </a:r>
            <a:r>
              <a:rPr lang="pl-PL" sz="2000" dirty="0" smtClean="0"/>
              <a:t>($</a:t>
            </a:r>
            <a:r>
              <a:rPr lang="pl-PL" sz="2000" dirty="0" err="1" smtClean="0"/>
              <a:t>sql</a:t>
            </a:r>
            <a:r>
              <a:rPr lang="pl-PL" sz="2000" dirty="0" smtClean="0"/>
              <a:t>) === TRUE) {</a:t>
            </a:r>
            <a:br>
              <a:rPr lang="pl-PL" sz="2000" dirty="0" smtClean="0"/>
            </a:br>
            <a:r>
              <a:rPr lang="pl-PL" sz="2000" dirty="0" smtClean="0"/>
              <a:t>    echo "</a:t>
            </a:r>
            <a:r>
              <a:rPr lang="pl-PL" sz="2000" dirty="0" err="1" smtClean="0"/>
              <a:t>Record</a:t>
            </a:r>
            <a:r>
              <a:rPr lang="pl-PL" sz="2000" dirty="0" smtClean="0"/>
              <a:t> </a:t>
            </a:r>
            <a:r>
              <a:rPr lang="pl-PL" sz="2000" dirty="0" err="1" smtClean="0"/>
              <a:t>updated</a:t>
            </a:r>
            <a:r>
              <a:rPr lang="pl-PL" sz="2000" dirty="0" smtClean="0"/>
              <a:t> </a:t>
            </a:r>
            <a:r>
              <a:rPr lang="pl-PL" sz="2000" dirty="0" err="1" smtClean="0"/>
              <a:t>successfully</a:t>
            </a:r>
            <a:r>
              <a:rPr lang="pl-PL" sz="2000" dirty="0" smtClean="0"/>
              <a:t>";</a:t>
            </a:r>
            <a:br>
              <a:rPr lang="pl-PL" sz="2000" dirty="0" smtClean="0"/>
            </a:br>
            <a:r>
              <a:rPr lang="pl-PL" sz="2000" dirty="0" smtClean="0"/>
              <a:t>} </a:t>
            </a:r>
            <a:r>
              <a:rPr lang="pl-PL" sz="2000" dirty="0" err="1" smtClean="0"/>
              <a:t>else</a:t>
            </a:r>
            <a:r>
              <a:rPr lang="pl-PL" sz="2000" dirty="0" smtClean="0"/>
              <a:t> {</a:t>
            </a:r>
            <a:br>
              <a:rPr lang="pl-PL" sz="2000" dirty="0" smtClean="0"/>
            </a:br>
            <a:r>
              <a:rPr lang="pl-PL" sz="2000" dirty="0" smtClean="0"/>
              <a:t>    echo "</a:t>
            </a:r>
            <a:r>
              <a:rPr lang="pl-PL" sz="2000" dirty="0" err="1" smtClean="0"/>
              <a:t>Error</a:t>
            </a:r>
            <a:r>
              <a:rPr lang="pl-PL" sz="2000" dirty="0" smtClean="0"/>
              <a:t> </a:t>
            </a:r>
            <a:r>
              <a:rPr lang="pl-PL" sz="2000" dirty="0" err="1" smtClean="0"/>
              <a:t>updating</a:t>
            </a:r>
            <a:r>
              <a:rPr lang="pl-PL" sz="2000" dirty="0" smtClean="0"/>
              <a:t> </a:t>
            </a:r>
            <a:r>
              <a:rPr lang="pl-PL" sz="2000" dirty="0" err="1" smtClean="0"/>
              <a:t>record</a:t>
            </a:r>
            <a:r>
              <a:rPr lang="pl-PL" sz="2000" dirty="0" smtClean="0"/>
              <a:t>: " . $</a:t>
            </a:r>
            <a:r>
              <a:rPr lang="pl-PL" sz="2000" dirty="0" err="1" smtClean="0"/>
              <a:t>conn-&gt;error</a:t>
            </a:r>
            <a:r>
              <a:rPr lang="pl-PL" sz="2000" dirty="0" smtClean="0"/>
              <a:t>;</a:t>
            </a:r>
            <a:br>
              <a:rPr lang="pl-PL" sz="2000" dirty="0" smtClean="0"/>
            </a:br>
            <a:r>
              <a:rPr lang="pl-PL" sz="2000" dirty="0" smtClean="0"/>
              <a:t>}</a:t>
            </a:r>
            <a:br>
              <a:rPr lang="pl-PL" sz="2000" dirty="0" smtClean="0"/>
            </a:br>
            <a:r>
              <a:rPr lang="pl-PL" sz="2000" dirty="0" smtClean="0"/>
              <a:t/>
            </a:r>
            <a:br>
              <a:rPr lang="pl-PL" sz="2000" dirty="0" smtClean="0"/>
            </a:br>
            <a:r>
              <a:rPr lang="pl-PL" sz="2000" dirty="0" smtClean="0"/>
              <a:t>$</a:t>
            </a:r>
            <a:r>
              <a:rPr lang="pl-PL" sz="2000" dirty="0" err="1" smtClean="0"/>
              <a:t>conn-&gt;close</a:t>
            </a:r>
            <a:r>
              <a:rPr lang="pl-PL" sz="2000" dirty="0" smtClean="0"/>
              <a:t>();</a:t>
            </a:r>
            <a:br>
              <a:rPr lang="pl-PL" sz="2000" dirty="0" smtClean="0"/>
            </a:br>
            <a:r>
              <a:rPr lang="pl-PL" sz="2000" dirty="0" smtClean="0"/>
              <a:t>?&gt;</a:t>
            </a:r>
            <a:endParaRPr lang="pl-PL" sz="2000" dirty="0"/>
          </a:p>
        </p:txBody>
      </p:sp>
      <p:sp>
        <p:nvSpPr>
          <p:cNvPr id="5" name="pole tekstowe 4"/>
          <p:cNvSpPr txBox="1"/>
          <p:nvPr/>
        </p:nvSpPr>
        <p:spPr>
          <a:xfrm>
            <a:off x="3000364" y="428604"/>
            <a:ext cx="1878206" cy="707886"/>
          </a:xfrm>
          <a:prstGeom prst="rect">
            <a:avLst/>
          </a:prstGeom>
          <a:noFill/>
        </p:spPr>
        <p:txBody>
          <a:bodyPr wrap="none" rtlCol="0">
            <a:spAutoFit/>
          </a:bodyPr>
          <a:lstStyle/>
          <a:p>
            <a:r>
              <a:rPr lang="pl-PL" sz="4000" b="1" dirty="0" smtClean="0">
                <a:solidFill>
                  <a:srgbClr val="002060"/>
                </a:solidFill>
                <a:effectLst>
                  <a:outerShdw blurRad="38100" dist="38100" dir="2700000" algn="tl">
                    <a:srgbClr val="000000">
                      <a:alpha val="43137"/>
                    </a:srgbClr>
                  </a:outerShdw>
                </a:effectLst>
              </a:rPr>
              <a:t>UPDATE</a:t>
            </a:r>
            <a:endParaRPr lang="pl-PL" sz="40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Znalezione obrazy dla zapytania klucz bazy danych"/>
          <p:cNvPicPr>
            <a:picLocks noChangeAspect="1" noChangeArrowheads="1"/>
          </p:cNvPicPr>
          <p:nvPr/>
        </p:nvPicPr>
        <p:blipFill>
          <a:blip r:embed="rId2"/>
          <a:srcRect/>
          <a:stretch>
            <a:fillRect/>
          </a:stretch>
        </p:blipFill>
        <p:spPr bwMode="auto">
          <a:xfrm>
            <a:off x="0" y="108446"/>
            <a:ext cx="9005777" cy="67495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odobny obraz"/>
          <p:cNvPicPr>
            <a:picLocks noChangeAspect="1" noChangeArrowheads="1"/>
          </p:cNvPicPr>
          <p:nvPr/>
        </p:nvPicPr>
        <p:blipFill>
          <a:blip r:embed="rId2"/>
          <a:srcRect/>
          <a:stretch>
            <a:fillRect/>
          </a:stretch>
        </p:blipFill>
        <p:spPr bwMode="auto">
          <a:xfrm>
            <a:off x="0" y="4852"/>
            <a:ext cx="9144000" cy="685314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accent6">
                    <a:lumMod val="75000"/>
                  </a:schemeClr>
                </a:solidFill>
                <a:effectLst>
                  <a:outerShdw blurRad="38100" dist="38100" dir="2700000" algn="tl">
                    <a:srgbClr val="000000">
                      <a:alpha val="43137"/>
                    </a:srgbClr>
                  </a:outerShdw>
                </a:effectLst>
              </a:rPr>
              <a:t>KLUCZ NATURALNY i SZTUCZNY</a:t>
            </a:r>
            <a:endParaRPr lang="pl-PL" dirty="0">
              <a:solidFill>
                <a:schemeClr val="accent6">
                  <a:lumMod val="75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92500"/>
          </a:bodyPr>
          <a:lstStyle/>
          <a:p>
            <a:r>
              <a:rPr lang="pl-PL" b="1" dirty="0" smtClean="0">
                <a:solidFill>
                  <a:schemeClr val="tx2">
                    <a:lumMod val="75000"/>
                  </a:schemeClr>
                </a:solidFill>
              </a:rPr>
              <a:t>Kluczem naturalnym</a:t>
            </a:r>
            <a:r>
              <a:rPr lang="pl-PL" dirty="0" smtClean="0"/>
              <a:t>, będzie kolumna (lub zbiór kolumn) opisująca daną klasę obiektów – np. NIP. Jest to atrybut, który z punktu widzenia systemu postrzegany jest tak samo naturalnie jak Nazwa firmy czy jej REGON.</a:t>
            </a:r>
          </a:p>
          <a:p>
            <a:endParaRPr lang="pl-PL" dirty="0" smtClean="0"/>
          </a:p>
          <a:p>
            <a:r>
              <a:rPr lang="pl-PL" dirty="0"/>
              <a:t>M</a:t>
            </a:r>
            <a:r>
              <a:rPr lang="pl-PL" dirty="0" smtClean="0"/>
              <a:t>oże być adres email użytkownika systemu. Przeważnie zakładamy, że dwóch użytkowników nie może mieć takiego samego adresu.</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dirty="0" smtClean="0">
                <a:solidFill>
                  <a:schemeClr val="tx2">
                    <a:lumMod val="75000"/>
                  </a:schemeClr>
                </a:solidFill>
                <a:effectLst>
                  <a:outerShdw blurRad="38100" dist="38100" dir="2700000" algn="tl">
                    <a:srgbClr val="000000">
                      <a:alpha val="43137"/>
                    </a:srgbClr>
                  </a:outerShdw>
                </a:effectLst>
              </a:rPr>
              <a:t>Klucz sztuczny</a:t>
            </a:r>
            <a:endParaRPr lang="pl-PL" sz="5400" b="1" dirty="0">
              <a:solidFill>
                <a:schemeClr val="tx2">
                  <a:lumMod val="75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dirty="0" smtClean="0"/>
              <a:t>kolumna stworzona przez projektanta bazy danych w celu identyfikacji rekordów, możliwie krótkim kluczem. </a:t>
            </a:r>
          </a:p>
          <a:p>
            <a:pPr>
              <a:buNone/>
            </a:pPr>
            <a:endParaRPr lang="pl-PL" dirty="0"/>
          </a:p>
          <a:p>
            <a:r>
              <a:rPr lang="pl-PL" dirty="0" smtClean="0"/>
              <a:t>Zazwyczaj będzie to wartość liczbowa typu całkowitego (INT, SMALLINT, BIGINT).</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Przypomnienie pojęć</a:t>
            </a:r>
            <a:endParaRPr lang="pl-PL" dirty="0"/>
          </a:p>
        </p:txBody>
      </p:sp>
      <p:sp>
        <p:nvSpPr>
          <p:cNvPr id="3" name="Symbol zastępczy zawartości 2"/>
          <p:cNvSpPr>
            <a:spLocks noGrp="1"/>
          </p:cNvSpPr>
          <p:nvPr>
            <p:ph idx="1"/>
          </p:nvPr>
        </p:nvSpPr>
        <p:spPr/>
        <p:txBody>
          <a:bodyPr/>
          <a:lstStyle/>
          <a:p>
            <a:pPr>
              <a:buNone/>
            </a:pPr>
            <a:r>
              <a:rPr lang="pl-PL" b="1" dirty="0" smtClean="0">
                <a:solidFill>
                  <a:srgbClr val="FF0000"/>
                </a:solidFill>
              </a:rPr>
              <a:t>DBMS</a:t>
            </a:r>
            <a:r>
              <a:rPr lang="pl-PL" dirty="0" smtClean="0"/>
              <a:t> -  systemem zarządzania bazą danych. W</a:t>
            </a:r>
          </a:p>
          <a:p>
            <a:pPr>
              <a:buNone/>
            </a:pPr>
            <a:r>
              <a:rPr lang="pl-PL" dirty="0" smtClean="0"/>
              <a:t>bazie danych dane są organizowane przez ten</a:t>
            </a:r>
          </a:p>
          <a:p>
            <a:pPr>
              <a:buNone/>
            </a:pPr>
            <a:r>
              <a:rPr lang="pl-PL" dirty="0" smtClean="0"/>
              <a:t>właśnie system. </a:t>
            </a:r>
          </a:p>
          <a:p>
            <a:pPr>
              <a:buNone/>
            </a:pPr>
            <a:endParaRPr lang="pl-PL" dirty="0"/>
          </a:p>
          <a:p>
            <a:pPr>
              <a:buNone/>
            </a:pPr>
            <a:r>
              <a:rPr lang="pl-PL" dirty="0" smtClean="0"/>
              <a:t>Po polsku ten system nazywany jest </a:t>
            </a:r>
            <a:r>
              <a:rPr lang="pl-PL" b="1" dirty="0" smtClean="0"/>
              <a:t>System</a:t>
            </a:r>
          </a:p>
          <a:p>
            <a:pPr>
              <a:buNone/>
            </a:pPr>
            <a:r>
              <a:rPr lang="pl-PL" b="1" dirty="0" smtClean="0"/>
              <a:t>zarządzania bazą danych, </a:t>
            </a:r>
            <a:r>
              <a:rPr lang="pl-PL" dirty="0" smtClean="0"/>
              <a:t>czyli</a:t>
            </a:r>
            <a:r>
              <a:rPr lang="pl-PL" b="1" dirty="0" smtClean="0"/>
              <a:t> </a:t>
            </a:r>
            <a:r>
              <a:rPr lang="pl-PL" b="1" dirty="0" smtClean="0">
                <a:solidFill>
                  <a:srgbClr val="FF0000"/>
                </a:solidFill>
              </a:rPr>
              <a:t>SZBD</a:t>
            </a:r>
            <a:endParaRPr lang="pl-PL"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tx2">
                    <a:lumMod val="75000"/>
                  </a:schemeClr>
                </a:solidFill>
                <a:effectLst>
                  <a:outerShdw blurRad="38100" dist="38100" dir="2700000" algn="tl">
                    <a:srgbClr val="000000">
                      <a:alpha val="43137"/>
                    </a:srgbClr>
                  </a:outerShdw>
                </a:effectLst>
              </a:rPr>
              <a:t>KLUCZ OBCY</a:t>
            </a:r>
            <a:endParaRPr lang="pl-PL" dirty="0">
              <a:solidFill>
                <a:schemeClr val="tx2">
                  <a:lumMod val="75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285860"/>
            <a:ext cx="8229600" cy="5072098"/>
          </a:xfrm>
        </p:spPr>
        <p:txBody>
          <a:bodyPr>
            <a:normAutofit fontScale="85000" lnSpcReduction="10000"/>
          </a:bodyPr>
          <a:lstStyle/>
          <a:p>
            <a:r>
              <a:rPr lang="pl-PL" dirty="0" smtClean="0"/>
              <a:t>To atrybut lub zbiór atrybutów, wskazujący na KLUCZ GŁÓWNY w innej RELACJI (tabeli). Klucz obcy to nic innego jak związek, relacja między dwoma tabelami.</a:t>
            </a:r>
          </a:p>
          <a:p>
            <a:r>
              <a:rPr lang="pl-PL" dirty="0" smtClean="0"/>
              <a:t>Cecha dobrego klucza głównego (możliwie krótki) tutaj staje się klarowna. W tabeli powiązanej kluczem obcym, trzeba powielić tą strukturę (zbiór atrybutów) aby móc jednoznacznie wiązać rekordy z dwóch tabel.</a:t>
            </a:r>
          </a:p>
          <a:p>
            <a:r>
              <a:rPr lang="pl-PL" dirty="0" smtClean="0"/>
              <a:t>Definicja klucza obcego - pilnuje aby w tabeli powiązanej, w określonych atrybutach, znaleźć się mogły tylko takie wartości które istnieją w tabeli docelowej jako klucz główny. Klucz obcy może dotyczyć również tej samej tabeli.</a:t>
            </a:r>
          </a:p>
          <a:p>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tx2">
                    <a:lumMod val="75000"/>
                  </a:schemeClr>
                </a:solidFill>
                <a:effectLst>
                  <a:outerShdw blurRad="38100" dist="38100" dir="2700000" algn="tl">
                    <a:srgbClr val="000000">
                      <a:alpha val="43137"/>
                    </a:srgbClr>
                  </a:outerShdw>
                </a:effectLst>
              </a:rPr>
              <a:t>Powiązania pomiędzy tabelami</a:t>
            </a:r>
            <a:endParaRPr lang="pl-PL" dirty="0">
              <a:solidFill>
                <a:schemeClr val="tx2">
                  <a:lumMod val="75000"/>
                </a:schemeClr>
              </a:solidFill>
              <a:effectLst>
                <a:outerShdw blurRad="38100" dist="38100" dir="2700000" algn="tl">
                  <a:srgbClr val="000000">
                    <a:alpha val="43137"/>
                  </a:srgbClr>
                </a:outerShdw>
              </a:effectLst>
            </a:endParaRPr>
          </a:p>
        </p:txBody>
      </p:sp>
      <p:sp>
        <p:nvSpPr>
          <p:cNvPr id="4" name="Prostokąt 3"/>
          <p:cNvSpPr/>
          <p:nvPr/>
        </p:nvSpPr>
        <p:spPr>
          <a:xfrm>
            <a:off x="357158" y="1643050"/>
            <a:ext cx="8501122" cy="3046988"/>
          </a:xfrm>
          <a:prstGeom prst="rect">
            <a:avLst/>
          </a:prstGeom>
        </p:spPr>
        <p:txBody>
          <a:bodyPr wrap="square">
            <a:spAutoFit/>
          </a:bodyPr>
          <a:lstStyle/>
          <a:p>
            <a:r>
              <a:rPr lang="pl-PL" sz="3200" dirty="0" smtClean="0"/>
              <a:t>W praktyce spotkać możemy trzy fundamentalne związki między tabelami. </a:t>
            </a:r>
          </a:p>
          <a:p>
            <a:endParaRPr lang="pl-PL" sz="3200" dirty="0" smtClean="0"/>
          </a:p>
          <a:p>
            <a:r>
              <a:rPr lang="pl-PL" sz="3200" dirty="0" smtClean="0"/>
              <a:t>Dzięki nim, możemy zapewnić integralność referencyjną danych i zamodelować odpowiednią logikę naszej struktury. </a:t>
            </a:r>
            <a:endParaRPr lang="pl-PL"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chemeClr val="tx2">
                    <a:lumMod val="75000"/>
                  </a:schemeClr>
                </a:solidFill>
              </a:rPr>
              <a:t>ZWIĄZEK 1:1 (jeden do jeden)</a:t>
            </a:r>
            <a:endParaRPr lang="pl-PL" dirty="0">
              <a:solidFill>
                <a:schemeClr val="tx2">
                  <a:lumMod val="75000"/>
                </a:schemeClr>
              </a:solidFill>
            </a:endParaRPr>
          </a:p>
        </p:txBody>
      </p:sp>
      <p:sp>
        <p:nvSpPr>
          <p:cNvPr id="4" name="Prostokąt 3"/>
          <p:cNvSpPr/>
          <p:nvPr/>
        </p:nvSpPr>
        <p:spPr>
          <a:xfrm>
            <a:off x="285720" y="1500174"/>
            <a:ext cx="8572560" cy="2308324"/>
          </a:xfrm>
          <a:prstGeom prst="rect">
            <a:avLst/>
          </a:prstGeom>
        </p:spPr>
        <p:txBody>
          <a:bodyPr wrap="square">
            <a:spAutoFit/>
          </a:bodyPr>
          <a:lstStyle/>
          <a:p>
            <a:r>
              <a:rPr lang="pl-PL" sz="2400" dirty="0" smtClean="0"/>
              <a:t>Każdy wiersz z tabeli A może mieć tylko jednego odpowiednika w tabeli B (i na odwrót)</a:t>
            </a:r>
            <a:br>
              <a:rPr lang="pl-PL" sz="2400" dirty="0" smtClean="0"/>
            </a:br>
            <a:r>
              <a:rPr lang="pl-PL" sz="2400" dirty="0" smtClean="0"/>
              <a:t>Ten rodzaj relacji może być postrzegany jako podzielenie tabeli na dwie (bo relacja jest jeden do jeden). Stosowany np. wtedy, gdy zbiór dodatkowych atrybutów jest określony tylko dla wąskiego podzbioru wierszy w tabeli podstawowej.</a:t>
            </a:r>
            <a:endParaRPr lang="pl-PL" sz="2400" dirty="0"/>
          </a:p>
        </p:txBody>
      </p:sp>
      <p:pic>
        <p:nvPicPr>
          <p:cNvPr id="22530" name="Picture 2" descr="Znalezione obrazy dla zapytania relacja 1 do 1"/>
          <p:cNvPicPr>
            <a:picLocks noChangeAspect="1" noChangeArrowheads="1"/>
          </p:cNvPicPr>
          <p:nvPr/>
        </p:nvPicPr>
        <p:blipFill>
          <a:blip r:embed="rId2"/>
          <a:srcRect/>
          <a:stretch>
            <a:fillRect/>
          </a:stretch>
        </p:blipFill>
        <p:spPr bwMode="auto">
          <a:xfrm>
            <a:off x="1142976" y="4143380"/>
            <a:ext cx="6678582" cy="229139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dirty="0" smtClean="0">
                <a:solidFill>
                  <a:schemeClr val="accent4">
                    <a:lumMod val="75000"/>
                  </a:schemeClr>
                </a:solidFill>
              </a:rPr>
              <a:t>1:1</a:t>
            </a:r>
            <a:endParaRPr lang="pl-PL" sz="5400" b="1" dirty="0">
              <a:solidFill>
                <a:schemeClr val="accent4">
                  <a:lumMod val="75000"/>
                </a:schemeClr>
              </a:solidFill>
            </a:endParaRPr>
          </a:p>
        </p:txBody>
      </p:sp>
      <p:sp>
        <p:nvSpPr>
          <p:cNvPr id="4" name="Prostokąt 3"/>
          <p:cNvSpPr/>
          <p:nvPr/>
        </p:nvSpPr>
        <p:spPr>
          <a:xfrm>
            <a:off x="357158" y="1428736"/>
            <a:ext cx="8429684" cy="4524315"/>
          </a:xfrm>
          <a:prstGeom prst="rect">
            <a:avLst/>
          </a:prstGeom>
        </p:spPr>
        <p:txBody>
          <a:bodyPr wrap="square">
            <a:spAutoFit/>
          </a:bodyPr>
          <a:lstStyle/>
          <a:p>
            <a:r>
              <a:rPr lang="pl-PL" sz="2400" dirty="0" smtClean="0"/>
              <a:t>Innym zastosowaniem związku 1:1, jest wydzielenie pewnej grupy atrybutów które są rzadko odpytywane. Mogą być, więc umiejscowione w tabeli przechowywanej na osobnym wolniejszym, nośniku danych.</a:t>
            </a:r>
          </a:p>
          <a:p>
            <a:endParaRPr lang="pl-PL" sz="2400" dirty="0" smtClean="0"/>
          </a:p>
          <a:p>
            <a:r>
              <a:rPr lang="pl-PL" sz="2400" dirty="0" smtClean="0"/>
              <a:t>Kolejny scenariusz to dodatkowa ochrona części atrybutów określonego typu (np. informacji wrażliwych takich jak wynagrodzenie, preferencje etc.). </a:t>
            </a:r>
          </a:p>
          <a:p>
            <a:endParaRPr lang="pl-PL" sz="2400" dirty="0"/>
          </a:p>
          <a:p>
            <a:r>
              <a:rPr lang="pl-PL" sz="2400" dirty="0" smtClean="0"/>
              <a:t>Wydzielając je do osobnej tabeli, możemy zapewnić dodatkowy poziom zabezpieczeń (dostęp, szyfrowanie), inną politykę backupową etc..</a:t>
            </a:r>
            <a:endParaRPr lang="pl-PL"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t>ZWIĄZEK 1:N (jeden do wiele)</a:t>
            </a:r>
            <a:endParaRPr lang="pl-PL" dirty="0"/>
          </a:p>
        </p:txBody>
      </p:sp>
      <p:sp>
        <p:nvSpPr>
          <p:cNvPr id="6" name="Prostokąt 5"/>
          <p:cNvSpPr/>
          <p:nvPr/>
        </p:nvSpPr>
        <p:spPr>
          <a:xfrm>
            <a:off x="428596" y="1357298"/>
            <a:ext cx="8286808" cy="2308324"/>
          </a:xfrm>
          <a:prstGeom prst="rect">
            <a:avLst/>
          </a:prstGeom>
        </p:spPr>
        <p:txBody>
          <a:bodyPr wrap="square">
            <a:spAutoFit/>
          </a:bodyPr>
          <a:lstStyle/>
          <a:p>
            <a:r>
              <a:rPr lang="pl-PL" sz="2400" dirty="0" smtClean="0"/>
              <a:t>Jest to najczęściej spotykana relacja. Określamy w niej że każdy element ze zbioru A (wiersz tabeli A), może być powiązany z wieloma elementami zbioru B. </a:t>
            </a:r>
          </a:p>
          <a:p>
            <a:endParaRPr lang="pl-PL" sz="2400" dirty="0" smtClean="0"/>
          </a:p>
          <a:p>
            <a:r>
              <a:rPr lang="pl-PL" sz="2400" dirty="0" smtClean="0"/>
              <a:t>W tym modelu wiele produktów może należeć do jednej kategorii.</a:t>
            </a:r>
            <a:endParaRPr lang="pl-PL" sz="2400" dirty="0"/>
          </a:p>
        </p:txBody>
      </p:sp>
      <p:pic>
        <p:nvPicPr>
          <p:cNvPr id="32772" name="Picture 4" descr="Znalezione obrazy dla zapytania relacja 1 do wielu"/>
          <p:cNvPicPr>
            <a:picLocks noChangeAspect="1" noChangeArrowheads="1"/>
          </p:cNvPicPr>
          <p:nvPr/>
        </p:nvPicPr>
        <p:blipFill>
          <a:blip r:embed="rId2"/>
          <a:srcRect/>
          <a:stretch>
            <a:fillRect/>
          </a:stretch>
        </p:blipFill>
        <p:spPr bwMode="auto">
          <a:xfrm>
            <a:off x="1357290" y="4071942"/>
            <a:ext cx="6586047" cy="221831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25470"/>
          </a:xfrm>
        </p:spPr>
        <p:txBody>
          <a:bodyPr>
            <a:normAutofit fontScale="90000"/>
          </a:bodyPr>
          <a:lstStyle/>
          <a:p>
            <a:r>
              <a:rPr lang="pl-PL" b="1" dirty="0" smtClean="0">
                <a:solidFill>
                  <a:schemeClr val="accent6">
                    <a:lumMod val="50000"/>
                  </a:schemeClr>
                </a:solidFill>
              </a:rPr>
              <a:t>ZWIĄZEK N:M (wiele do wiele)</a:t>
            </a:r>
            <a:endParaRPr lang="pl-PL" dirty="0">
              <a:solidFill>
                <a:schemeClr val="accent6">
                  <a:lumMod val="50000"/>
                </a:schemeClr>
              </a:solidFill>
            </a:endParaRPr>
          </a:p>
        </p:txBody>
      </p:sp>
      <p:sp>
        <p:nvSpPr>
          <p:cNvPr id="4" name="Prostokąt 3"/>
          <p:cNvSpPr/>
          <p:nvPr/>
        </p:nvSpPr>
        <p:spPr>
          <a:xfrm>
            <a:off x="357158" y="1071546"/>
            <a:ext cx="8501122" cy="1200329"/>
          </a:xfrm>
          <a:prstGeom prst="rect">
            <a:avLst/>
          </a:prstGeom>
        </p:spPr>
        <p:txBody>
          <a:bodyPr wrap="square">
            <a:spAutoFit/>
          </a:bodyPr>
          <a:lstStyle/>
          <a:p>
            <a:r>
              <a:rPr lang="pl-PL" sz="2400" dirty="0" smtClean="0"/>
              <a:t>Realizowana jest zawsze jako dwie relacje 1:N. Zatem jeśli chcemy między dwoma tabelami zamodelować związek N:M </a:t>
            </a:r>
            <a:r>
              <a:rPr lang="pl-PL" sz="2400" b="1" dirty="0" smtClean="0"/>
              <a:t>potrzebujemy trzecią tabelę – łącznikową</a:t>
            </a:r>
            <a:r>
              <a:rPr lang="pl-PL" sz="2400" dirty="0" smtClean="0"/>
              <a:t>.</a:t>
            </a:r>
            <a:endParaRPr lang="pl-PL" sz="2400" dirty="0"/>
          </a:p>
        </p:txBody>
      </p:sp>
      <p:pic>
        <p:nvPicPr>
          <p:cNvPr id="34818" name="Picture 2" descr="Znalezione obrazy dla zapytania relacja wiele do wielu"/>
          <p:cNvPicPr>
            <a:picLocks noChangeAspect="1" noChangeArrowheads="1"/>
          </p:cNvPicPr>
          <p:nvPr/>
        </p:nvPicPr>
        <p:blipFill>
          <a:blip r:embed="rId2"/>
          <a:srcRect/>
          <a:stretch>
            <a:fillRect/>
          </a:stretch>
        </p:blipFill>
        <p:spPr bwMode="auto">
          <a:xfrm>
            <a:off x="648667" y="2643182"/>
            <a:ext cx="7929953" cy="350046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chemeClr val="tx2">
                    <a:lumMod val="50000"/>
                  </a:schemeClr>
                </a:solidFill>
                <a:effectLst>
                  <a:outerShdw blurRad="38100" dist="38100" dir="2700000" algn="tl">
                    <a:srgbClr val="000000">
                      <a:alpha val="43137"/>
                    </a:srgbClr>
                  </a:outerShdw>
                </a:effectLst>
              </a:rPr>
              <a:t>Podstawowe bazy danych</a:t>
            </a:r>
            <a:endParaRPr lang="pl-PL" b="1" dirty="0">
              <a:solidFill>
                <a:schemeClr val="tx2">
                  <a:lumMod val="50000"/>
                </a:schemeClr>
              </a:solidFill>
              <a:effectLst>
                <a:outerShdw blurRad="38100" dist="38100" dir="2700000" algn="tl">
                  <a:srgbClr val="000000">
                    <a:alpha val="43137"/>
                  </a:srgbClr>
                </a:outerShdw>
              </a:effectLst>
            </a:endParaRPr>
          </a:p>
        </p:txBody>
      </p:sp>
      <p:sp>
        <p:nvSpPr>
          <p:cNvPr id="4" name="pole tekstowe 3"/>
          <p:cNvSpPr txBox="1"/>
          <p:nvPr/>
        </p:nvSpPr>
        <p:spPr>
          <a:xfrm>
            <a:off x="500034" y="1500174"/>
            <a:ext cx="8143932" cy="4524315"/>
          </a:xfrm>
          <a:prstGeom prst="rect">
            <a:avLst/>
          </a:prstGeom>
          <a:noFill/>
        </p:spPr>
        <p:txBody>
          <a:bodyPr wrap="square" rtlCol="0">
            <a:spAutoFit/>
          </a:bodyPr>
          <a:lstStyle/>
          <a:p>
            <a:r>
              <a:rPr lang="pl-PL" sz="2400" dirty="0" smtClean="0"/>
              <a:t>Bazę danych można utworzyć na wiele sposobów. Najprostsze rozwiązania to zwykły plik tekstowy z utworzonymi strukturami pól i rekordów rozdzielone średnikami lub innymi umownymi znakami. </a:t>
            </a:r>
          </a:p>
          <a:p>
            <a:endParaRPr lang="pl-PL" sz="2400" dirty="0"/>
          </a:p>
          <a:p>
            <a:r>
              <a:rPr lang="pl-PL" sz="2400" dirty="0" smtClean="0"/>
              <a:t>Dostęp do takiego pliku można uzyskać np. z poziomu języka </a:t>
            </a:r>
            <a:r>
              <a:rPr lang="pl-PL" sz="2400" dirty="0" err="1" smtClean="0"/>
              <a:t>bash</a:t>
            </a:r>
            <a:r>
              <a:rPr lang="pl-PL" sz="2400" dirty="0" smtClean="0"/>
              <a:t> w Linux. Komendy: </a:t>
            </a:r>
            <a:r>
              <a:rPr lang="pl-PL" sz="2400" dirty="0" err="1" smtClean="0"/>
              <a:t>grep</a:t>
            </a:r>
            <a:endParaRPr lang="pl-PL" sz="2400" dirty="0" smtClean="0"/>
          </a:p>
          <a:p>
            <a:endParaRPr lang="pl-PL" sz="2400" dirty="0"/>
          </a:p>
          <a:p>
            <a:r>
              <a:rPr lang="pl-PL" sz="2400" dirty="0" smtClean="0"/>
              <a:t>W UNIX/Linux rozszerzenia plików nie mają znaczenia ale w Windows pliki takie mają atrybut </a:t>
            </a:r>
            <a:r>
              <a:rPr lang="pl-PL" sz="2400" b="1" dirty="0" smtClean="0">
                <a:solidFill>
                  <a:srgbClr val="FF0000"/>
                </a:solidFill>
                <a:effectLst>
                  <a:outerShdw blurRad="38100" dist="38100" dir="2700000" algn="tl">
                    <a:srgbClr val="000000">
                      <a:alpha val="43137"/>
                    </a:srgbClr>
                  </a:outerShdw>
                </a:effectLst>
              </a:rPr>
              <a:t>*.</a:t>
            </a:r>
            <a:r>
              <a:rPr lang="pl-PL" sz="2400" b="1" dirty="0" err="1" smtClean="0">
                <a:solidFill>
                  <a:srgbClr val="FF0000"/>
                </a:solidFill>
                <a:effectLst>
                  <a:outerShdw blurRad="38100" dist="38100" dir="2700000" algn="tl">
                    <a:srgbClr val="000000">
                      <a:alpha val="43137"/>
                    </a:srgbClr>
                  </a:outerShdw>
                </a:effectLst>
              </a:rPr>
              <a:t>csv</a:t>
            </a:r>
            <a:r>
              <a:rPr lang="pl-PL" sz="2400" b="1" dirty="0" smtClean="0">
                <a:solidFill>
                  <a:srgbClr val="FF0000"/>
                </a:solidFill>
                <a:effectLst>
                  <a:outerShdw blurRad="38100" dist="38100" dir="2700000" algn="tl">
                    <a:srgbClr val="000000">
                      <a:alpha val="43137"/>
                    </a:srgbClr>
                  </a:outerShdw>
                </a:effectLst>
              </a:rPr>
              <a:t>. </a:t>
            </a:r>
          </a:p>
          <a:p>
            <a:endParaRPr lang="pl-PL" sz="2400" dirty="0"/>
          </a:p>
          <a:p>
            <a:r>
              <a:rPr lang="pl-PL" sz="2400" dirty="0" smtClean="0"/>
              <a:t>Import do Excel tworzy tabelę. </a:t>
            </a:r>
            <a:endParaRPr lang="pl-PL"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Znalezione obrazy dla zapytania plik csv"/>
          <p:cNvPicPr>
            <a:picLocks noChangeAspect="1" noChangeArrowheads="1"/>
          </p:cNvPicPr>
          <p:nvPr/>
        </p:nvPicPr>
        <p:blipFill>
          <a:blip r:embed="rId2"/>
          <a:srcRect/>
          <a:stretch>
            <a:fillRect/>
          </a:stretch>
        </p:blipFill>
        <p:spPr bwMode="auto">
          <a:xfrm>
            <a:off x="1714480" y="226485"/>
            <a:ext cx="5786478" cy="622752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solidFill>
                  <a:srgbClr val="FF0000"/>
                </a:solidFill>
                <a:effectLst>
                  <a:outerShdw blurRad="38100" dist="38100" dir="2700000" algn="tl">
                    <a:srgbClr val="000000">
                      <a:alpha val="43137"/>
                    </a:srgbClr>
                  </a:outerShdw>
                </a:effectLst>
              </a:rPr>
              <a:t>Systemy baz danych </a:t>
            </a:r>
            <a:endParaRPr lang="pl-PL" sz="4800" b="1" dirty="0">
              <a:solidFill>
                <a:srgbClr val="FF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pl-PL" dirty="0" smtClean="0"/>
              <a:t>Systemy obsługi relacyjnych baz danych</a:t>
            </a:r>
          </a:p>
          <a:p>
            <a:pPr>
              <a:buNone/>
            </a:pPr>
            <a:r>
              <a:rPr lang="pl-PL" dirty="0" smtClean="0"/>
              <a:t>wchodzą w skład praktycznie każdego pakietu</a:t>
            </a:r>
          </a:p>
          <a:p>
            <a:pPr>
              <a:buNone/>
            </a:pPr>
            <a:r>
              <a:rPr lang="pl-PL" dirty="0" smtClean="0"/>
              <a:t>biurowego:</a:t>
            </a:r>
          </a:p>
          <a:p>
            <a:pPr>
              <a:buNone/>
            </a:pPr>
            <a:endParaRPr lang="pl-PL" dirty="0" smtClean="0"/>
          </a:p>
          <a:p>
            <a:pPr>
              <a:buFont typeface="Wingdings" pitchFamily="2" charset="2"/>
              <a:buChar char="§"/>
            </a:pPr>
            <a:r>
              <a:rPr lang="pl-PL" dirty="0" err="1" smtClean="0"/>
              <a:t>Ms</a:t>
            </a:r>
            <a:r>
              <a:rPr lang="pl-PL" dirty="0" smtClean="0"/>
              <a:t> Office</a:t>
            </a:r>
          </a:p>
          <a:p>
            <a:pPr>
              <a:buFont typeface="Wingdings" pitchFamily="2" charset="2"/>
              <a:buChar char="§"/>
            </a:pPr>
            <a:r>
              <a:rPr lang="pl-PL" dirty="0" err="1" smtClean="0"/>
              <a:t>OpenOffice.org</a:t>
            </a:r>
            <a:endParaRPr lang="pl-PL" dirty="0"/>
          </a:p>
          <a:p>
            <a:pPr>
              <a:buFont typeface="Wingdings" pitchFamily="2" charset="2"/>
              <a:buChar char="§"/>
            </a:pPr>
            <a:r>
              <a:rPr lang="pl-PL" dirty="0" err="1" smtClean="0"/>
              <a:t>LibreOffice</a:t>
            </a:r>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500043"/>
            <a:ext cx="7772400" cy="1214446"/>
          </a:xfrm>
        </p:spPr>
        <p:txBody>
          <a:bodyPr>
            <a:normAutofit fontScale="90000"/>
          </a:bodyPr>
          <a:lstStyle/>
          <a:p>
            <a:r>
              <a:rPr lang="pl-PL" sz="8000" b="1" dirty="0" smtClean="0">
                <a:solidFill>
                  <a:schemeClr val="accent6">
                    <a:lumMod val="50000"/>
                  </a:schemeClr>
                </a:solidFill>
                <a:effectLst>
                  <a:outerShdw blurRad="38100" dist="38100" dir="2700000" algn="tl">
                    <a:srgbClr val="000000">
                      <a:alpha val="43137"/>
                    </a:srgbClr>
                  </a:outerShdw>
                </a:effectLst>
              </a:rPr>
              <a:t>Język SQL</a:t>
            </a:r>
            <a:endParaRPr lang="pl-PL" sz="8000" b="1" dirty="0">
              <a:solidFill>
                <a:schemeClr val="accent6">
                  <a:lumMod val="50000"/>
                </a:schemeClr>
              </a:solidFill>
              <a:effectLst>
                <a:outerShdw blurRad="38100" dist="38100" dir="2700000" algn="tl">
                  <a:srgbClr val="000000">
                    <a:alpha val="43137"/>
                  </a:srgbClr>
                </a:outerShdw>
              </a:effectLst>
            </a:endParaRPr>
          </a:p>
        </p:txBody>
      </p:sp>
      <p:sp>
        <p:nvSpPr>
          <p:cNvPr id="4" name="Prostokąt 3"/>
          <p:cNvSpPr/>
          <p:nvPr/>
        </p:nvSpPr>
        <p:spPr>
          <a:xfrm>
            <a:off x="357158" y="2428868"/>
            <a:ext cx="8429684" cy="830997"/>
          </a:xfrm>
          <a:prstGeom prst="rect">
            <a:avLst/>
          </a:prstGeom>
        </p:spPr>
        <p:txBody>
          <a:bodyPr wrap="square">
            <a:spAutoFit/>
          </a:bodyPr>
          <a:lstStyle/>
          <a:p>
            <a:r>
              <a:rPr lang="pl-PL" sz="2400" dirty="0" smtClean="0"/>
              <a:t>Język SQL służy do opisywania zbiorów danych umożliwiających uzyskiwanie odpowiedzi na pytania.</a:t>
            </a:r>
            <a:endParaRPr lang="pl-PL" sz="2400" dirty="0"/>
          </a:p>
        </p:txBody>
      </p:sp>
      <p:sp>
        <p:nvSpPr>
          <p:cNvPr id="5" name="Prostokąt 4"/>
          <p:cNvSpPr/>
          <p:nvPr/>
        </p:nvSpPr>
        <p:spPr>
          <a:xfrm>
            <a:off x="2143108" y="1714488"/>
            <a:ext cx="4958473" cy="461665"/>
          </a:xfrm>
          <a:prstGeom prst="rect">
            <a:avLst/>
          </a:prstGeom>
        </p:spPr>
        <p:txBody>
          <a:bodyPr wrap="none">
            <a:spAutoFit/>
          </a:bodyPr>
          <a:lstStyle/>
          <a:p>
            <a:r>
              <a:rPr lang="en-US" sz="2400" b="1" dirty="0" smtClean="0"/>
              <a:t>SQL</a:t>
            </a:r>
            <a:r>
              <a:rPr lang="en-US" sz="2400" dirty="0" smtClean="0"/>
              <a:t> (</a:t>
            </a:r>
            <a:r>
              <a:rPr lang="en-US" sz="2400" dirty="0" err="1" smtClean="0"/>
              <a:t>ang</a:t>
            </a:r>
            <a:r>
              <a:rPr lang="en-US" sz="2400" dirty="0" smtClean="0"/>
              <a:t>. </a:t>
            </a:r>
            <a:r>
              <a:rPr lang="en-US" sz="2400" i="1" dirty="0" smtClean="0"/>
              <a:t>Structured Query Language</a:t>
            </a:r>
            <a:r>
              <a:rPr lang="pl-PL" sz="2400" i="1" dirty="0" smtClean="0"/>
              <a:t>)</a:t>
            </a:r>
            <a:endParaRPr lang="pl-PL" sz="2400" dirty="0"/>
          </a:p>
        </p:txBody>
      </p:sp>
      <p:sp>
        <p:nvSpPr>
          <p:cNvPr id="6" name="Prostokąt 5"/>
          <p:cNvSpPr/>
          <p:nvPr/>
        </p:nvSpPr>
        <p:spPr>
          <a:xfrm>
            <a:off x="357158" y="3571876"/>
            <a:ext cx="8429684" cy="830997"/>
          </a:xfrm>
          <a:prstGeom prst="rect">
            <a:avLst/>
          </a:prstGeom>
        </p:spPr>
        <p:txBody>
          <a:bodyPr wrap="square">
            <a:spAutoFit/>
          </a:bodyPr>
          <a:lstStyle/>
          <a:p>
            <a:r>
              <a:rPr lang="pl-PL" sz="2400" dirty="0" smtClean="0"/>
              <a:t>Opracowany w latach 70. w firmie IBM. Stał się standardem w komunikacji z serwerami relacyjnych baz danych. </a:t>
            </a:r>
            <a:endParaRPr lang="pl-PL" sz="2400" dirty="0"/>
          </a:p>
        </p:txBody>
      </p:sp>
      <p:sp>
        <p:nvSpPr>
          <p:cNvPr id="7" name="Prostokąt 6"/>
          <p:cNvSpPr/>
          <p:nvPr/>
        </p:nvSpPr>
        <p:spPr>
          <a:xfrm>
            <a:off x="428596" y="4714884"/>
            <a:ext cx="8429684" cy="830997"/>
          </a:xfrm>
          <a:prstGeom prst="rect">
            <a:avLst/>
          </a:prstGeom>
        </p:spPr>
        <p:txBody>
          <a:bodyPr wrap="square">
            <a:spAutoFit/>
          </a:bodyPr>
          <a:lstStyle/>
          <a:p>
            <a:r>
              <a:rPr lang="pl-PL" sz="2400" dirty="0" smtClean="0"/>
              <a:t>Pierwszą firmą, która włączyła SQL do swojego produktu komercyjnego, był Oracle.</a:t>
            </a:r>
            <a:endParaRPr lang="pl-P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nalezione obrazy dla zapytania tabela bazy danych"/>
          <p:cNvPicPr>
            <a:picLocks noChangeAspect="1" noChangeArrowheads="1"/>
          </p:cNvPicPr>
          <p:nvPr/>
        </p:nvPicPr>
        <p:blipFill>
          <a:blip r:embed="rId2"/>
          <a:srcRect/>
          <a:stretch>
            <a:fillRect/>
          </a:stretch>
        </p:blipFill>
        <p:spPr bwMode="auto">
          <a:xfrm>
            <a:off x="428596" y="357166"/>
            <a:ext cx="8300974" cy="618195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dirty="0" smtClean="0">
                <a:solidFill>
                  <a:schemeClr val="accent6">
                    <a:lumMod val="50000"/>
                  </a:schemeClr>
                </a:solidFill>
                <a:effectLst>
                  <a:outerShdw blurRad="38100" dist="38100" dir="2700000" algn="tl">
                    <a:srgbClr val="000000">
                      <a:alpha val="43137"/>
                    </a:srgbClr>
                  </a:outerShdw>
                </a:effectLst>
              </a:rPr>
              <a:t>SQL </a:t>
            </a:r>
            <a:r>
              <a:rPr lang="pl-PL" sz="5400" b="1" dirty="0" err="1" smtClean="0">
                <a:solidFill>
                  <a:schemeClr val="accent6">
                    <a:lumMod val="50000"/>
                  </a:schemeClr>
                </a:solidFill>
                <a:effectLst>
                  <a:outerShdw blurRad="38100" dist="38100" dir="2700000" algn="tl">
                    <a:srgbClr val="000000">
                      <a:alpha val="43137"/>
                    </a:srgbClr>
                  </a:outerShdw>
                </a:effectLst>
              </a:rPr>
              <a:t>cd</a:t>
            </a:r>
            <a:r>
              <a:rPr lang="pl-PL" sz="5400" b="1" dirty="0" smtClean="0">
                <a:solidFill>
                  <a:schemeClr val="accent6">
                    <a:lumMod val="50000"/>
                  </a:schemeClr>
                </a:solidFill>
                <a:effectLst>
                  <a:outerShdw blurRad="38100" dist="38100" dir="2700000" algn="tl">
                    <a:srgbClr val="000000">
                      <a:alpha val="43137"/>
                    </a:srgbClr>
                  </a:outerShdw>
                </a:effectLst>
              </a:rPr>
              <a:t>..</a:t>
            </a:r>
            <a:endParaRPr lang="pl-PL" sz="5400" b="1" dirty="0">
              <a:solidFill>
                <a:schemeClr val="accent6">
                  <a:lumMod val="50000"/>
                </a:schemeClr>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428736"/>
            <a:ext cx="8229600" cy="4697427"/>
          </a:xfrm>
        </p:spPr>
        <p:txBody>
          <a:bodyPr/>
          <a:lstStyle/>
          <a:p>
            <a:r>
              <a:rPr lang="pl-PL" dirty="0" smtClean="0"/>
              <a:t>Rozpoznawany jest przez wszystkie najpopularniejsze systemy baz danych takie jak np. </a:t>
            </a:r>
          </a:p>
          <a:p>
            <a:r>
              <a:rPr lang="pl-PL" dirty="0" err="1" smtClean="0"/>
              <a:t>MySQL</a:t>
            </a:r>
            <a:r>
              <a:rPr lang="pl-PL" dirty="0" smtClean="0"/>
              <a:t>, </a:t>
            </a:r>
          </a:p>
          <a:p>
            <a:r>
              <a:rPr lang="pl-PL" dirty="0" err="1" smtClean="0"/>
              <a:t>PostgreSQL</a:t>
            </a:r>
            <a:r>
              <a:rPr lang="pl-PL" dirty="0" smtClean="0"/>
              <a:t>, </a:t>
            </a:r>
          </a:p>
          <a:p>
            <a:r>
              <a:rPr lang="pl-PL" dirty="0" smtClean="0"/>
              <a:t>Microsoft SQL Server, </a:t>
            </a:r>
          </a:p>
          <a:p>
            <a:r>
              <a:rPr lang="pl-PL" dirty="0" smtClean="0"/>
              <a:t>Oracle, </a:t>
            </a:r>
          </a:p>
          <a:p>
            <a:r>
              <a:rPr lang="pl-PL" dirty="0" smtClean="0"/>
              <a:t>DB2. </a:t>
            </a:r>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401080" cy="6083320"/>
          </a:xfrm>
        </p:spPr>
        <p:txBody>
          <a:bodyPr>
            <a:noAutofit/>
          </a:bodyPr>
          <a:lstStyle/>
          <a:p>
            <a:pPr algn="l"/>
            <a:r>
              <a:rPr lang="pl-PL" sz="2800" dirty="0" err="1" smtClean="0"/>
              <a:t>MySQL</a:t>
            </a:r>
            <a:r>
              <a:rPr lang="pl-PL" sz="2800" dirty="0" smtClean="0"/>
              <a:t> rozwijany jest przez firmę Oracle. </a:t>
            </a:r>
            <a:br>
              <a:rPr lang="pl-PL" sz="2800" dirty="0" smtClean="0"/>
            </a:br>
            <a:r>
              <a:rPr lang="pl-PL" sz="2800" dirty="0" err="1" smtClean="0"/>
              <a:t>MySQL</a:t>
            </a:r>
            <a:r>
              <a:rPr lang="pl-PL" sz="2800" dirty="0" smtClean="0"/>
              <a:t> AB została kupiona 16 stycznia 2008 roku przez Sun Microsystems, a ten 27 stycznia 2010 roku przez Oracle. </a:t>
            </a:r>
            <a:br>
              <a:rPr lang="pl-PL" sz="2800" dirty="0" smtClean="0"/>
            </a:br>
            <a:r>
              <a:rPr lang="pl-PL" sz="2800" dirty="0"/>
              <a:t/>
            </a:r>
            <a:br>
              <a:rPr lang="pl-PL" sz="2800" dirty="0"/>
            </a:br>
            <a:r>
              <a:rPr lang="pl-PL" sz="2800" dirty="0" smtClean="0"/>
              <a:t>W międzyczasie </a:t>
            </a:r>
            <a:r>
              <a:rPr lang="pl-PL" sz="2800" dirty="0" err="1" smtClean="0"/>
              <a:t>Monty</a:t>
            </a:r>
            <a:r>
              <a:rPr lang="pl-PL" sz="2800" dirty="0" smtClean="0"/>
              <a:t> </a:t>
            </a:r>
            <a:r>
              <a:rPr lang="pl-PL" sz="2800" dirty="0" err="1" smtClean="0"/>
              <a:t>Widenius</a:t>
            </a:r>
            <a:r>
              <a:rPr lang="pl-PL" sz="2800" dirty="0" smtClean="0"/>
              <a:t> (współtwórca </a:t>
            </a:r>
            <a:r>
              <a:rPr lang="pl-PL" sz="2800" dirty="0" err="1" smtClean="0"/>
              <a:t>MySQL</a:t>
            </a:r>
            <a:r>
              <a:rPr lang="pl-PL" sz="2800" dirty="0" smtClean="0"/>
              <a:t>) stworzył </a:t>
            </a:r>
            <a:r>
              <a:rPr lang="pl-PL" sz="2800" b="1" dirty="0" err="1" smtClean="0">
                <a:solidFill>
                  <a:srgbClr val="FF0000"/>
                </a:solidFill>
                <a:effectLst>
                  <a:outerShdw blurRad="38100" dist="38100" dir="2700000" algn="tl">
                    <a:srgbClr val="000000">
                      <a:alpha val="43137"/>
                    </a:srgbClr>
                  </a:outerShdw>
                </a:effectLst>
              </a:rPr>
              <a:t>MariaDB</a:t>
            </a:r>
            <a:r>
              <a:rPr lang="pl-PL" sz="2800" dirty="0" smtClean="0"/>
              <a:t> (alternatywną wersję) opartego na licencji GPL. </a:t>
            </a:r>
            <a:br>
              <a:rPr lang="pl-PL" sz="2800" dirty="0" smtClean="0"/>
            </a:br>
            <a:r>
              <a:rPr lang="pl-PL" sz="2800" dirty="0"/>
              <a:t/>
            </a:r>
            <a:br>
              <a:rPr lang="pl-PL" sz="2800" dirty="0"/>
            </a:br>
            <a:r>
              <a:rPr lang="pl-PL" sz="2800" b="1" dirty="0" err="1" smtClean="0">
                <a:solidFill>
                  <a:schemeClr val="tx2">
                    <a:lumMod val="75000"/>
                  </a:schemeClr>
                </a:solidFill>
                <a:effectLst>
                  <a:outerShdw blurRad="38100" dist="38100" dir="2700000" algn="tl">
                    <a:srgbClr val="000000">
                      <a:alpha val="43137"/>
                    </a:srgbClr>
                  </a:outerShdw>
                </a:effectLst>
              </a:rPr>
              <a:t>MariaDB</a:t>
            </a:r>
            <a:r>
              <a:rPr lang="pl-PL" sz="2800" dirty="0" smtClean="0"/>
              <a:t> jest oparta na tym samym kodzie bazowym co </a:t>
            </a:r>
            <a:r>
              <a:rPr lang="pl-PL" sz="2800" dirty="0" err="1" smtClean="0"/>
              <a:t>MySQL</a:t>
            </a:r>
            <a:r>
              <a:rPr lang="pl-PL" sz="2800" dirty="0" smtClean="0"/>
              <a:t> i dąży do utrzymania kompatybilności z jej poprzednimi wersjami</a:t>
            </a:r>
            <a:endParaRPr lang="pl-PL"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solidFill>
                  <a:srgbClr val="002060"/>
                </a:solidFill>
                <a:effectLst>
                  <a:outerShdw blurRad="38100" dist="38100" dir="2700000" algn="tl">
                    <a:srgbClr val="000000">
                      <a:alpha val="43137"/>
                    </a:srgbClr>
                  </a:outerShdw>
                </a:effectLst>
              </a:rPr>
              <a:t>MariaDB</a:t>
            </a:r>
            <a:endParaRPr lang="pl-PL" b="1" dirty="0">
              <a:solidFill>
                <a:srgbClr val="00206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600201"/>
            <a:ext cx="8229600" cy="2900370"/>
          </a:xfrm>
        </p:spPr>
        <p:txBody>
          <a:bodyPr/>
          <a:lstStyle/>
          <a:p>
            <a:r>
              <a:rPr lang="pl-PL" dirty="0" smtClean="0"/>
              <a:t>Kompatybilność z </a:t>
            </a:r>
            <a:r>
              <a:rPr lang="pl-PL" dirty="0" err="1" smtClean="0"/>
              <a:t>MySql</a:t>
            </a:r>
            <a:r>
              <a:rPr lang="pl-PL" dirty="0" smtClean="0"/>
              <a:t> (różnie)</a:t>
            </a:r>
          </a:p>
          <a:p>
            <a:r>
              <a:rPr lang="pl-PL" dirty="0" smtClean="0"/>
              <a:t>Szybkość działania / wydajność</a:t>
            </a:r>
          </a:p>
          <a:p>
            <a:r>
              <a:rPr lang="pl-PL" dirty="0" smtClean="0"/>
              <a:t>Społeczność</a:t>
            </a:r>
          </a:p>
          <a:p>
            <a:r>
              <a:rPr lang="pl-PL" dirty="0" smtClean="0"/>
              <a:t>Wsparcie - </a:t>
            </a:r>
            <a:r>
              <a:rPr lang="pl-PL" dirty="0" err="1" smtClean="0"/>
              <a:t>CentOS</a:t>
            </a:r>
            <a:r>
              <a:rPr lang="pl-PL" dirty="0" smtClean="0"/>
              <a:t> 7 (już wbudowana)</a:t>
            </a: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MariaDB</a:t>
            </a:r>
            <a:r>
              <a:rPr lang="pl-PL" dirty="0" smtClean="0"/>
              <a:t> </a:t>
            </a:r>
            <a:endParaRPr lang="pl-PL" dirty="0"/>
          </a:p>
        </p:txBody>
      </p:sp>
      <p:sp>
        <p:nvSpPr>
          <p:cNvPr id="3" name="Symbol zastępczy zawartości 2"/>
          <p:cNvSpPr>
            <a:spLocks noGrp="1"/>
          </p:cNvSpPr>
          <p:nvPr>
            <p:ph idx="1"/>
          </p:nvPr>
        </p:nvSpPr>
        <p:spPr/>
        <p:txBody>
          <a:bodyPr/>
          <a:lstStyle/>
          <a:p>
            <a:r>
              <a:rPr lang="pl-PL" dirty="0" smtClean="0"/>
              <a:t>Występuje jako dystrybucja pod MS Windows np. z pakietem </a:t>
            </a:r>
            <a:r>
              <a:rPr lang="pl-PL" b="1" dirty="0" smtClean="0"/>
              <a:t>XAMPP </a:t>
            </a:r>
            <a:r>
              <a:rPr lang="pl-PL" dirty="0" smtClean="0"/>
              <a:t>oraz Linux. </a:t>
            </a:r>
          </a:p>
          <a:p>
            <a:r>
              <a:rPr lang="pl-PL" dirty="0" smtClean="0"/>
              <a:t>W wiele dystrybucji Linux została już wbudowana lub jest bazą domyślną. </a:t>
            </a:r>
          </a:p>
          <a:p>
            <a:r>
              <a:rPr lang="pl-PL" dirty="0" smtClean="0"/>
              <a:t>Obsługa bazy z poziomu konsoli jest podobna</a:t>
            </a:r>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odobny obraz"/>
          <p:cNvPicPr>
            <a:picLocks noChangeAspect="1" noChangeArrowheads="1"/>
          </p:cNvPicPr>
          <p:nvPr/>
        </p:nvPicPr>
        <p:blipFill>
          <a:blip r:embed="rId2"/>
          <a:srcRect/>
          <a:stretch>
            <a:fillRect/>
          </a:stretch>
        </p:blipFill>
        <p:spPr bwMode="auto">
          <a:xfrm>
            <a:off x="928662" y="285728"/>
            <a:ext cx="7386755" cy="3724286"/>
          </a:xfrm>
          <a:prstGeom prst="rect">
            <a:avLst/>
          </a:prstGeom>
          <a:noFill/>
        </p:spPr>
      </p:pic>
      <p:pic>
        <p:nvPicPr>
          <p:cNvPr id="37892" name="Picture 4" descr="Podobny obraz"/>
          <p:cNvPicPr>
            <a:picLocks noChangeAspect="1" noChangeArrowheads="1"/>
          </p:cNvPicPr>
          <p:nvPr/>
        </p:nvPicPr>
        <p:blipFill>
          <a:blip r:embed="rId3"/>
          <a:srcRect/>
          <a:stretch>
            <a:fillRect/>
          </a:stretch>
        </p:blipFill>
        <p:spPr bwMode="auto">
          <a:xfrm>
            <a:off x="2571736" y="3000372"/>
            <a:ext cx="4725430" cy="35719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rgbClr val="C00000"/>
                </a:solidFill>
                <a:effectLst>
                  <a:outerShdw blurRad="38100" dist="38100" dir="2700000" algn="tl">
                    <a:srgbClr val="000000">
                      <a:alpha val="43137"/>
                    </a:srgbClr>
                  </a:outerShdw>
                </a:effectLst>
              </a:rPr>
              <a:t>Logowanie do </a:t>
            </a:r>
            <a:r>
              <a:rPr lang="pl-PL" b="1" dirty="0" err="1" smtClean="0">
                <a:solidFill>
                  <a:srgbClr val="C00000"/>
                </a:solidFill>
                <a:effectLst>
                  <a:outerShdw blurRad="38100" dist="38100" dir="2700000" algn="tl">
                    <a:srgbClr val="000000">
                      <a:alpha val="43137"/>
                    </a:srgbClr>
                  </a:outerShdw>
                </a:effectLst>
              </a:rPr>
              <a:t>mysql</a:t>
            </a:r>
            <a:endParaRPr lang="pl-PL" dirty="0">
              <a:solidFill>
                <a:srgbClr val="C00000"/>
              </a:solidFill>
              <a:effectLst>
                <a:outerShdw blurRad="38100" dist="38100" dir="2700000" algn="tl">
                  <a:srgbClr val="000000">
                    <a:alpha val="43137"/>
                  </a:srgbClr>
                </a:outerShdw>
              </a:effectLst>
            </a:endParaRPr>
          </a:p>
        </p:txBody>
      </p:sp>
      <p:sp>
        <p:nvSpPr>
          <p:cNvPr id="4" name="Prostokąt 3"/>
          <p:cNvSpPr/>
          <p:nvPr/>
        </p:nvSpPr>
        <p:spPr>
          <a:xfrm>
            <a:off x="428596" y="1285860"/>
            <a:ext cx="8501122" cy="2308324"/>
          </a:xfrm>
          <a:prstGeom prst="rect">
            <a:avLst/>
          </a:prstGeom>
        </p:spPr>
        <p:txBody>
          <a:bodyPr wrap="square">
            <a:spAutoFit/>
          </a:bodyPr>
          <a:lstStyle/>
          <a:p>
            <a:r>
              <a:rPr lang="pl-PL" sz="2400" dirty="0" smtClean="0"/>
              <a:t>Do administracji bazami </a:t>
            </a:r>
            <a:r>
              <a:rPr lang="pl-PL" sz="2400" dirty="0" err="1" smtClean="0"/>
              <a:t>MySQL</a:t>
            </a:r>
            <a:r>
              <a:rPr lang="pl-PL" sz="2400" dirty="0" smtClean="0"/>
              <a:t> najczęściej używa się domyślnie tworzonego konta o nazwie </a:t>
            </a:r>
            <a:r>
              <a:rPr lang="pl-PL" sz="2400" b="1" dirty="0" err="1" smtClean="0"/>
              <a:t>root</a:t>
            </a:r>
            <a:r>
              <a:rPr lang="pl-PL" sz="2400" dirty="0" smtClean="0"/>
              <a:t>, o nieograniczonych możliwościach. </a:t>
            </a:r>
          </a:p>
          <a:p>
            <a:endParaRPr lang="pl-PL" sz="2400" dirty="0"/>
          </a:p>
          <a:p>
            <a:r>
              <a:rPr lang="pl-PL" sz="2400" dirty="0" smtClean="0"/>
              <a:t>Czasami, ze względów bezpieczeństwa, tworzy się osobne konto o tych samych uprawnieniach jednak z inną nazwą użytkownika.</a:t>
            </a:r>
            <a:endParaRPr lang="pl-PL" sz="2400" dirty="0"/>
          </a:p>
        </p:txBody>
      </p:sp>
      <p:sp>
        <p:nvSpPr>
          <p:cNvPr id="5" name="Prostokąt 4"/>
          <p:cNvSpPr/>
          <p:nvPr/>
        </p:nvSpPr>
        <p:spPr>
          <a:xfrm>
            <a:off x="428596" y="3857628"/>
            <a:ext cx="8358246" cy="2308324"/>
          </a:xfrm>
          <a:prstGeom prst="rect">
            <a:avLst/>
          </a:prstGeom>
        </p:spPr>
        <p:txBody>
          <a:bodyPr wrap="square">
            <a:spAutoFit/>
          </a:bodyPr>
          <a:lstStyle/>
          <a:p>
            <a:r>
              <a:rPr lang="pl-PL" sz="2400" dirty="0" smtClean="0"/>
              <a:t>Każda instalowana na serwerze aplikacja, która korzysta z baz danych powinna czynić to za pomocą dedykowanego użytkownika z prawami dostępu wyłącznie do konkretnej bazy. </a:t>
            </a:r>
          </a:p>
          <a:p>
            <a:endParaRPr lang="pl-PL" sz="2400" dirty="0"/>
          </a:p>
          <a:p>
            <a:r>
              <a:rPr lang="pl-PL" sz="2400" dirty="0" smtClean="0"/>
              <a:t>Należy unikać sytuacji gdy ten sam użytkownik, a tym bardziej </a:t>
            </a:r>
            <a:r>
              <a:rPr lang="pl-PL" sz="2400" dirty="0" err="1" smtClean="0"/>
              <a:t>root</a:t>
            </a:r>
            <a:r>
              <a:rPr lang="pl-PL" sz="2400" dirty="0" smtClean="0"/>
              <a:t>, </a:t>
            </a:r>
            <a:r>
              <a:rPr lang="pl-PL" sz="2400" i="1" dirty="0" smtClean="0"/>
              <a:t>obsługuje</a:t>
            </a:r>
            <a:r>
              <a:rPr lang="pl-PL" sz="2400" dirty="0" smtClean="0"/>
              <a:t> różne aplikacje.</a:t>
            </a:r>
            <a:endParaRPr lang="pl-PL"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3528" y="836712"/>
            <a:ext cx="8496944" cy="4031873"/>
          </a:xfrm>
          <a:prstGeom prst="rect">
            <a:avLst/>
          </a:prstGeom>
        </p:spPr>
        <p:txBody>
          <a:bodyPr wrap="square">
            <a:spAutoFit/>
          </a:bodyPr>
          <a:lstStyle/>
          <a:p>
            <a:r>
              <a:rPr lang="pl-PL" sz="3200" dirty="0"/>
              <a:t>Do poprawnego i spójnego działania bazy danych niezbędne jest umieszczenie w każdej tabeli</a:t>
            </a:r>
          </a:p>
          <a:p>
            <a:endParaRPr lang="pl-PL" sz="3200" dirty="0" smtClean="0"/>
          </a:p>
          <a:p>
            <a:r>
              <a:rPr lang="pl-PL" sz="3200" dirty="0" smtClean="0"/>
              <a:t>A</a:t>
            </a:r>
            <a:r>
              <a:rPr lang="pl-PL" sz="3200" dirty="0"/>
              <a:t>. kluczy PRIMARY KEY i FOREIGN KEY</a:t>
            </a:r>
          </a:p>
          <a:p>
            <a:r>
              <a:rPr lang="pl-PL" sz="3200" dirty="0"/>
              <a:t>B. klucza FOREIGN KEY z wartością NOT NULL</a:t>
            </a:r>
          </a:p>
          <a:p>
            <a:r>
              <a:rPr lang="pl-PL" sz="3200" dirty="0"/>
              <a:t>C. klucza obcego z wartością NOT NULL i UNIQUE</a:t>
            </a:r>
          </a:p>
          <a:p>
            <a:r>
              <a:rPr lang="pl-PL" sz="3200" dirty="0"/>
              <a:t>D. </a:t>
            </a:r>
            <a:r>
              <a:rPr lang="pl-PL" sz="3200" b="1" dirty="0">
                <a:solidFill>
                  <a:srgbClr val="008000"/>
                </a:solidFill>
                <a:effectLst>
                  <a:outerShdw blurRad="38100" dist="38100" dir="2700000" algn="tl">
                    <a:srgbClr val="000000">
                      <a:alpha val="43137"/>
                    </a:srgbClr>
                  </a:outerShdw>
                </a:effectLst>
              </a:rPr>
              <a:t>klucza PRIMARY KEY z wartością NOT NULL i UNIQUE</a:t>
            </a:r>
          </a:p>
        </p:txBody>
      </p:sp>
    </p:spTree>
    <p:extLst>
      <p:ext uri="{BB962C8B-B14F-4D97-AF65-F5344CB8AC3E}">
        <p14:creationId xmlns:p14="http://schemas.microsoft.com/office/powerpoint/2010/main" val="1438185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96908"/>
          </a:xfrm>
        </p:spPr>
        <p:txBody>
          <a:bodyPr/>
          <a:lstStyle/>
          <a:p>
            <a:r>
              <a:rPr lang="pl-PL" dirty="0" smtClean="0"/>
              <a:t>Użytkownik w </a:t>
            </a:r>
            <a:r>
              <a:rPr lang="pl-PL" dirty="0" err="1" smtClean="0"/>
              <a:t>MySql</a:t>
            </a:r>
            <a:endParaRPr lang="pl-PL" dirty="0"/>
          </a:p>
        </p:txBody>
      </p:sp>
      <p:pic>
        <p:nvPicPr>
          <p:cNvPr id="45058" name="Picture 2" descr="https://techniczny.net/wp-content/uploads/2015/01/mysql_baza_uprawnienia_uzytkownik_01.png"/>
          <p:cNvPicPr>
            <a:picLocks noChangeAspect="1" noChangeArrowheads="1"/>
          </p:cNvPicPr>
          <p:nvPr/>
        </p:nvPicPr>
        <p:blipFill>
          <a:blip r:embed="rId2"/>
          <a:srcRect/>
          <a:stretch>
            <a:fillRect/>
          </a:stretch>
        </p:blipFill>
        <p:spPr bwMode="auto">
          <a:xfrm>
            <a:off x="357158" y="1071546"/>
            <a:ext cx="8433546" cy="3429024"/>
          </a:xfrm>
          <a:prstGeom prst="rect">
            <a:avLst/>
          </a:prstGeom>
          <a:noFill/>
        </p:spPr>
      </p:pic>
      <p:sp>
        <p:nvSpPr>
          <p:cNvPr id="45059" name="Rectangle 3"/>
          <p:cNvSpPr>
            <a:spLocks noChangeArrowheads="1"/>
          </p:cNvSpPr>
          <p:nvPr/>
        </p:nvSpPr>
        <p:spPr bwMode="auto">
          <a:xfrm>
            <a:off x="357158" y="4786322"/>
            <a:ext cx="778674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2800" dirty="0" smtClean="0">
                <a:latin typeface="Arial" pitchFamily="34" charset="0"/>
                <a:cs typeface="Arial" pitchFamily="34" charset="0"/>
              </a:rPr>
              <a:t>Komenda </a:t>
            </a:r>
            <a:r>
              <a:rPr kumimoji="0" lang="pl-PL" sz="2400" b="1" i="0" u="none" strike="noStrike" cap="none" normalizeH="0" baseline="0" dirty="0" err="1" smtClean="0">
                <a:ln>
                  <a:noFill/>
                </a:ln>
                <a:solidFill>
                  <a:srgbClr val="FF0000"/>
                </a:solidFill>
                <a:effectLst/>
                <a:latin typeface="Arial Unicode MS" pitchFamily="34" charset="-128"/>
                <a:cs typeface="Arial" pitchFamily="34" charset="0"/>
              </a:rPr>
              <a:t>mysql</a:t>
            </a:r>
            <a:r>
              <a:rPr kumimoji="0" lang="pl-PL" sz="2400" b="1" i="0" u="none" strike="noStrike" cap="none" normalizeH="0" baseline="0" dirty="0" smtClean="0">
                <a:ln>
                  <a:noFill/>
                </a:ln>
                <a:solidFill>
                  <a:srgbClr val="FF0000"/>
                </a:solidFill>
                <a:effectLst/>
                <a:latin typeface="Arial Unicode MS" pitchFamily="34" charset="-128"/>
                <a:cs typeface="Arial" pitchFamily="34" charset="0"/>
              </a:rPr>
              <a:t> -u </a:t>
            </a:r>
            <a:r>
              <a:rPr kumimoji="0" lang="pl-PL" sz="2400" b="1" i="0" u="none" strike="noStrike" cap="none" normalizeH="0" baseline="0" dirty="0" err="1" smtClean="0">
                <a:ln>
                  <a:noFill/>
                </a:ln>
                <a:solidFill>
                  <a:srgbClr val="FF0000"/>
                </a:solidFill>
                <a:effectLst/>
                <a:latin typeface="Arial Unicode MS" pitchFamily="34" charset="-128"/>
                <a:cs typeface="Arial" pitchFamily="34" charset="0"/>
              </a:rPr>
              <a:t>root</a:t>
            </a:r>
            <a:r>
              <a:rPr kumimoji="0" lang="pl-PL" sz="2400" b="1" i="0" u="none" strike="noStrike" cap="none" normalizeH="0" baseline="0" dirty="0" smtClean="0">
                <a:ln>
                  <a:noFill/>
                </a:ln>
                <a:solidFill>
                  <a:srgbClr val="FF0000"/>
                </a:solidFill>
                <a:effectLst/>
                <a:latin typeface="Arial Unicode MS" pitchFamily="34" charset="-128"/>
                <a:cs typeface="Arial" pitchFamily="34" charset="0"/>
              </a:rPr>
              <a:t> -p</a:t>
            </a:r>
            <a:r>
              <a:rPr kumimoji="0" lang="pl-PL" sz="2800" b="0" i="0" u="none" strike="noStrike" cap="none" normalizeH="0" baseline="0" dirty="0" smtClean="0">
                <a:ln>
                  <a:noFill/>
                </a:ln>
                <a:solidFill>
                  <a:schemeClr val="tx1"/>
                </a:solidFill>
                <a:effectLst/>
                <a:latin typeface="Arial" pitchFamily="34" charset="0"/>
                <a:cs typeface="Arial" pitchFamily="34" charset="0"/>
              </a:rPr>
              <a:t>, po której system poprosi o hasło, które należy podać</a:t>
            </a:r>
            <a:r>
              <a:rPr kumimoji="0" lang="pl-PL" sz="1600" b="0" i="0" u="none" strike="noStrike" cap="none" normalizeH="0" baseline="0" dirty="0" smtClean="0">
                <a:ln>
                  <a:noFill/>
                </a:ln>
                <a:solidFill>
                  <a:schemeClr val="tx1"/>
                </a:solidFill>
                <a:effectLst/>
                <a:latin typeface="Arial" pitchFamily="34" charset="0"/>
                <a:cs typeface="Arial" pitchFamily="34" charset="0"/>
              </a:rPr>
              <a:t>. </a:t>
            </a:r>
            <a:r>
              <a:rPr kumimoji="0" lang="pl-PL" sz="2800" b="0"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cs typeface="Arial" pitchFamily="34" charset="0"/>
              </a:rPr>
              <a:t>Nie</a:t>
            </a:r>
            <a:r>
              <a:rPr kumimoji="0" lang="pl-PL" sz="2800" b="0" i="0" u="none" strike="noStrike" cap="none" normalizeH="0" dirty="0" smtClean="0">
                <a:ln>
                  <a:noFill/>
                </a:ln>
                <a:solidFill>
                  <a:srgbClr val="002060"/>
                </a:solidFill>
                <a:effectLst>
                  <a:outerShdw blurRad="38100" dist="38100" dir="2700000" algn="tl">
                    <a:srgbClr val="000000">
                      <a:alpha val="43137"/>
                    </a:srgbClr>
                  </a:outerShdw>
                </a:effectLst>
                <a:latin typeface="Arial" pitchFamily="34" charset="0"/>
                <a:cs typeface="Arial" pitchFamily="34" charset="0"/>
              </a:rPr>
              <a:t> podajemy hasła po samym parametrze –p. </a:t>
            </a:r>
            <a:endParaRPr kumimoji="0" lang="pl-PL" sz="2800" b="0" i="0" u="none" strike="noStrike" cap="none" normalizeH="0" baseline="0" dirty="0" smtClean="0">
              <a:ln>
                <a:noFill/>
              </a:ln>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rgbClr val="002060"/>
                </a:solidFill>
                <a:effectLst>
                  <a:outerShdw blurRad="38100" dist="38100" dir="2700000" algn="tl">
                    <a:srgbClr val="000000">
                      <a:alpha val="43137"/>
                    </a:srgbClr>
                  </a:outerShdw>
                </a:effectLst>
              </a:rPr>
              <a:t>Tworzenie użytkownika i nadawanie mu wszystkich praw</a:t>
            </a:r>
            <a:endParaRPr lang="pl-PL" dirty="0">
              <a:solidFill>
                <a:srgbClr val="00206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pl-PL" dirty="0" smtClean="0"/>
              <a:t>$ </a:t>
            </a:r>
            <a:r>
              <a:rPr lang="en-US" dirty="0" smtClean="0"/>
              <a:t>CREATE USER '</a:t>
            </a:r>
            <a:r>
              <a:rPr lang="en-US" dirty="0" err="1" smtClean="0"/>
              <a:t>nowyUzytkownik'@'localhost</a:t>
            </a:r>
            <a:r>
              <a:rPr lang="en-US" dirty="0" smtClean="0"/>
              <a:t>' </a:t>
            </a:r>
            <a:endParaRPr lang="pl-PL" dirty="0" smtClean="0"/>
          </a:p>
          <a:p>
            <a:pPr>
              <a:buNone/>
            </a:pPr>
            <a:r>
              <a:rPr lang="en-US" dirty="0" smtClean="0"/>
              <a:t>IDENTIFIED BY ‘</a:t>
            </a:r>
            <a:r>
              <a:rPr lang="pl-PL" dirty="0" err="1" smtClean="0"/>
              <a:t>haslo</a:t>
            </a:r>
            <a:r>
              <a:rPr lang="en-US" dirty="0" smtClean="0"/>
              <a:t>';</a:t>
            </a:r>
            <a:endParaRPr lang="pl-PL" dirty="0"/>
          </a:p>
        </p:txBody>
      </p:sp>
      <p:pic>
        <p:nvPicPr>
          <p:cNvPr id="1026" name="Picture 2"/>
          <p:cNvPicPr>
            <a:picLocks noChangeAspect="1" noChangeArrowheads="1"/>
          </p:cNvPicPr>
          <p:nvPr/>
        </p:nvPicPr>
        <p:blipFill>
          <a:blip r:embed="rId2"/>
          <a:srcRect/>
          <a:stretch>
            <a:fillRect/>
          </a:stretch>
        </p:blipFill>
        <p:spPr bwMode="auto">
          <a:xfrm>
            <a:off x="267481" y="2981324"/>
            <a:ext cx="8704684" cy="1733560"/>
          </a:xfrm>
          <a:prstGeom prst="rect">
            <a:avLst/>
          </a:prstGeom>
          <a:noFill/>
          <a:ln w="9525">
            <a:noFill/>
            <a:miter lim="800000"/>
            <a:headEnd/>
            <a:tailEnd/>
          </a:ln>
          <a:effectLst/>
        </p:spPr>
      </p:pic>
      <p:sp>
        <p:nvSpPr>
          <p:cNvPr id="5" name="pole tekstowe 4"/>
          <p:cNvSpPr txBox="1"/>
          <p:nvPr/>
        </p:nvSpPr>
        <p:spPr>
          <a:xfrm>
            <a:off x="285720" y="5000636"/>
            <a:ext cx="8286808" cy="1077218"/>
          </a:xfrm>
          <a:prstGeom prst="rect">
            <a:avLst/>
          </a:prstGeom>
          <a:noFill/>
        </p:spPr>
        <p:txBody>
          <a:bodyPr wrap="square" rtlCol="0">
            <a:spAutoFit/>
          </a:bodyPr>
          <a:lstStyle/>
          <a:p>
            <a:r>
              <a:rPr lang="pl-PL" sz="3200" dirty="0" smtClean="0"/>
              <a:t>Tworzymy użytkownika: </a:t>
            </a:r>
            <a:r>
              <a:rPr lang="pl-PL" sz="3200" b="1" dirty="0" smtClean="0">
                <a:solidFill>
                  <a:srgbClr val="FF0000"/>
                </a:solidFill>
              </a:rPr>
              <a:t>user2</a:t>
            </a:r>
            <a:r>
              <a:rPr lang="pl-PL" sz="3200" dirty="0" smtClean="0"/>
              <a:t> na naszym </a:t>
            </a:r>
            <a:r>
              <a:rPr lang="pl-PL" sz="3200" dirty="0" smtClean="0">
                <a:solidFill>
                  <a:srgbClr val="FF0000"/>
                </a:solidFill>
              </a:rPr>
              <a:t>lokalnym </a:t>
            </a:r>
            <a:r>
              <a:rPr lang="pl-PL" sz="3200" dirty="0" smtClean="0"/>
              <a:t>komputerze z hasłem:</a:t>
            </a:r>
            <a:r>
              <a:rPr lang="pl-PL" sz="3200" dirty="0" smtClean="0">
                <a:solidFill>
                  <a:srgbClr val="FF0000"/>
                </a:solidFill>
              </a:rPr>
              <a:t> </a:t>
            </a:r>
            <a:r>
              <a:rPr lang="pl-PL" sz="3200" b="1" dirty="0" smtClean="0">
                <a:solidFill>
                  <a:srgbClr val="FF0000"/>
                </a:solidFill>
              </a:rPr>
              <a:t>a</a:t>
            </a:r>
            <a:endParaRPr lang="pl-PL" sz="3200" b="1"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7158" y="500043"/>
            <a:ext cx="8286808" cy="3100408"/>
          </a:xfrm>
        </p:spPr>
        <p:txBody>
          <a:bodyPr>
            <a:normAutofit fontScale="90000"/>
          </a:bodyPr>
          <a:lstStyle/>
          <a:p>
            <a:pPr algn="l"/>
            <a:r>
              <a:rPr lang="pl-PL" sz="4000" b="1" dirty="0" smtClean="0">
                <a:solidFill>
                  <a:srgbClr val="002060"/>
                </a:solidFill>
              </a:rPr>
              <a:t>GRANT ALL PRIVILEGES ON *.* TO '</a:t>
            </a:r>
            <a:r>
              <a:rPr lang="pl-PL" sz="4000" b="1" dirty="0" err="1" smtClean="0">
                <a:solidFill>
                  <a:srgbClr val="002060"/>
                </a:solidFill>
              </a:rPr>
              <a:t>nowyUzytkownik'@'localhost</a:t>
            </a:r>
            <a:r>
              <a:rPr lang="pl-PL" sz="4000" b="1" dirty="0" smtClean="0">
                <a:solidFill>
                  <a:srgbClr val="002060"/>
                </a:solidFill>
              </a:rPr>
              <a:t>'; </a:t>
            </a:r>
            <a:r>
              <a:rPr lang="pl-PL" sz="3100" dirty="0" smtClean="0"/>
              <a:t/>
            </a:r>
            <a:br>
              <a:rPr lang="pl-PL" sz="3100" dirty="0" smtClean="0"/>
            </a:br>
            <a:r>
              <a:rPr lang="pl-PL" sz="3100" dirty="0" smtClean="0"/>
              <a:t/>
            </a:r>
            <a:br>
              <a:rPr lang="pl-PL" sz="3100" dirty="0" smtClean="0"/>
            </a:br>
            <a:r>
              <a:rPr lang="pl-PL" dirty="0" smtClean="0"/>
              <a:t>– nadanie wszystkich praw na wszystkich bazach dla użytkownika </a:t>
            </a:r>
            <a:r>
              <a:rPr lang="pl-PL" b="1" dirty="0" err="1" smtClean="0"/>
              <a:t>nowyUzytkownik@localhost</a:t>
            </a:r>
            <a:r>
              <a:rPr lang="pl-PL" dirty="0" smtClean="0"/>
              <a:t>.</a:t>
            </a:r>
            <a:endParaRPr lang="pl-PL" dirty="0"/>
          </a:p>
        </p:txBody>
      </p:sp>
      <p:pic>
        <p:nvPicPr>
          <p:cNvPr id="2050" name="Picture 2"/>
          <p:cNvPicPr>
            <a:picLocks noChangeAspect="1" noChangeArrowheads="1"/>
          </p:cNvPicPr>
          <p:nvPr/>
        </p:nvPicPr>
        <p:blipFill>
          <a:blip r:embed="rId2"/>
          <a:srcRect/>
          <a:stretch>
            <a:fillRect/>
          </a:stretch>
        </p:blipFill>
        <p:spPr bwMode="auto">
          <a:xfrm>
            <a:off x="318960" y="3929066"/>
            <a:ext cx="8825040" cy="1285884"/>
          </a:xfrm>
          <a:prstGeom prst="rect">
            <a:avLst/>
          </a:prstGeom>
          <a:noFill/>
          <a:ln w="9525">
            <a:noFill/>
            <a:miter lim="800000"/>
            <a:headEnd/>
            <a:tailEnd/>
          </a:ln>
          <a:effectLst/>
        </p:spPr>
      </p:pic>
      <p:sp>
        <p:nvSpPr>
          <p:cNvPr id="4" name="pole tekstowe 3"/>
          <p:cNvSpPr txBox="1"/>
          <p:nvPr/>
        </p:nvSpPr>
        <p:spPr>
          <a:xfrm>
            <a:off x="357158" y="5500702"/>
            <a:ext cx="5091843" cy="646331"/>
          </a:xfrm>
          <a:prstGeom prst="rect">
            <a:avLst/>
          </a:prstGeom>
          <a:noFill/>
        </p:spPr>
        <p:txBody>
          <a:bodyPr wrap="none" rtlCol="0">
            <a:spAutoFit/>
          </a:bodyPr>
          <a:lstStyle/>
          <a:p>
            <a:r>
              <a:rPr lang="pl-PL" sz="3600" dirty="0" smtClean="0"/>
              <a:t>U nas użytkownik to </a:t>
            </a:r>
            <a:r>
              <a:rPr lang="pl-PL" sz="3600" b="1" dirty="0" smtClean="0">
                <a:solidFill>
                  <a:srgbClr val="002060"/>
                </a:solidFill>
              </a:rPr>
              <a:t>user2</a:t>
            </a:r>
            <a:endParaRPr lang="pl-PL" sz="3600"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500042"/>
            <a:ext cx="7772400" cy="1470025"/>
          </a:xfrm>
        </p:spPr>
        <p:txBody>
          <a:bodyPr>
            <a:normAutofit/>
          </a:bodyPr>
          <a:lstStyle/>
          <a:p>
            <a:r>
              <a:rPr lang="pl-PL" sz="3200" dirty="0" smtClean="0"/>
              <a:t>W 1970 E. F. </a:t>
            </a:r>
            <a:r>
              <a:rPr lang="pl-PL" sz="3200" dirty="0" err="1" smtClean="0"/>
              <a:t>Codd</a:t>
            </a:r>
            <a:r>
              <a:rPr lang="pl-PL" sz="3200" dirty="0" smtClean="0"/>
              <a:t> zaproponował </a:t>
            </a:r>
            <a:r>
              <a:rPr lang="pl-PL" sz="3200" dirty="0" smtClean="0">
                <a:solidFill>
                  <a:srgbClr val="FF0000"/>
                </a:solidFill>
                <a:effectLst>
                  <a:outerShdw blurRad="38100" dist="38100" dir="2700000" algn="tl">
                    <a:srgbClr val="000000">
                      <a:alpha val="43137"/>
                    </a:srgbClr>
                  </a:outerShdw>
                </a:effectLst>
              </a:rPr>
              <a:t>relacyjny model danych.</a:t>
            </a:r>
            <a:endParaRPr lang="pl-PL" sz="3200" dirty="0">
              <a:solidFill>
                <a:srgbClr val="FF0000"/>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500034" y="2143116"/>
            <a:ext cx="8001056" cy="3571900"/>
          </a:xfrm>
        </p:spPr>
        <p:txBody>
          <a:bodyPr>
            <a:noAutofit/>
          </a:bodyPr>
          <a:lstStyle/>
          <a:p>
            <a:pPr algn="l"/>
            <a:r>
              <a:rPr lang="pl-PL" dirty="0" smtClean="0">
                <a:solidFill>
                  <a:srgbClr val="FF0000"/>
                </a:solidFill>
                <a:effectLst>
                  <a:outerShdw blurRad="38100" dist="38100" dir="2700000" algn="tl">
                    <a:srgbClr val="000000">
                      <a:alpha val="43137"/>
                    </a:srgbClr>
                  </a:outerShdw>
                </a:effectLst>
              </a:rPr>
              <a:t>Relacje</a:t>
            </a:r>
            <a:r>
              <a:rPr lang="pl-PL" dirty="0" smtClean="0">
                <a:solidFill>
                  <a:schemeClr val="tx1"/>
                </a:solidFill>
              </a:rPr>
              <a:t> - reprezentowane są przez tablice. </a:t>
            </a:r>
          </a:p>
          <a:p>
            <a:pPr algn="l"/>
            <a:endParaRPr lang="pl-PL" dirty="0">
              <a:solidFill>
                <a:schemeClr val="tx1"/>
              </a:solidFill>
            </a:endParaRPr>
          </a:p>
          <a:p>
            <a:pPr algn="l"/>
            <a:r>
              <a:rPr lang="pl-PL" dirty="0" smtClean="0">
                <a:solidFill>
                  <a:schemeClr val="tx1"/>
                </a:solidFill>
              </a:rPr>
              <a:t>Relacje są pewnym zbiorem rekordów o identycznej strukturze wewnętrznie powiązanych za pomocą związków zachodzących pomiędzy danymi.</a:t>
            </a:r>
            <a:endParaRPr lang="pl-PL"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797568"/>
          </a:xfrm>
        </p:spPr>
        <p:txBody>
          <a:bodyPr>
            <a:normAutofit/>
          </a:bodyPr>
          <a:lstStyle/>
          <a:p>
            <a:pPr algn="l"/>
            <a:r>
              <a:rPr lang="pl-PL" b="1" dirty="0" smtClean="0">
                <a:solidFill>
                  <a:srgbClr val="002060"/>
                </a:solidFill>
              </a:rPr>
              <a:t>GRANT ALL PRIVILEGES ON </a:t>
            </a:r>
            <a:r>
              <a:rPr lang="pl-PL" b="1" dirty="0" err="1" smtClean="0">
                <a:solidFill>
                  <a:srgbClr val="002060"/>
                </a:solidFill>
              </a:rPr>
              <a:t>przykladowaBaza</a:t>
            </a:r>
            <a:r>
              <a:rPr lang="pl-PL" b="1" dirty="0" smtClean="0">
                <a:solidFill>
                  <a:srgbClr val="002060"/>
                </a:solidFill>
              </a:rPr>
              <a:t>.*  TO '</a:t>
            </a:r>
            <a:r>
              <a:rPr lang="pl-PL" b="1" dirty="0" err="1" smtClean="0">
                <a:solidFill>
                  <a:srgbClr val="002060"/>
                </a:solidFill>
              </a:rPr>
              <a:t>nowyUzytkownik'@'localhost</a:t>
            </a:r>
            <a:r>
              <a:rPr lang="pl-PL" b="1" dirty="0" smtClean="0">
                <a:solidFill>
                  <a:srgbClr val="002060"/>
                </a:solidFill>
              </a:rPr>
              <a:t>'; </a:t>
            </a:r>
            <a:br>
              <a:rPr lang="pl-PL" b="1" dirty="0" smtClean="0">
                <a:solidFill>
                  <a:srgbClr val="002060"/>
                </a:solidFill>
              </a:rPr>
            </a:br>
            <a:r>
              <a:rPr lang="pl-PL" dirty="0" smtClean="0"/>
              <a:t/>
            </a:r>
            <a:br>
              <a:rPr lang="pl-PL" dirty="0" smtClean="0"/>
            </a:br>
            <a:r>
              <a:rPr lang="pl-PL" dirty="0" smtClean="0"/>
              <a:t>– nadanie wszystkich praw dla </a:t>
            </a:r>
            <a:r>
              <a:rPr lang="pl-PL" b="1" dirty="0" err="1" smtClean="0"/>
              <a:t>nowyUzytkownik@localhost</a:t>
            </a:r>
            <a:r>
              <a:rPr lang="pl-PL" dirty="0" smtClean="0"/>
              <a:t>, ale tylko dla bazy </a:t>
            </a:r>
            <a:r>
              <a:rPr lang="pl-PL" b="1" dirty="0" err="1" smtClean="0"/>
              <a:t>przykladowaBaza</a:t>
            </a:r>
            <a:r>
              <a:rPr lang="pl-PL" dirty="0" smtClean="0"/>
              <a:t>.</a:t>
            </a:r>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lnSpcReduction="10000"/>
          </a:bodyPr>
          <a:lstStyle/>
          <a:p>
            <a:pPr marL="0" indent="0">
              <a:buNone/>
            </a:pPr>
            <a:r>
              <a:rPr lang="pl-PL" dirty="0"/>
              <a:t>Polecenie w języku SQL </a:t>
            </a:r>
            <a:r>
              <a:rPr lang="pl-PL" b="1" dirty="0">
                <a:solidFill>
                  <a:srgbClr val="FF0000"/>
                </a:solidFill>
              </a:rPr>
              <a:t>GRANT ALL PRIVILEGES ON klienci TO </a:t>
            </a:r>
            <a:r>
              <a:rPr lang="pl-PL" b="1" dirty="0" smtClean="0">
                <a:solidFill>
                  <a:srgbClr val="FF0000"/>
                </a:solidFill>
              </a:rPr>
              <a:t>pracownik</a:t>
            </a:r>
            <a:r>
              <a:rPr lang="pl-PL" dirty="0" smtClean="0"/>
              <a:t>:</a:t>
            </a:r>
          </a:p>
          <a:p>
            <a:endParaRPr lang="pl-PL" dirty="0"/>
          </a:p>
          <a:p>
            <a:pPr marL="0" indent="0">
              <a:buNone/>
            </a:pPr>
            <a:r>
              <a:rPr lang="pl-PL" b="1" dirty="0" smtClean="0"/>
              <a:t>A</a:t>
            </a:r>
            <a:r>
              <a:rPr lang="pl-PL" b="1" dirty="0"/>
              <a:t>. </a:t>
            </a:r>
            <a:r>
              <a:rPr lang="pl-PL" dirty="0"/>
              <a:t>nadaje uprawnienie grupie </a:t>
            </a:r>
            <a:r>
              <a:rPr lang="pl-PL" i="1" dirty="0"/>
              <a:t>klienci</a:t>
            </a:r>
            <a:r>
              <a:rPr lang="pl-PL" dirty="0"/>
              <a:t> do tabeli </a:t>
            </a:r>
            <a:r>
              <a:rPr lang="pl-PL" i="1" dirty="0"/>
              <a:t>pracownik</a:t>
            </a:r>
            <a:endParaRPr lang="pl-PL" dirty="0"/>
          </a:p>
          <a:p>
            <a:pPr marL="0" indent="0">
              <a:buNone/>
            </a:pPr>
            <a:r>
              <a:rPr lang="pl-PL" b="1" dirty="0"/>
              <a:t>B. </a:t>
            </a:r>
            <a:r>
              <a:rPr lang="pl-PL" dirty="0"/>
              <a:t>odbiera wszystkie uprawnienia </a:t>
            </a:r>
            <a:r>
              <a:rPr lang="pl-PL" i="1" dirty="0"/>
              <a:t>pracownikowi</a:t>
            </a:r>
            <a:r>
              <a:rPr lang="pl-PL" dirty="0"/>
              <a:t> do tabeli </a:t>
            </a:r>
            <a:r>
              <a:rPr lang="pl-PL" i="1" dirty="0"/>
              <a:t>klienci</a:t>
            </a:r>
            <a:endParaRPr lang="pl-PL" dirty="0"/>
          </a:p>
          <a:p>
            <a:pPr marL="0" indent="0">
              <a:buNone/>
            </a:pPr>
            <a:r>
              <a:rPr lang="pl-PL" b="1" dirty="0"/>
              <a:t>C. </a:t>
            </a:r>
            <a:r>
              <a:rPr lang="pl-PL" dirty="0"/>
              <a:t>skopiuje uprawnienia z grupy </a:t>
            </a:r>
            <a:r>
              <a:rPr lang="pl-PL" i="1" dirty="0"/>
              <a:t>klienci</a:t>
            </a:r>
            <a:r>
              <a:rPr lang="pl-PL" dirty="0"/>
              <a:t> na użytkownika </a:t>
            </a:r>
            <a:r>
              <a:rPr lang="pl-PL" i="1" dirty="0"/>
              <a:t>pracownik</a:t>
            </a:r>
            <a:endParaRPr lang="pl-PL" dirty="0"/>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nadaje wszystkie uprawnienia do tabeli </a:t>
            </a:r>
            <a:r>
              <a:rPr lang="pl-PL" b="1" i="1" dirty="0">
                <a:solidFill>
                  <a:srgbClr val="008000"/>
                </a:solidFill>
                <a:effectLst>
                  <a:outerShdw blurRad="38100" dist="38100" dir="2700000" algn="tl">
                    <a:srgbClr val="000000">
                      <a:alpha val="43137"/>
                    </a:srgbClr>
                  </a:outerShdw>
                </a:effectLst>
              </a:rPr>
              <a:t>klienci</a:t>
            </a:r>
            <a:r>
              <a:rPr lang="pl-PL" b="1" dirty="0">
                <a:solidFill>
                  <a:srgbClr val="008000"/>
                </a:solidFill>
                <a:effectLst>
                  <a:outerShdw blurRad="38100" dist="38100" dir="2700000" algn="tl">
                    <a:srgbClr val="000000">
                      <a:alpha val="43137"/>
                    </a:srgbClr>
                  </a:outerShdw>
                </a:effectLst>
              </a:rPr>
              <a:t> użytkownikowi </a:t>
            </a:r>
            <a:r>
              <a:rPr lang="pl-PL" b="1" i="1" dirty="0">
                <a:solidFill>
                  <a:srgbClr val="008000"/>
                </a:solidFill>
                <a:effectLst>
                  <a:outerShdw blurRad="38100" dist="38100" dir="2700000" algn="tl">
                    <a:srgbClr val="000000">
                      <a:alpha val="43137"/>
                    </a:srgbClr>
                  </a:outerShdw>
                </a:effectLst>
              </a:rPr>
              <a:t>pracownik</a:t>
            </a:r>
            <a:endParaRPr lang="pl-PL" b="1" dirty="0">
              <a:solidFill>
                <a:srgbClr val="008000"/>
              </a:solidFill>
              <a:effectLst>
                <a:outerShdw blurRad="38100" dist="38100" dir="2700000" algn="tl">
                  <a:srgbClr val="000000">
                    <a:alpha val="43137"/>
                  </a:srgbClr>
                </a:outerShdw>
              </a:effectLst>
            </a:endParaRPr>
          </a:p>
          <a:p>
            <a:pPr marL="0" indent="0">
              <a:buNone/>
            </a:pPr>
            <a:endParaRPr lang="pl-PL" dirty="0"/>
          </a:p>
        </p:txBody>
      </p:sp>
    </p:spTree>
    <p:extLst>
      <p:ext uri="{BB962C8B-B14F-4D97-AF65-F5344CB8AC3E}">
        <p14:creationId xmlns:p14="http://schemas.microsoft.com/office/powerpoint/2010/main" val="3002582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a:bodyPr>
          <a:lstStyle/>
          <a:p>
            <a:pPr marL="0" indent="0">
              <a:buNone/>
            </a:pPr>
            <a:r>
              <a:rPr lang="pl-PL" dirty="0"/>
              <a:t>W serwerze MySQL nadanie </a:t>
            </a:r>
            <a:r>
              <a:rPr lang="pl-PL" b="1" dirty="0">
                <a:solidFill>
                  <a:srgbClr val="FF0000"/>
                </a:solidFill>
              </a:rPr>
              <a:t>roli o nazwie </a:t>
            </a:r>
            <a:r>
              <a:rPr lang="pl-PL" b="1" dirty="0" err="1">
                <a:solidFill>
                  <a:srgbClr val="FF0000"/>
                </a:solidFill>
              </a:rPr>
              <a:t>DBManager</a:t>
            </a:r>
            <a:r>
              <a:rPr lang="pl-PL" dirty="0"/>
              <a:t> przyznaje użytkownikowi prawa umożliwiające</a:t>
            </a:r>
          </a:p>
          <a:p>
            <a:endParaRPr lang="pl-PL" b="1" dirty="0" smtClean="0"/>
          </a:p>
          <a:p>
            <a:pPr marL="0" indent="0">
              <a:buNone/>
            </a:pPr>
            <a:r>
              <a:rPr lang="pl-PL" b="1" dirty="0" smtClean="0"/>
              <a:t>A</a:t>
            </a:r>
            <a:r>
              <a:rPr lang="pl-PL" b="1" dirty="0"/>
              <a:t>. </a:t>
            </a:r>
            <a:r>
              <a:rPr lang="pl-PL" dirty="0"/>
              <a:t>monitorowanie serwera</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wszelkie operacje na bazach danych serwera</a:t>
            </a:r>
          </a:p>
          <a:p>
            <a:pPr marL="0" indent="0">
              <a:buNone/>
            </a:pPr>
            <a:r>
              <a:rPr lang="pl-PL" b="1" dirty="0"/>
              <a:t>C. </a:t>
            </a:r>
            <a:r>
              <a:rPr lang="pl-PL" dirty="0"/>
              <a:t>tworzenie użytkowników serwera i ustawianie im haseł</a:t>
            </a:r>
          </a:p>
          <a:p>
            <a:pPr marL="0" indent="0">
              <a:buNone/>
            </a:pPr>
            <a:r>
              <a:rPr lang="pl-PL" b="1" dirty="0"/>
              <a:t>D. </a:t>
            </a:r>
            <a:r>
              <a:rPr lang="pl-PL" dirty="0"/>
              <a:t>wszystkie operacje na bazach danych i użytkownikach serwera</a:t>
            </a:r>
          </a:p>
          <a:p>
            <a:pPr marL="0" indent="0">
              <a:buNone/>
            </a:pPr>
            <a:endParaRPr lang="pl-PL" dirty="0"/>
          </a:p>
        </p:txBody>
      </p:sp>
    </p:spTree>
    <p:extLst>
      <p:ext uri="{BB962C8B-B14F-4D97-AF65-F5344CB8AC3E}">
        <p14:creationId xmlns:p14="http://schemas.microsoft.com/office/powerpoint/2010/main" val="2003825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a:bodyPr>
          <a:lstStyle/>
          <a:p>
            <a:pPr marL="0" indent="0">
              <a:buNone/>
            </a:pPr>
            <a:r>
              <a:rPr lang="pl-PL" dirty="0"/>
              <a:t>Polecenie </a:t>
            </a:r>
            <a:r>
              <a:rPr lang="pl-PL" b="1" dirty="0">
                <a:solidFill>
                  <a:srgbClr val="FF0000"/>
                </a:solidFill>
              </a:rPr>
              <a:t>REVOKE SELECT ON nazwa1 FROM nazwa2</a:t>
            </a:r>
            <a:r>
              <a:rPr lang="pl-PL" dirty="0"/>
              <a:t> w języku SQL umożliwia</a:t>
            </a:r>
          </a:p>
          <a:p>
            <a:endParaRPr lang="pl-PL" b="1" dirty="0" smtClean="0"/>
          </a:p>
          <a:p>
            <a:pPr marL="0" indent="0">
              <a:buNone/>
            </a:pPr>
            <a:r>
              <a:rPr lang="pl-PL" b="1" dirty="0" smtClean="0"/>
              <a:t>A</a:t>
            </a:r>
            <a:r>
              <a:rPr lang="pl-PL" b="1" dirty="0"/>
              <a:t>. </a:t>
            </a:r>
            <a:r>
              <a:rPr lang="pl-PL" dirty="0"/>
              <a:t>nadanie uprawnień z użyciem zdefiniowanego schematu</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odbieranie uprawnień użytkownikowi</a:t>
            </a:r>
          </a:p>
          <a:p>
            <a:pPr marL="0" indent="0">
              <a:buNone/>
            </a:pPr>
            <a:r>
              <a:rPr lang="pl-PL" b="1" dirty="0"/>
              <a:t>C. </a:t>
            </a:r>
            <a:r>
              <a:rPr lang="pl-PL" dirty="0"/>
              <a:t>usuwanie użytkownika z bazy</a:t>
            </a:r>
          </a:p>
          <a:p>
            <a:pPr marL="0" indent="0">
              <a:buNone/>
            </a:pPr>
            <a:r>
              <a:rPr lang="pl-PL" b="1" dirty="0"/>
              <a:t>D. </a:t>
            </a:r>
            <a:r>
              <a:rPr lang="pl-PL" dirty="0"/>
              <a:t>nadawanie praw do tabeli</a:t>
            </a:r>
          </a:p>
          <a:p>
            <a:pPr marL="0" indent="0">
              <a:buNone/>
            </a:pPr>
            <a:endParaRPr lang="pl-PL" dirty="0"/>
          </a:p>
        </p:txBody>
      </p:sp>
    </p:spTree>
    <p:extLst>
      <p:ext uri="{BB962C8B-B14F-4D97-AF65-F5344CB8AC3E}">
        <p14:creationId xmlns:p14="http://schemas.microsoft.com/office/powerpoint/2010/main" val="3904281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lstStyle/>
          <a:p>
            <a:r>
              <a:rPr lang="pl-PL" dirty="0"/>
              <a:t>W języku SQL przywilej SELECT polecenia </a:t>
            </a:r>
            <a:r>
              <a:rPr lang="pl-PL" b="1" dirty="0">
                <a:solidFill>
                  <a:srgbClr val="FF0000"/>
                </a:solidFill>
              </a:rPr>
              <a:t>GRANT</a:t>
            </a:r>
            <a:r>
              <a:rPr lang="pl-PL" dirty="0"/>
              <a:t> pozwala użytkownikowi baz danych na </a:t>
            </a:r>
          </a:p>
          <a:p>
            <a:pPr marL="0" indent="0">
              <a:buNone/>
            </a:pPr>
            <a:endParaRPr lang="pl-PL" b="1" dirty="0" smtClean="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odczyt danych z tabeli</a:t>
            </a:r>
          </a:p>
          <a:p>
            <a:pPr marL="0" indent="0">
              <a:buNone/>
            </a:pPr>
            <a:r>
              <a:rPr lang="pl-PL" b="1" dirty="0"/>
              <a:t>B. </a:t>
            </a:r>
            <a:r>
              <a:rPr lang="pl-PL" dirty="0"/>
              <a:t>tworzenie tabeli</a:t>
            </a:r>
          </a:p>
          <a:p>
            <a:pPr marL="0" indent="0">
              <a:buNone/>
            </a:pPr>
            <a:r>
              <a:rPr lang="pl-PL" b="1" dirty="0"/>
              <a:t>C. </a:t>
            </a:r>
            <a:r>
              <a:rPr lang="pl-PL" dirty="0"/>
              <a:t>usunięcie danych z tabeli</a:t>
            </a:r>
          </a:p>
          <a:p>
            <a:pPr marL="0" indent="0">
              <a:buNone/>
            </a:pPr>
            <a:r>
              <a:rPr lang="pl-PL" b="1" dirty="0"/>
              <a:t>D. </a:t>
            </a:r>
            <a:r>
              <a:rPr lang="pl-PL" dirty="0"/>
              <a:t>modyfikowanie danych w tabeli</a:t>
            </a:r>
          </a:p>
          <a:p>
            <a:pPr marL="0" indent="0">
              <a:buNone/>
            </a:pPr>
            <a:endParaRPr lang="pl-PL" dirty="0"/>
          </a:p>
        </p:txBody>
      </p:sp>
    </p:spTree>
    <p:extLst>
      <p:ext uri="{BB962C8B-B14F-4D97-AF65-F5344CB8AC3E}">
        <p14:creationId xmlns:p14="http://schemas.microsoft.com/office/powerpoint/2010/main" val="3598983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effectLst>
                  <a:outerShdw blurRad="38100" dist="38100" dir="2700000" algn="tl">
                    <a:srgbClr val="000000">
                      <a:alpha val="43137"/>
                    </a:srgbClr>
                  </a:outerShdw>
                </a:effectLst>
              </a:rPr>
              <a:t>Koniec pracy z dodaniem </a:t>
            </a:r>
            <a:r>
              <a:rPr lang="pl-PL" b="1" dirty="0" err="1" smtClean="0">
                <a:solidFill>
                  <a:srgbClr val="FF0000"/>
                </a:solidFill>
                <a:effectLst>
                  <a:outerShdw blurRad="38100" dist="38100" dir="2700000" algn="tl">
                    <a:srgbClr val="000000">
                      <a:alpha val="43137"/>
                    </a:srgbClr>
                  </a:outerShdw>
                </a:effectLst>
              </a:rPr>
              <a:t>userów</a:t>
            </a:r>
            <a:endParaRPr lang="pl-PL" b="1" dirty="0">
              <a:solidFill>
                <a:srgbClr val="FF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600201"/>
            <a:ext cx="8229600" cy="2257428"/>
          </a:xfrm>
        </p:spPr>
        <p:txBody>
          <a:bodyPr/>
          <a:lstStyle/>
          <a:p>
            <a:pPr>
              <a:buNone/>
            </a:pPr>
            <a:r>
              <a:rPr lang="pl-PL" dirty="0" smtClean="0"/>
              <a:t>Na sam koniec trzeba przeładować uprawnienia </a:t>
            </a:r>
          </a:p>
          <a:p>
            <a:pPr>
              <a:buNone/>
            </a:pPr>
            <a:r>
              <a:rPr lang="pl-PL" dirty="0" smtClean="0"/>
              <a:t>poleceniem </a:t>
            </a:r>
            <a:r>
              <a:rPr lang="pl-PL" b="1" dirty="0" smtClean="0">
                <a:solidFill>
                  <a:srgbClr val="002060"/>
                </a:solidFill>
              </a:rPr>
              <a:t>FLUSH PRIVILEGES; </a:t>
            </a:r>
            <a:r>
              <a:rPr lang="pl-PL" dirty="0" smtClean="0"/>
              <a:t>, zaś połączenie </a:t>
            </a:r>
          </a:p>
          <a:p>
            <a:pPr>
              <a:buNone/>
            </a:pPr>
            <a:r>
              <a:rPr lang="pl-PL" dirty="0" smtClean="0"/>
              <a:t>z bazą danych zamyka się poleceniem </a:t>
            </a:r>
            <a:r>
              <a:rPr lang="pl-PL" b="1" dirty="0" err="1" smtClean="0">
                <a:solidFill>
                  <a:srgbClr val="002060"/>
                </a:solidFill>
              </a:rPr>
              <a:t>quit</a:t>
            </a:r>
            <a:r>
              <a:rPr lang="pl-PL" dirty="0" smtClean="0"/>
              <a:t>.</a:t>
            </a:r>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baza istnieje</a:t>
            </a:r>
            <a:endParaRPr lang="pl-PL" dirty="0"/>
          </a:p>
        </p:txBody>
      </p:sp>
      <p:sp>
        <p:nvSpPr>
          <p:cNvPr id="3" name="Symbol zastępczy zawartości 2"/>
          <p:cNvSpPr>
            <a:spLocks noGrp="1"/>
          </p:cNvSpPr>
          <p:nvPr>
            <p:ph idx="1"/>
          </p:nvPr>
        </p:nvSpPr>
        <p:spPr/>
        <p:txBody>
          <a:bodyPr/>
          <a:lstStyle/>
          <a:p>
            <a:pPr>
              <a:buNone/>
            </a:pPr>
            <a:r>
              <a:rPr lang="pl-PL" dirty="0" smtClean="0"/>
              <a:t>Wyświetlenie istniejących baz danych –</a:t>
            </a:r>
          </a:p>
          <a:p>
            <a:pPr>
              <a:buNone/>
            </a:pPr>
            <a:r>
              <a:rPr lang="pl-PL" dirty="0" smtClean="0"/>
              <a:t>polecenie $</a:t>
            </a:r>
            <a:r>
              <a:rPr lang="pl-PL" dirty="0" err="1" smtClean="0"/>
              <a:t>mysql&gt;</a:t>
            </a:r>
            <a:r>
              <a:rPr lang="pl-PL" b="1" dirty="0" err="1" smtClean="0">
                <a:solidFill>
                  <a:srgbClr val="FF0000"/>
                </a:solidFill>
                <a:effectLst>
                  <a:outerShdw blurRad="38100" dist="38100" dir="2700000" algn="tl">
                    <a:srgbClr val="000000">
                      <a:alpha val="43137"/>
                    </a:srgbClr>
                  </a:outerShdw>
                </a:effectLst>
              </a:rPr>
              <a:t>show</a:t>
            </a:r>
            <a:r>
              <a:rPr lang="pl-PL" b="1" dirty="0" smtClean="0">
                <a:solidFill>
                  <a:srgbClr val="FF0000"/>
                </a:solidFill>
                <a:effectLst>
                  <a:outerShdw blurRad="38100" dist="38100" dir="2700000" algn="tl">
                    <a:srgbClr val="000000">
                      <a:alpha val="43137"/>
                    </a:srgbClr>
                  </a:outerShdw>
                </a:effectLst>
              </a:rPr>
              <a:t> </a:t>
            </a:r>
            <a:r>
              <a:rPr lang="pl-PL" b="1" dirty="0" err="1" smtClean="0">
                <a:solidFill>
                  <a:srgbClr val="FF0000"/>
                </a:solidFill>
                <a:effectLst>
                  <a:outerShdw blurRad="38100" dist="38100" dir="2700000" algn="tl">
                    <a:srgbClr val="000000">
                      <a:alpha val="43137"/>
                    </a:srgbClr>
                  </a:outerShdw>
                </a:effectLst>
              </a:rPr>
              <a:t>databases</a:t>
            </a:r>
            <a:r>
              <a:rPr lang="pl-PL" b="1" dirty="0" smtClean="0">
                <a:solidFill>
                  <a:srgbClr val="FF0000"/>
                </a:solidFill>
                <a:effectLst>
                  <a:outerShdw blurRad="38100" dist="38100" dir="2700000" algn="tl">
                    <a:srgbClr val="000000">
                      <a:alpha val="43137"/>
                    </a:srgbClr>
                  </a:outerShdw>
                </a:effectLst>
              </a:rPr>
              <a:t>; </a:t>
            </a:r>
            <a:endParaRPr lang="pl-PL" dirty="0">
              <a:solidFill>
                <a:srgbClr val="FF0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srcRect/>
          <a:stretch>
            <a:fillRect/>
          </a:stretch>
        </p:blipFill>
        <p:spPr bwMode="auto">
          <a:xfrm>
            <a:off x="500034" y="2928934"/>
            <a:ext cx="3906079" cy="3643338"/>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effectLst>
                  <a:outerShdw blurRad="38100" dist="38100" dir="2700000" algn="tl">
                    <a:srgbClr val="000000">
                      <a:alpha val="43137"/>
                    </a:srgbClr>
                  </a:outerShdw>
                </a:effectLst>
              </a:rPr>
              <a:t>Tworzenie BD</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pl-PL" dirty="0" smtClean="0"/>
              <a:t>Tworzenie nowej bazy danych: </a:t>
            </a:r>
          </a:p>
          <a:p>
            <a:pPr>
              <a:buNone/>
            </a:pPr>
            <a:r>
              <a:rPr lang="pl-PL" b="1" dirty="0" err="1" smtClean="0">
                <a:solidFill>
                  <a:srgbClr val="002060"/>
                </a:solidFill>
              </a:rPr>
              <a:t>create</a:t>
            </a:r>
            <a:r>
              <a:rPr lang="pl-PL" b="1" dirty="0" smtClean="0">
                <a:solidFill>
                  <a:srgbClr val="002060"/>
                </a:solidFill>
              </a:rPr>
              <a:t>  </a:t>
            </a:r>
            <a:r>
              <a:rPr lang="pl-PL" b="1" dirty="0" err="1" smtClean="0">
                <a:solidFill>
                  <a:srgbClr val="002060"/>
                </a:solidFill>
              </a:rPr>
              <a:t>database</a:t>
            </a:r>
            <a:r>
              <a:rPr lang="pl-PL" b="1" dirty="0" smtClean="0">
                <a:solidFill>
                  <a:srgbClr val="002060"/>
                </a:solidFill>
              </a:rPr>
              <a:t> [</a:t>
            </a:r>
            <a:r>
              <a:rPr lang="pl-PL" b="1" dirty="0" err="1" smtClean="0">
                <a:solidFill>
                  <a:srgbClr val="002060"/>
                </a:solidFill>
              </a:rPr>
              <a:t>nazwa_bazy</a:t>
            </a:r>
            <a:r>
              <a:rPr lang="pl-PL" b="1" dirty="0" smtClean="0">
                <a:solidFill>
                  <a:srgbClr val="002060"/>
                </a:solidFill>
              </a:rPr>
              <a:t>]; </a:t>
            </a:r>
            <a:endParaRPr lang="pl-PL" dirty="0">
              <a:solidFill>
                <a:srgbClr val="002060"/>
              </a:solidFill>
            </a:endParaRPr>
          </a:p>
        </p:txBody>
      </p:sp>
      <p:pic>
        <p:nvPicPr>
          <p:cNvPr id="4098" name="Picture 2"/>
          <p:cNvPicPr>
            <a:picLocks noChangeAspect="1" noChangeArrowheads="1"/>
          </p:cNvPicPr>
          <p:nvPr/>
        </p:nvPicPr>
        <p:blipFill>
          <a:blip r:embed="rId2"/>
          <a:srcRect/>
          <a:stretch>
            <a:fillRect/>
          </a:stretch>
        </p:blipFill>
        <p:spPr bwMode="auto">
          <a:xfrm>
            <a:off x="500034" y="2857496"/>
            <a:ext cx="4053895" cy="350046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92500"/>
          </a:bodyPr>
          <a:lstStyle/>
          <a:p>
            <a:r>
              <a:rPr lang="pl-PL" dirty="0"/>
              <a:t>Wskaż PRAWDZIWE stwierdzenie dla polecenia: CREATE TABLE </a:t>
            </a:r>
            <a:r>
              <a:rPr lang="pl-PL" b="1" dirty="0">
                <a:solidFill>
                  <a:srgbClr val="FF0000"/>
                </a:solidFill>
              </a:rPr>
              <a:t>IF NOT EXISTS</a:t>
            </a:r>
            <a:r>
              <a:rPr lang="pl-PL" dirty="0"/>
              <a:t> ADRES(ulica VARCHAR(70) CHARACTER SET utf8);</a:t>
            </a:r>
          </a:p>
          <a:p>
            <a:endParaRPr lang="pl-PL" b="1" dirty="0" smtClean="0"/>
          </a:p>
          <a:p>
            <a:pPr marL="0" indent="0">
              <a:buNone/>
            </a:pPr>
            <a:r>
              <a:rPr lang="pl-PL" b="1" dirty="0" smtClean="0"/>
              <a:t>A</a:t>
            </a:r>
            <a:r>
              <a:rPr lang="pl-PL" b="1" dirty="0"/>
              <a:t>. </a:t>
            </a:r>
            <a:r>
              <a:rPr lang="pl-PL" dirty="0"/>
              <a:t>Rekordem tabeli nie może być 3 MAJA</a:t>
            </a:r>
          </a:p>
          <a:p>
            <a:pPr marL="0" indent="0">
              <a:buNone/>
            </a:pPr>
            <a:r>
              <a:rPr lang="pl-PL" b="1" dirty="0"/>
              <a:t>B. </a:t>
            </a:r>
            <a:r>
              <a:rPr lang="pl-PL" dirty="0"/>
              <a:t>Klauzula CHARACTER SET utf8 jest obowiązkowa</a:t>
            </a:r>
          </a:p>
          <a:p>
            <a:pPr marL="0" indent="0">
              <a:buNone/>
            </a:pPr>
            <a:r>
              <a:rPr lang="pl-PL" b="1" dirty="0"/>
              <a:t>C. </a:t>
            </a:r>
            <a:r>
              <a:rPr lang="pl-PL" dirty="0"/>
              <a:t>Do tabeli nie można wprowadzać ulic zawierających w nazwie polskie znaki</a:t>
            </a:r>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IF NOT EXISTS stosuje się opcjonalnie, aby upewnić się, że brak w bazie danych takiej tabeli</a:t>
            </a:r>
          </a:p>
          <a:p>
            <a:pPr marL="0" indent="0">
              <a:buNone/>
            </a:pPr>
            <a:endParaRPr lang="pl-PL" dirty="0"/>
          </a:p>
        </p:txBody>
      </p:sp>
    </p:spTree>
    <p:extLst>
      <p:ext uri="{BB962C8B-B14F-4D97-AF65-F5344CB8AC3E}">
        <p14:creationId xmlns:p14="http://schemas.microsoft.com/office/powerpoint/2010/main" val="3016774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002060"/>
                </a:solidFill>
                <a:effectLst>
                  <a:outerShdw blurRad="38100" dist="38100" dir="2700000" algn="tl">
                    <a:srgbClr val="000000">
                      <a:alpha val="43137"/>
                    </a:srgbClr>
                  </a:outerShdw>
                </a:effectLst>
              </a:rPr>
              <a:t>Przejście do tabeli</a:t>
            </a:r>
            <a:endParaRPr lang="pl-PL" b="1" dirty="0">
              <a:solidFill>
                <a:srgbClr val="00206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pl-PL" dirty="0" smtClean="0"/>
              <a:t>Przejście (włączenie) do wybranej bazy danych:</a:t>
            </a:r>
          </a:p>
          <a:p>
            <a:pPr>
              <a:buNone/>
            </a:pPr>
            <a:r>
              <a:rPr lang="pl-PL" b="1" dirty="0" err="1" smtClean="0">
                <a:solidFill>
                  <a:srgbClr val="002060"/>
                </a:solidFill>
              </a:rPr>
              <a:t>use</a:t>
            </a:r>
            <a:r>
              <a:rPr lang="pl-PL" b="1" dirty="0" smtClean="0">
                <a:solidFill>
                  <a:srgbClr val="002060"/>
                </a:solidFill>
              </a:rPr>
              <a:t> [nazwa bazy]; </a:t>
            </a:r>
            <a:endParaRPr lang="pl-PL" dirty="0">
              <a:solidFill>
                <a:srgbClr val="002060"/>
              </a:solidFill>
            </a:endParaRPr>
          </a:p>
        </p:txBody>
      </p:sp>
      <p:pic>
        <p:nvPicPr>
          <p:cNvPr id="5122" name="Picture 2"/>
          <p:cNvPicPr>
            <a:picLocks noChangeAspect="1" noChangeArrowheads="1"/>
          </p:cNvPicPr>
          <p:nvPr/>
        </p:nvPicPr>
        <p:blipFill>
          <a:blip r:embed="rId2"/>
          <a:srcRect/>
          <a:stretch>
            <a:fillRect/>
          </a:stretch>
        </p:blipFill>
        <p:spPr bwMode="auto">
          <a:xfrm>
            <a:off x="3714744" y="2285992"/>
            <a:ext cx="3574276" cy="1357320"/>
          </a:xfrm>
          <a:prstGeom prst="rect">
            <a:avLst/>
          </a:prstGeom>
          <a:noFill/>
          <a:ln w="9525">
            <a:noFill/>
            <a:miter lim="800000"/>
            <a:headEnd/>
            <a:tailEnd/>
          </a:ln>
          <a:effectLst/>
        </p:spPr>
      </p:pic>
      <p:sp>
        <p:nvSpPr>
          <p:cNvPr id="5" name="Prostokąt 4"/>
          <p:cNvSpPr/>
          <p:nvPr/>
        </p:nvSpPr>
        <p:spPr>
          <a:xfrm>
            <a:off x="428596" y="3786190"/>
            <a:ext cx="8358246" cy="523220"/>
          </a:xfrm>
          <a:prstGeom prst="rect">
            <a:avLst/>
          </a:prstGeom>
        </p:spPr>
        <p:txBody>
          <a:bodyPr wrap="square">
            <a:spAutoFit/>
          </a:bodyPr>
          <a:lstStyle/>
          <a:p>
            <a:r>
              <a:rPr lang="pl-PL" sz="2800" dirty="0" smtClean="0"/>
              <a:t>Tworzenie nowej tabeli:  </a:t>
            </a:r>
            <a:r>
              <a:rPr lang="pl-PL" sz="2800" b="1" dirty="0" err="1" smtClean="0">
                <a:solidFill>
                  <a:srgbClr val="002060"/>
                </a:solidFill>
              </a:rPr>
              <a:t>create</a:t>
            </a:r>
            <a:r>
              <a:rPr lang="pl-PL" sz="2800" b="1" dirty="0" smtClean="0">
                <a:solidFill>
                  <a:srgbClr val="002060"/>
                </a:solidFill>
              </a:rPr>
              <a:t> </a:t>
            </a:r>
            <a:r>
              <a:rPr lang="pl-PL" sz="2800" b="1" dirty="0" err="1" smtClean="0">
                <a:solidFill>
                  <a:srgbClr val="002060"/>
                </a:solidFill>
              </a:rPr>
              <a:t>table</a:t>
            </a:r>
            <a:r>
              <a:rPr lang="pl-PL" sz="2800" b="1" dirty="0" smtClean="0">
                <a:solidFill>
                  <a:srgbClr val="002060"/>
                </a:solidFill>
              </a:rPr>
              <a:t> [</a:t>
            </a:r>
            <a:r>
              <a:rPr lang="pl-PL" sz="2800" b="1" dirty="0" err="1" smtClean="0">
                <a:solidFill>
                  <a:srgbClr val="002060"/>
                </a:solidFill>
              </a:rPr>
              <a:t>nazwa_tabeli</a:t>
            </a:r>
            <a:r>
              <a:rPr lang="pl-PL" sz="2800" b="1" dirty="0" smtClean="0">
                <a:solidFill>
                  <a:srgbClr val="002060"/>
                </a:solidFill>
              </a:rPr>
              <a:t>] </a:t>
            </a:r>
            <a:endParaRPr lang="pl-PL" sz="2800" dirty="0">
              <a:solidFill>
                <a:srgbClr val="002060"/>
              </a:solidFill>
            </a:endParaRPr>
          </a:p>
        </p:txBody>
      </p:sp>
      <p:pic>
        <p:nvPicPr>
          <p:cNvPr id="5123" name="Picture 3"/>
          <p:cNvPicPr>
            <a:picLocks noChangeAspect="1" noChangeArrowheads="1"/>
          </p:cNvPicPr>
          <p:nvPr/>
        </p:nvPicPr>
        <p:blipFill>
          <a:blip r:embed="rId3"/>
          <a:srcRect/>
          <a:stretch>
            <a:fillRect/>
          </a:stretch>
        </p:blipFill>
        <p:spPr bwMode="auto">
          <a:xfrm>
            <a:off x="428596" y="4357694"/>
            <a:ext cx="8369331" cy="1071570"/>
          </a:xfrm>
          <a:prstGeom prst="rect">
            <a:avLst/>
          </a:prstGeom>
          <a:noFill/>
          <a:ln w="9525">
            <a:noFill/>
            <a:miter lim="800000"/>
            <a:headEnd/>
            <a:tailEnd/>
          </a:ln>
          <a:effectLst/>
        </p:spPr>
      </p:pic>
      <p:sp>
        <p:nvSpPr>
          <p:cNvPr id="7" name="pole tekstowe 6"/>
          <p:cNvSpPr txBox="1"/>
          <p:nvPr/>
        </p:nvSpPr>
        <p:spPr>
          <a:xfrm>
            <a:off x="571472" y="5643578"/>
            <a:ext cx="6074483" cy="584775"/>
          </a:xfrm>
          <a:prstGeom prst="rect">
            <a:avLst/>
          </a:prstGeom>
          <a:noFill/>
        </p:spPr>
        <p:txBody>
          <a:bodyPr wrap="none" rtlCol="0">
            <a:spAutoFit/>
          </a:bodyPr>
          <a:lstStyle/>
          <a:p>
            <a:r>
              <a:rPr lang="pl-PL" sz="3200" b="1" dirty="0" smtClean="0">
                <a:solidFill>
                  <a:srgbClr val="FF0000"/>
                </a:solidFill>
                <a:effectLst>
                  <a:outerShdw blurRad="38100" dist="38100" dir="2700000" algn="tl">
                    <a:srgbClr val="000000">
                      <a:alpha val="43137"/>
                    </a:srgbClr>
                  </a:outerShdw>
                </a:effectLst>
              </a:rPr>
              <a:t>Tabela bez kolumny! </a:t>
            </a:r>
            <a:r>
              <a:rPr lang="pl-PL" sz="3200" dirty="0" smtClean="0"/>
              <a:t>Tak się nie da.</a:t>
            </a:r>
            <a:endParaRPr lang="pl-PL"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nalezione obrazy dla zapytania relacje bazy danych"/>
          <p:cNvPicPr>
            <a:picLocks noChangeAspect="1" noChangeArrowheads="1"/>
          </p:cNvPicPr>
          <p:nvPr/>
        </p:nvPicPr>
        <p:blipFill>
          <a:blip r:embed="rId2"/>
          <a:srcRect/>
          <a:stretch>
            <a:fillRect/>
          </a:stretch>
        </p:blipFill>
        <p:spPr bwMode="auto">
          <a:xfrm>
            <a:off x="0" y="785794"/>
            <a:ext cx="9090176" cy="494444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a:bodyPr>
          <a:lstStyle/>
          <a:p>
            <a:pPr marL="0" indent="0">
              <a:buNone/>
            </a:pPr>
            <a:r>
              <a:rPr lang="pl-PL" dirty="0"/>
              <a:t>Polecenie </a:t>
            </a:r>
            <a:r>
              <a:rPr lang="pl-PL" b="1" dirty="0">
                <a:solidFill>
                  <a:srgbClr val="FF0000"/>
                </a:solidFill>
              </a:rPr>
              <a:t>DBCC CHECKDB("</a:t>
            </a:r>
            <a:r>
              <a:rPr lang="pl-PL" b="1" dirty="0" err="1">
                <a:solidFill>
                  <a:srgbClr val="FF0000"/>
                </a:solidFill>
              </a:rPr>
              <a:t>sklepAGD</a:t>
            </a:r>
            <a:r>
              <a:rPr lang="pl-PL" b="1" dirty="0">
                <a:solidFill>
                  <a:srgbClr val="FF0000"/>
                </a:solidFill>
              </a:rPr>
              <a:t>", </a:t>
            </a:r>
            <a:r>
              <a:rPr lang="pl-PL" b="1" dirty="0" err="1">
                <a:solidFill>
                  <a:srgbClr val="FF0000"/>
                </a:solidFill>
              </a:rPr>
              <a:t>Repair_fast</a:t>
            </a:r>
            <a:r>
              <a:rPr lang="pl-PL" b="1" dirty="0">
                <a:solidFill>
                  <a:srgbClr val="FF0000"/>
                </a:solidFill>
              </a:rPr>
              <a:t>)</a:t>
            </a:r>
            <a:r>
              <a:rPr lang="pl-PL" dirty="0"/>
              <a:t> w MS SQL Server</a:t>
            </a:r>
          </a:p>
          <a:p>
            <a:endParaRPr lang="pl-PL" b="1" dirty="0" smtClean="0"/>
          </a:p>
          <a:p>
            <a:pPr marL="0" indent="0">
              <a:buNone/>
            </a:pPr>
            <a:r>
              <a:rPr lang="pl-PL" b="1" dirty="0" smtClean="0"/>
              <a:t>A</a:t>
            </a:r>
            <a:r>
              <a:rPr lang="pl-PL" b="1" dirty="0"/>
              <a:t>. </a:t>
            </a:r>
            <a:r>
              <a:rPr lang="pl-PL" dirty="0"/>
              <a:t>sprawdzi spójność określonej tabeli</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sprawdzi spójność bazy danych i naprawi uszkodzone indeksy</a:t>
            </a:r>
          </a:p>
          <a:p>
            <a:pPr marL="0" indent="0">
              <a:buNone/>
            </a:pPr>
            <a:r>
              <a:rPr lang="pl-PL" b="1" dirty="0"/>
              <a:t>C. </a:t>
            </a:r>
            <a:r>
              <a:rPr lang="pl-PL" dirty="0"/>
              <a:t>sprawdzi spójność bazy danych i wykona kopię bezpieczeństwa</a:t>
            </a:r>
          </a:p>
          <a:p>
            <a:pPr marL="0" indent="0">
              <a:buNone/>
            </a:pPr>
            <a:r>
              <a:rPr lang="pl-PL" b="1" dirty="0"/>
              <a:t>D. </a:t>
            </a:r>
            <a:r>
              <a:rPr lang="pl-PL" dirty="0"/>
              <a:t>sprawdzi spójność określonej tabeli i naprawi uszkodzone rekordy</a:t>
            </a:r>
          </a:p>
          <a:p>
            <a:pPr marL="0" indent="0">
              <a:buNone/>
            </a:pPr>
            <a:endParaRPr lang="pl-PL" dirty="0"/>
          </a:p>
        </p:txBody>
      </p:sp>
    </p:spTree>
    <p:extLst>
      <p:ext uri="{BB962C8B-B14F-4D97-AF65-F5344CB8AC3E}">
        <p14:creationId xmlns:p14="http://schemas.microsoft.com/office/powerpoint/2010/main" val="2651400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lstStyle/>
          <a:p>
            <a:r>
              <a:rPr lang="pl-PL" dirty="0"/>
              <a:t>Aby </a:t>
            </a:r>
            <a:r>
              <a:rPr lang="pl-PL" dirty="0">
                <a:solidFill>
                  <a:srgbClr val="FF0000"/>
                </a:solidFill>
              </a:rPr>
              <a:t>przywrócić bazę danych MS SQL z kopii bezpieczeństwa</a:t>
            </a:r>
            <a:r>
              <a:rPr lang="pl-PL" dirty="0"/>
              <a:t>, należy zastosować polecenie</a:t>
            </a:r>
          </a:p>
          <a:p>
            <a:endParaRPr lang="pl-PL" b="1" dirty="0" smtClean="0"/>
          </a:p>
          <a:p>
            <a:pPr marL="0" indent="0">
              <a:buNone/>
            </a:pPr>
            <a:r>
              <a:rPr lang="pl-PL" b="1" dirty="0" smtClean="0"/>
              <a:t>A</a:t>
            </a:r>
            <a:r>
              <a:rPr lang="pl-PL" b="1" dirty="0"/>
              <a:t>. </a:t>
            </a:r>
            <a:r>
              <a:rPr lang="pl-PL" dirty="0"/>
              <a:t>DBCC CHECKDB</a:t>
            </a:r>
          </a:p>
          <a:p>
            <a:pPr marL="0" indent="0">
              <a:buNone/>
            </a:pPr>
            <a:r>
              <a:rPr lang="pl-PL" b="1" dirty="0"/>
              <a:t>B. </a:t>
            </a:r>
            <a:r>
              <a:rPr lang="pl-PL" dirty="0"/>
              <a:t>SAVE DATABASE</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RESTORE DATABASE</a:t>
            </a:r>
          </a:p>
          <a:p>
            <a:pPr marL="0" indent="0">
              <a:buNone/>
            </a:pPr>
            <a:r>
              <a:rPr lang="pl-PL" b="1" dirty="0"/>
              <a:t>D. </a:t>
            </a:r>
            <a:r>
              <a:rPr lang="pl-PL" dirty="0"/>
              <a:t>REBACKUP DATABASE</a:t>
            </a:r>
          </a:p>
          <a:p>
            <a:pPr marL="0" indent="0">
              <a:buNone/>
            </a:pPr>
            <a:endParaRPr lang="pl-PL" dirty="0"/>
          </a:p>
        </p:txBody>
      </p:sp>
    </p:spTree>
    <p:extLst>
      <p:ext uri="{BB962C8B-B14F-4D97-AF65-F5344CB8AC3E}">
        <p14:creationId xmlns:p14="http://schemas.microsoft.com/office/powerpoint/2010/main" val="360185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lstStyle/>
          <a:p>
            <a:pPr marL="0" indent="0">
              <a:buNone/>
            </a:pPr>
            <a:r>
              <a:rPr lang="pl-PL" dirty="0"/>
              <a:t>Które z poleceń naprawi uszkodzoną tabelę w języku SQL</a:t>
            </a:r>
            <a:r>
              <a:rPr lang="pl-PL" dirty="0" smtClean="0"/>
              <a:t>?</a:t>
            </a:r>
          </a:p>
          <a:p>
            <a:endParaRPr lang="pl-PL" dirty="0"/>
          </a:p>
          <a:p>
            <a:pPr marL="0" indent="0">
              <a:buNone/>
            </a:pPr>
            <a:r>
              <a:rPr lang="pl-PL" b="1" dirty="0" smtClean="0"/>
              <a:t>A</a:t>
            </a:r>
            <a:r>
              <a:rPr lang="pl-PL" b="1" dirty="0"/>
              <a:t>. </a:t>
            </a:r>
            <a:r>
              <a:rPr lang="pl-PL" dirty="0"/>
              <a:t>REGENERATE TABLE </a:t>
            </a:r>
            <a:r>
              <a:rPr lang="pl-PL" dirty="0" err="1"/>
              <a:t>tbl_name</a:t>
            </a:r>
            <a:endParaRPr lang="pl-PL" dirty="0"/>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REPAIR TABLE </a:t>
            </a:r>
            <a:r>
              <a:rPr lang="pl-PL" b="1" dirty="0" err="1">
                <a:solidFill>
                  <a:srgbClr val="008000"/>
                </a:solidFill>
                <a:effectLst>
                  <a:outerShdw blurRad="38100" dist="38100" dir="2700000" algn="tl">
                    <a:srgbClr val="000000">
                      <a:alpha val="43137"/>
                    </a:srgbClr>
                  </a:outerShdw>
                </a:effectLst>
              </a:rPr>
              <a:t>tblname</a:t>
            </a:r>
            <a:endParaRPr lang="pl-PL" b="1" dirty="0">
              <a:solidFill>
                <a:srgbClr val="008000"/>
              </a:solidFill>
              <a:effectLst>
                <a:outerShdw blurRad="38100" dist="38100" dir="2700000" algn="tl">
                  <a:srgbClr val="000000">
                    <a:alpha val="43137"/>
                  </a:srgbClr>
                </a:outerShdw>
              </a:effectLst>
            </a:endParaRPr>
          </a:p>
          <a:p>
            <a:pPr marL="0" indent="0">
              <a:buNone/>
            </a:pPr>
            <a:r>
              <a:rPr lang="pl-PL" b="1" dirty="0"/>
              <a:t>C. </a:t>
            </a:r>
            <a:r>
              <a:rPr lang="pl-PL" dirty="0"/>
              <a:t>OPTIMIZE TABLE </a:t>
            </a:r>
            <a:r>
              <a:rPr lang="pl-PL" dirty="0" err="1"/>
              <a:t>tbl_name</a:t>
            </a:r>
            <a:endParaRPr lang="pl-PL" dirty="0"/>
          </a:p>
          <a:p>
            <a:pPr marL="0" indent="0">
              <a:buNone/>
            </a:pPr>
            <a:r>
              <a:rPr lang="pl-PL" b="1" dirty="0"/>
              <a:t>D. </a:t>
            </a:r>
            <a:r>
              <a:rPr lang="pl-PL" dirty="0"/>
              <a:t>ANALYZE TABLE </a:t>
            </a:r>
            <a:r>
              <a:rPr lang="pl-PL" dirty="0" err="1"/>
              <a:t>tbl_name</a:t>
            </a:r>
            <a:endParaRPr lang="pl-PL" dirty="0"/>
          </a:p>
          <a:p>
            <a:pPr marL="0" indent="0">
              <a:buNone/>
            </a:pPr>
            <a:endParaRPr lang="pl-PL" dirty="0"/>
          </a:p>
        </p:txBody>
      </p:sp>
    </p:spTree>
    <p:extLst>
      <p:ext uri="{BB962C8B-B14F-4D97-AF65-F5344CB8AC3E}">
        <p14:creationId xmlns:p14="http://schemas.microsoft.com/office/powerpoint/2010/main" val="2575744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635" y="2285992"/>
            <a:ext cx="8944722" cy="2428892"/>
          </a:xfrm>
          <a:prstGeom prst="rect">
            <a:avLst/>
          </a:prstGeom>
          <a:noFill/>
          <a:ln w="9525">
            <a:noFill/>
            <a:miter lim="800000"/>
            <a:headEnd/>
            <a:tailEnd/>
          </a:ln>
          <a:effectLst/>
        </p:spPr>
      </p:pic>
      <p:sp>
        <p:nvSpPr>
          <p:cNvPr id="5" name="Prostokąt 4"/>
          <p:cNvSpPr/>
          <p:nvPr/>
        </p:nvSpPr>
        <p:spPr>
          <a:xfrm>
            <a:off x="1928794" y="642918"/>
            <a:ext cx="5472075" cy="769441"/>
          </a:xfrm>
          <a:prstGeom prst="rect">
            <a:avLst/>
          </a:prstGeom>
        </p:spPr>
        <p:txBody>
          <a:bodyPr wrap="none">
            <a:spAutoFit/>
          </a:bodyPr>
          <a:lstStyle/>
          <a:p>
            <a:r>
              <a:rPr lang="pl-PL" sz="4400" b="1" dirty="0" smtClean="0">
                <a:solidFill>
                  <a:srgbClr val="FF0000"/>
                </a:solidFill>
                <a:effectLst>
                  <a:outerShdw blurRad="38100" dist="38100" dir="2700000" algn="tl">
                    <a:srgbClr val="000000">
                      <a:alpha val="43137"/>
                    </a:srgbClr>
                  </a:outerShdw>
                </a:effectLst>
              </a:rPr>
              <a:t>REPAIR TABLE </a:t>
            </a:r>
            <a:r>
              <a:rPr lang="pl-PL" sz="4400" b="1" dirty="0" err="1" smtClean="0">
                <a:solidFill>
                  <a:srgbClr val="FF0000"/>
                </a:solidFill>
                <a:effectLst>
                  <a:outerShdw blurRad="38100" dist="38100" dir="2700000" algn="tl">
                    <a:srgbClr val="000000">
                      <a:alpha val="43137"/>
                    </a:srgbClr>
                  </a:outerShdw>
                </a:effectLst>
              </a:rPr>
              <a:t>tblname</a:t>
            </a:r>
            <a:endParaRPr lang="pl-PL" sz="4400"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normAutofit/>
          </a:bodyPr>
          <a:lstStyle/>
          <a:p>
            <a:pPr marL="0" indent="0">
              <a:buNone/>
            </a:pPr>
            <a:r>
              <a:rPr lang="pl-PL" dirty="0"/>
              <a:t>Baza danych MySQL uległa uszkodzeniu. Które z działań </a:t>
            </a:r>
            <a:r>
              <a:rPr lang="pl-PL" dirty="0">
                <a:solidFill>
                  <a:srgbClr val="FF0000"/>
                </a:solidFill>
              </a:rPr>
              <a:t>NIE pomoże przy jej naprawie</a:t>
            </a:r>
            <a:r>
              <a:rPr lang="pl-PL" dirty="0" smtClean="0"/>
              <a:t>?</a:t>
            </a:r>
          </a:p>
          <a:p>
            <a:endParaRPr lang="pl-PL" dirty="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Wykonanie replikacji bazy danych</a:t>
            </a:r>
          </a:p>
          <a:p>
            <a:pPr marL="0" indent="0">
              <a:buNone/>
            </a:pPr>
            <a:r>
              <a:rPr lang="pl-PL" b="1" dirty="0" smtClean="0"/>
              <a:t>B</a:t>
            </a:r>
            <a:r>
              <a:rPr lang="pl-PL" b="1" dirty="0"/>
              <a:t>. </a:t>
            </a:r>
            <a:r>
              <a:rPr lang="pl-PL" dirty="0"/>
              <a:t>Próba naprawy poleceniem REPAIR</a:t>
            </a:r>
          </a:p>
          <a:p>
            <a:pPr marL="0" indent="0">
              <a:buNone/>
            </a:pPr>
            <a:r>
              <a:rPr lang="pl-PL" b="1" dirty="0"/>
              <a:t>C. </a:t>
            </a:r>
            <a:r>
              <a:rPr lang="pl-PL" dirty="0"/>
              <a:t>Odtworzenie bazy z kopii bezpieczeństwa</a:t>
            </a:r>
          </a:p>
          <a:p>
            <a:pPr marL="0" indent="0">
              <a:buNone/>
            </a:pPr>
            <a:r>
              <a:rPr lang="pl-PL" b="1" dirty="0"/>
              <a:t>D. </a:t>
            </a:r>
            <a:r>
              <a:rPr lang="pl-PL" dirty="0"/>
              <a:t>Stworzenie nowej bazy i przeniesienie do niej tabel</a:t>
            </a:r>
          </a:p>
          <a:p>
            <a:pPr marL="0" indent="0">
              <a:buNone/>
            </a:pPr>
            <a:endParaRPr lang="pl-PL" dirty="0"/>
          </a:p>
        </p:txBody>
      </p:sp>
    </p:spTree>
    <p:extLst>
      <p:ext uri="{BB962C8B-B14F-4D97-AF65-F5344CB8AC3E}">
        <p14:creationId xmlns:p14="http://schemas.microsoft.com/office/powerpoint/2010/main" val="2251988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1674" y="571480"/>
            <a:ext cx="8740649" cy="571504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2844" y="357166"/>
            <a:ext cx="8786874" cy="2161726"/>
          </a:xfrm>
          <a:prstGeom prst="rect">
            <a:avLst/>
          </a:prstGeom>
          <a:noFill/>
          <a:ln w="9525">
            <a:noFill/>
            <a:miter lim="800000"/>
            <a:headEnd/>
            <a:tailEnd/>
          </a:ln>
          <a:effectLst/>
        </p:spPr>
      </p:pic>
      <p:sp>
        <p:nvSpPr>
          <p:cNvPr id="5" name="pole tekstowe 4"/>
          <p:cNvSpPr txBox="1"/>
          <p:nvPr/>
        </p:nvSpPr>
        <p:spPr>
          <a:xfrm>
            <a:off x="357158" y="2786058"/>
            <a:ext cx="8429684" cy="1077218"/>
          </a:xfrm>
          <a:prstGeom prst="rect">
            <a:avLst/>
          </a:prstGeom>
          <a:noFill/>
        </p:spPr>
        <p:txBody>
          <a:bodyPr wrap="square" rtlCol="0">
            <a:spAutoFit/>
          </a:bodyPr>
          <a:lstStyle/>
          <a:p>
            <a:r>
              <a:rPr lang="pl-PL" sz="3200" dirty="0" smtClean="0"/>
              <a:t>Każdy wiersz ciągnę do przecinka i ENTER przechodzę do następnego wiersza itd.. </a:t>
            </a:r>
            <a:endParaRPr lang="pl-PL" sz="3200" dirty="0"/>
          </a:p>
        </p:txBody>
      </p:sp>
      <p:pic>
        <p:nvPicPr>
          <p:cNvPr id="7171" name="Picture 3"/>
          <p:cNvPicPr>
            <a:picLocks noChangeAspect="1" noChangeArrowheads="1"/>
          </p:cNvPicPr>
          <p:nvPr/>
        </p:nvPicPr>
        <p:blipFill>
          <a:blip r:embed="rId3"/>
          <a:srcRect/>
          <a:stretch>
            <a:fillRect/>
          </a:stretch>
        </p:blipFill>
        <p:spPr bwMode="auto">
          <a:xfrm>
            <a:off x="285720" y="4143380"/>
            <a:ext cx="3206772" cy="2428892"/>
          </a:xfrm>
          <a:prstGeom prst="rect">
            <a:avLst/>
          </a:prstGeom>
          <a:noFill/>
          <a:ln w="9525">
            <a:noFill/>
            <a:miter lim="800000"/>
            <a:headEnd/>
            <a:tailEnd/>
          </a:ln>
          <a:effectLst/>
        </p:spPr>
      </p:pic>
      <p:sp>
        <p:nvSpPr>
          <p:cNvPr id="7" name="pole tekstowe 6"/>
          <p:cNvSpPr txBox="1"/>
          <p:nvPr/>
        </p:nvSpPr>
        <p:spPr>
          <a:xfrm>
            <a:off x="3786182" y="5143512"/>
            <a:ext cx="4698274" cy="523220"/>
          </a:xfrm>
          <a:prstGeom prst="rect">
            <a:avLst/>
          </a:prstGeom>
          <a:noFill/>
        </p:spPr>
        <p:txBody>
          <a:bodyPr wrap="none" rtlCol="0">
            <a:spAutoFit/>
          </a:bodyPr>
          <a:lstStyle/>
          <a:p>
            <a:r>
              <a:rPr lang="pl-PL" sz="2800" dirty="0" smtClean="0"/>
              <a:t>Sprawdzam co też utworzyłem.</a:t>
            </a:r>
            <a:endParaRPr lang="pl-PL"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Wersja XAMMP</a:t>
            </a:r>
            <a:endParaRPr lang="pl-PL" dirty="0"/>
          </a:p>
        </p:txBody>
      </p:sp>
      <p:pic>
        <p:nvPicPr>
          <p:cNvPr id="4" name="Obraz 3"/>
          <p:cNvPicPr>
            <a:picLocks noChangeAspect="1"/>
          </p:cNvPicPr>
          <p:nvPr/>
        </p:nvPicPr>
        <p:blipFill>
          <a:blip r:embed="rId2"/>
          <a:stretch>
            <a:fillRect/>
          </a:stretch>
        </p:blipFill>
        <p:spPr>
          <a:xfrm>
            <a:off x="457200" y="1417638"/>
            <a:ext cx="8505972" cy="1852786"/>
          </a:xfrm>
          <a:prstGeom prst="rect">
            <a:avLst/>
          </a:prstGeom>
        </p:spPr>
      </p:pic>
      <p:pic>
        <p:nvPicPr>
          <p:cNvPr id="5" name="Obraz 4"/>
          <p:cNvPicPr>
            <a:picLocks noChangeAspect="1"/>
          </p:cNvPicPr>
          <p:nvPr/>
        </p:nvPicPr>
        <p:blipFill>
          <a:blip r:embed="rId3"/>
          <a:stretch>
            <a:fillRect/>
          </a:stretch>
        </p:blipFill>
        <p:spPr>
          <a:xfrm>
            <a:off x="433224" y="3501008"/>
            <a:ext cx="8019756" cy="3024336"/>
          </a:xfrm>
          <a:prstGeom prst="rect">
            <a:avLst/>
          </a:prstGeom>
        </p:spPr>
      </p:pic>
    </p:spTree>
    <p:extLst>
      <p:ext uri="{BB962C8B-B14F-4D97-AF65-F5344CB8AC3E}">
        <p14:creationId xmlns:p14="http://schemas.microsoft.com/office/powerpoint/2010/main" val="1339140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XAMMP – klucz obcy</a:t>
            </a:r>
            <a:endParaRPr lang="pl-PL" dirty="0"/>
          </a:p>
        </p:txBody>
      </p:sp>
      <p:pic>
        <p:nvPicPr>
          <p:cNvPr id="4" name="Obraz 3"/>
          <p:cNvPicPr>
            <a:picLocks noChangeAspect="1"/>
          </p:cNvPicPr>
          <p:nvPr/>
        </p:nvPicPr>
        <p:blipFill>
          <a:blip r:embed="rId2"/>
          <a:stretch>
            <a:fillRect/>
          </a:stretch>
        </p:blipFill>
        <p:spPr>
          <a:xfrm>
            <a:off x="411199" y="1599926"/>
            <a:ext cx="8275601" cy="1829074"/>
          </a:xfrm>
          <a:prstGeom prst="rect">
            <a:avLst/>
          </a:prstGeom>
        </p:spPr>
      </p:pic>
    </p:spTree>
    <p:extLst>
      <p:ext uri="{BB962C8B-B14F-4D97-AF65-F5344CB8AC3E}">
        <p14:creationId xmlns:p14="http://schemas.microsoft.com/office/powerpoint/2010/main" val="1876706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Połączenie </a:t>
            </a:r>
            <a:r>
              <a:rPr lang="pl-PL" dirty="0" err="1" smtClean="0"/>
              <a:t>cars</a:t>
            </a:r>
            <a:r>
              <a:rPr lang="pl-PL" dirty="0" smtClean="0"/>
              <a:t> + </a:t>
            </a:r>
            <a:r>
              <a:rPr lang="pl-PL" dirty="0" err="1" smtClean="0"/>
              <a:t>wlasc</a:t>
            </a:r>
            <a:endParaRPr lang="pl-PL" dirty="0"/>
          </a:p>
        </p:txBody>
      </p:sp>
      <p:sp>
        <p:nvSpPr>
          <p:cNvPr id="4" name="Rectangle 1"/>
          <p:cNvSpPr>
            <a:spLocks noGrp="1" noChangeArrowheads="1"/>
          </p:cNvSpPr>
          <p:nvPr>
            <p:ph idx="1"/>
          </p:nvPr>
        </p:nvSpPr>
        <p:spPr bwMode="auto">
          <a:xfrm>
            <a:off x="486896" y="1435542"/>
            <a:ext cx="70232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000" b="0" i="0" u="none" strike="noStrike" cap="none" normalizeH="0" baseline="0" dirty="0" smtClean="0">
                <a:ln>
                  <a:noFill/>
                </a:ln>
                <a:solidFill>
                  <a:srgbClr val="0000FF"/>
                </a:solidFill>
                <a:effectLst/>
                <a:latin typeface="Arial Unicode MS"/>
              </a:rPr>
              <a:t>SELECT</a:t>
            </a:r>
            <a:r>
              <a:rPr kumimoji="0" lang="pl-PL" altLang="pl-PL" sz="2000" b="0" i="0" u="none" strike="noStrike" cap="none" normalizeH="0" baseline="0" dirty="0" smtClean="0">
                <a:ln>
                  <a:noFill/>
                </a:ln>
                <a:solidFill>
                  <a:schemeClr val="tx1"/>
                </a:solidFill>
                <a:effectLst/>
                <a:latin typeface="Arial Unicode MS"/>
              </a:rPr>
              <a:t> * </a:t>
            </a:r>
            <a:r>
              <a:rPr kumimoji="0" lang="pl-PL" altLang="pl-PL" sz="2000" b="0" i="0" u="none" strike="noStrike" cap="none" normalizeH="0" baseline="0" dirty="0" smtClean="0">
                <a:ln>
                  <a:noFill/>
                </a:ln>
                <a:solidFill>
                  <a:srgbClr val="0000FF"/>
                </a:solidFill>
                <a:effectLst/>
                <a:latin typeface="Arial Unicode MS"/>
              </a:rPr>
              <a:t>FROM</a:t>
            </a:r>
            <a:r>
              <a:rPr kumimoji="0" lang="pl-PL" altLang="pl-PL" sz="2000" b="0" i="0" u="none" strike="noStrike" cap="none" normalizeH="0" baseline="0" dirty="0" smtClean="0">
                <a:ln>
                  <a:noFill/>
                </a:ln>
                <a:solidFill>
                  <a:schemeClr val="tx1"/>
                </a:solidFill>
                <a:effectLst/>
                <a:latin typeface="Arial Unicode MS"/>
              </a:rPr>
              <a:t> </a:t>
            </a:r>
            <a:r>
              <a:rPr kumimoji="0" lang="pl-PL" altLang="pl-PL" sz="2000" b="0" i="0" u="none" strike="noStrike" cap="none" normalizeH="0" baseline="0" dirty="0" err="1" smtClean="0">
                <a:ln>
                  <a:noFill/>
                </a:ln>
                <a:solidFill>
                  <a:schemeClr val="tx1"/>
                </a:solidFill>
                <a:effectLst/>
                <a:latin typeface="Arial Unicode MS"/>
              </a:rPr>
              <a:t>cars</a:t>
            </a:r>
            <a:r>
              <a:rPr kumimoji="0" lang="pl-PL" altLang="pl-PL" sz="2000" b="0" i="0" u="none" strike="noStrike" cap="none" normalizeH="0" baseline="0" dirty="0" smtClean="0">
                <a:ln>
                  <a:noFill/>
                </a:ln>
                <a:solidFill>
                  <a:schemeClr val="tx1"/>
                </a:solidFill>
                <a:effectLst/>
                <a:latin typeface="Arial Unicode MS"/>
              </a:rPr>
              <a:t> </a:t>
            </a:r>
            <a:r>
              <a:rPr kumimoji="0" lang="pl-PL" altLang="pl-PL" sz="2000" b="0" i="0" u="none" strike="noStrike" cap="none" normalizeH="0" baseline="0" dirty="0" smtClean="0">
                <a:ln>
                  <a:noFill/>
                </a:ln>
                <a:solidFill>
                  <a:srgbClr val="0000FF"/>
                </a:solidFill>
                <a:effectLst/>
                <a:latin typeface="Arial Unicode MS"/>
              </a:rPr>
              <a:t>JOIN</a:t>
            </a:r>
            <a:r>
              <a:rPr kumimoji="0" lang="pl-PL" altLang="pl-PL" sz="2000" b="0" i="0" u="none" strike="noStrike" cap="none" normalizeH="0" baseline="0" dirty="0" smtClean="0">
                <a:ln>
                  <a:noFill/>
                </a:ln>
                <a:solidFill>
                  <a:schemeClr val="tx1"/>
                </a:solidFill>
                <a:effectLst/>
                <a:latin typeface="Arial Unicode MS"/>
              </a:rPr>
              <a:t> </a:t>
            </a:r>
            <a:r>
              <a:rPr kumimoji="0" lang="pl-PL" altLang="pl-PL" sz="2000" b="0" i="0" u="none" strike="noStrike" cap="none" normalizeH="0" baseline="0" dirty="0" err="1" smtClean="0">
                <a:ln>
                  <a:noFill/>
                </a:ln>
                <a:solidFill>
                  <a:schemeClr val="tx1"/>
                </a:solidFill>
                <a:effectLst/>
                <a:latin typeface="Arial Unicode MS"/>
              </a:rPr>
              <a:t>wlasc</a:t>
            </a:r>
            <a:r>
              <a:rPr kumimoji="0" lang="pl-PL" altLang="pl-PL" sz="2000" b="0" i="0" u="none" strike="noStrike" cap="none" normalizeH="0" baseline="0" dirty="0" smtClean="0">
                <a:ln>
                  <a:noFill/>
                </a:ln>
                <a:solidFill>
                  <a:schemeClr val="tx1"/>
                </a:solidFill>
                <a:effectLst/>
                <a:latin typeface="Arial Unicode MS"/>
              </a:rPr>
              <a:t> </a:t>
            </a:r>
            <a:r>
              <a:rPr kumimoji="0" lang="pl-PL" altLang="pl-PL" sz="2000" b="0" i="0" u="none" strike="noStrike" cap="none" normalizeH="0" baseline="0" dirty="0" smtClean="0">
                <a:ln>
                  <a:noFill/>
                </a:ln>
                <a:solidFill>
                  <a:srgbClr val="0000FF"/>
                </a:solidFill>
                <a:effectLst/>
                <a:latin typeface="Arial Unicode MS"/>
              </a:rPr>
              <a:t>ON</a:t>
            </a:r>
            <a:r>
              <a:rPr kumimoji="0" lang="pl-PL" altLang="pl-PL" sz="2000" b="0" i="0" u="none" strike="noStrike" cap="none" normalizeH="0" baseline="0" dirty="0" smtClean="0">
                <a:ln>
                  <a:noFill/>
                </a:ln>
                <a:solidFill>
                  <a:schemeClr val="tx1"/>
                </a:solidFill>
                <a:effectLst/>
                <a:latin typeface="Arial Unicode MS"/>
              </a:rPr>
              <a:t> </a:t>
            </a:r>
            <a:r>
              <a:rPr lang="pl-PL" altLang="pl-PL" sz="2000" dirty="0" smtClean="0">
                <a:latin typeface="Arial Unicode MS"/>
              </a:rPr>
              <a:t>cars</a:t>
            </a:r>
            <a:r>
              <a:rPr kumimoji="0" lang="pl-PL" altLang="pl-PL" sz="2000" b="0" i="0" u="none" strike="noStrike" cap="none" normalizeH="0" baseline="0" dirty="0" smtClean="0">
                <a:ln>
                  <a:noFill/>
                </a:ln>
                <a:solidFill>
                  <a:schemeClr val="tx1"/>
                </a:solidFill>
                <a:effectLst/>
                <a:latin typeface="Arial Unicode MS"/>
              </a:rPr>
              <a:t>.id=</a:t>
            </a:r>
            <a:r>
              <a:rPr kumimoji="0" lang="pl-PL" altLang="pl-PL" sz="2000" b="0" i="0" u="none" strike="noStrike" cap="none" normalizeH="0" baseline="0" dirty="0" err="1" smtClean="0">
                <a:ln>
                  <a:noFill/>
                </a:ln>
                <a:solidFill>
                  <a:schemeClr val="tx1"/>
                </a:solidFill>
                <a:effectLst/>
                <a:latin typeface="Arial Unicode MS"/>
              </a:rPr>
              <a:t>hale.id_hali</a:t>
            </a:r>
            <a:r>
              <a:rPr kumimoji="0" lang="pl-PL" altLang="pl-PL" sz="1800" b="0" i="0" u="none" strike="noStrike" cap="none" normalizeH="0" baseline="0" dirty="0" smtClean="0">
                <a:ln>
                  <a:noFill/>
                </a:ln>
                <a:solidFill>
                  <a:schemeClr val="tx1"/>
                </a:solidFill>
                <a:effectLst/>
              </a:rPr>
              <a:t> </a:t>
            </a:r>
            <a:endParaRPr kumimoji="0" lang="pl-PL" altLang="pl-PL"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734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tx2">
                    <a:lumMod val="75000"/>
                  </a:schemeClr>
                </a:solidFill>
                <a:effectLst>
                  <a:outerShdw blurRad="38100" dist="38100" dir="2700000" algn="tl">
                    <a:srgbClr val="000000">
                      <a:alpha val="43137"/>
                    </a:srgbClr>
                  </a:outerShdw>
                </a:effectLst>
              </a:rPr>
              <a:t>tabela</a:t>
            </a:r>
            <a:endParaRPr lang="pl-PL" dirty="0">
              <a:solidFill>
                <a:schemeClr val="tx2">
                  <a:lumMod val="75000"/>
                </a:schemeClr>
              </a:solidFill>
              <a:effectLst>
                <a:outerShdw blurRad="38100" dist="38100" dir="2700000" algn="tl">
                  <a:srgbClr val="000000">
                    <a:alpha val="43137"/>
                  </a:srgbClr>
                </a:outerShdw>
              </a:effectLst>
            </a:endParaRPr>
          </a:p>
        </p:txBody>
      </p:sp>
      <p:sp>
        <p:nvSpPr>
          <p:cNvPr id="4" name="Prostokąt 3"/>
          <p:cNvSpPr/>
          <p:nvPr/>
        </p:nvSpPr>
        <p:spPr>
          <a:xfrm>
            <a:off x="428596" y="1428736"/>
            <a:ext cx="8286808" cy="4031873"/>
          </a:xfrm>
          <a:prstGeom prst="rect">
            <a:avLst/>
          </a:prstGeom>
        </p:spPr>
        <p:txBody>
          <a:bodyPr wrap="square">
            <a:spAutoFit/>
          </a:bodyPr>
          <a:lstStyle/>
          <a:p>
            <a:r>
              <a:rPr lang="pl-PL" sz="3200" dirty="0" smtClean="0"/>
              <a:t>Pojedyncza </a:t>
            </a:r>
            <a:r>
              <a:rPr lang="pl-PL" sz="3200" b="1" dirty="0" smtClean="0"/>
              <a:t>tabela</a:t>
            </a:r>
            <a:r>
              <a:rPr lang="pl-PL" sz="3200" dirty="0" smtClean="0"/>
              <a:t> może być reprezentacją pewnej encji (np. książek, mieszkań, ludzi), relacji między nimi, albo może stanowić zawartość całej </a:t>
            </a:r>
            <a:r>
              <a:rPr lang="pl-PL" sz="3200" b="1" dirty="0" smtClean="0"/>
              <a:t>bazy danych</a:t>
            </a:r>
            <a:r>
              <a:rPr lang="pl-PL" sz="3200" dirty="0" smtClean="0"/>
              <a:t>. </a:t>
            </a:r>
          </a:p>
          <a:p>
            <a:endParaRPr lang="pl-PL" sz="3200" dirty="0"/>
          </a:p>
          <a:p>
            <a:r>
              <a:rPr lang="pl-PL" sz="3200" dirty="0" smtClean="0"/>
              <a:t>Pojedynczy wiersz </a:t>
            </a:r>
            <a:r>
              <a:rPr lang="pl-PL" sz="3200" b="1" dirty="0" smtClean="0"/>
              <a:t>tabeli</a:t>
            </a:r>
            <a:r>
              <a:rPr lang="pl-PL" sz="3200" dirty="0" smtClean="0"/>
              <a:t> nazywany jest rekordem i stanowi najczęściej zbiór </a:t>
            </a:r>
            <a:r>
              <a:rPr lang="pl-PL" sz="3200" b="1" dirty="0" smtClean="0"/>
              <a:t>danych</a:t>
            </a:r>
            <a:r>
              <a:rPr lang="pl-PL" sz="3200" dirty="0" smtClean="0"/>
              <a:t> o pojedynczym obiekcie</a:t>
            </a:r>
            <a:endParaRPr lang="pl-PL"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r>
              <a:rPr lang="pl-PL" b="1" dirty="0" err="1" smtClean="0">
                <a:solidFill>
                  <a:srgbClr val="FF0000"/>
                </a:solidFill>
                <a:effectLst>
                  <a:outerShdw blurRad="38100" dist="38100" dir="2700000" algn="tl">
                    <a:srgbClr val="000000">
                      <a:alpha val="43137"/>
                    </a:srgbClr>
                  </a:outerShdw>
                </a:effectLst>
              </a:rPr>
              <a:t>mysql</a:t>
            </a:r>
            <a:r>
              <a:rPr lang="pl-PL" b="1" dirty="0" smtClean="0">
                <a:solidFill>
                  <a:srgbClr val="FF0000"/>
                </a:solidFill>
                <a:effectLst>
                  <a:outerShdw blurRad="38100" dist="38100" dir="2700000" algn="tl">
                    <a:srgbClr val="000000">
                      <a:alpha val="43137"/>
                    </a:srgbClr>
                  </a:outerShdw>
                </a:effectLst>
              </a:rPr>
              <a:t>&gt; DESCRIBE </a:t>
            </a:r>
            <a:r>
              <a:rPr lang="pl-PL" b="1" dirty="0" err="1" smtClean="0">
                <a:solidFill>
                  <a:srgbClr val="FF0000"/>
                </a:solidFill>
                <a:effectLst>
                  <a:outerShdw blurRad="38100" dist="38100" dir="2700000" algn="tl">
                    <a:srgbClr val="000000">
                      <a:alpha val="43137"/>
                    </a:srgbClr>
                  </a:outerShdw>
                </a:effectLst>
              </a:rPr>
              <a:t>nazwa_tab</a:t>
            </a:r>
            <a:r>
              <a:rPr lang="pl-PL" b="1" dirty="0" smtClean="0">
                <a:solidFill>
                  <a:srgbClr val="FF0000"/>
                </a:solidFill>
                <a:effectLst>
                  <a:outerShdw blurRad="38100" dist="38100" dir="2700000" algn="tl">
                    <a:srgbClr val="000000">
                      <a:alpha val="43137"/>
                    </a:srgbClr>
                  </a:outerShdw>
                </a:effectLst>
              </a:rPr>
              <a:t> ;</a:t>
            </a:r>
            <a:endParaRPr lang="pl-PL" b="1" dirty="0">
              <a:solidFill>
                <a:srgbClr val="FF000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a:srcRect/>
          <a:stretch>
            <a:fillRect/>
          </a:stretch>
        </p:blipFill>
        <p:spPr bwMode="auto">
          <a:xfrm>
            <a:off x="356514" y="1582790"/>
            <a:ext cx="8573204" cy="3632159"/>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800" b="1" dirty="0" smtClean="0">
                <a:solidFill>
                  <a:srgbClr val="FF0000"/>
                </a:solidFill>
                <a:effectLst>
                  <a:outerShdw blurRad="38100" dist="38100" dir="2700000" algn="tl">
                    <a:srgbClr val="000000">
                      <a:alpha val="43137"/>
                    </a:srgbClr>
                  </a:outerShdw>
                </a:effectLst>
              </a:rPr>
              <a:t>Insert</a:t>
            </a:r>
            <a:r>
              <a:rPr lang="pl-PL" dirty="0" smtClean="0"/>
              <a:t> </a:t>
            </a:r>
            <a:endParaRPr lang="pl-PL" dirty="0"/>
          </a:p>
        </p:txBody>
      </p:sp>
      <p:pic>
        <p:nvPicPr>
          <p:cNvPr id="9218" name="Picture 2"/>
          <p:cNvPicPr>
            <a:picLocks noChangeAspect="1" noChangeArrowheads="1"/>
          </p:cNvPicPr>
          <p:nvPr/>
        </p:nvPicPr>
        <p:blipFill>
          <a:blip r:embed="rId2"/>
          <a:srcRect/>
          <a:stretch>
            <a:fillRect/>
          </a:stretch>
        </p:blipFill>
        <p:spPr bwMode="auto">
          <a:xfrm>
            <a:off x="214282" y="1357298"/>
            <a:ext cx="8615392" cy="1357321"/>
          </a:xfrm>
          <a:prstGeom prst="rect">
            <a:avLst/>
          </a:prstGeom>
          <a:noFill/>
          <a:ln w="9525">
            <a:noFill/>
            <a:miter lim="800000"/>
            <a:headEnd/>
            <a:tailEnd/>
          </a:ln>
          <a:effectLst/>
        </p:spPr>
      </p:pic>
      <p:sp>
        <p:nvSpPr>
          <p:cNvPr id="5" name="pole tekstowe 4"/>
          <p:cNvSpPr txBox="1"/>
          <p:nvPr/>
        </p:nvSpPr>
        <p:spPr>
          <a:xfrm>
            <a:off x="214282" y="2786058"/>
            <a:ext cx="8215370" cy="830997"/>
          </a:xfrm>
          <a:prstGeom prst="rect">
            <a:avLst/>
          </a:prstGeom>
          <a:noFill/>
        </p:spPr>
        <p:txBody>
          <a:bodyPr wrap="square" rtlCol="0">
            <a:spAutoFit/>
          </a:bodyPr>
          <a:lstStyle/>
          <a:p>
            <a:r>
              <a:rPr lang="pl-PL" sz="2400" dirty="0" smtClean="0"/>
              <a:t>Tradycyjny problem dotyczący dat w systemach baz danych. By go eliminować stosujemy maski wprowadzania. </a:t>
            </a:r>
            <a:endParaRPr lang="pl-PL" sz="2400" dirty="0"/>
          </a:p>
        </p:txBody>
      </p:sp>
      <p:pic>
        <p:nvPicPr>
          <p:cNvPr id="9219" name="Picture 3"/>
          <p:cNvPicPr>
            <a:picLocks noChangeAspect="1" noChangeArrowheads="1"/>
          </p:cNvPicPr>
          <p:nvPr/>
        </p:nvPicPr>
        <p:blipFill>
          <a:blip r:embed="rId3"/>
          <a:srcRect/>
          <a:stretch>
            <a:fillRect/>
          </a:stretch>
        </p:blipFill>
        <p:spPr bwMode="auto">
          <a:xfrm>
            <a:off x="214282" y="3786190"/>
            <a:ext cx="8747002" cy="1143008"/>
          </a:xfrm>
          <a:prstGeom prst="rect">
            <a:avLst/>
          </a:prstGeom>
          <a:noFill/>
          <a:ln w="9525">
            <a:noFill/>
            <a:miter lim="800000"/>
            <a:headEnd/>
            <a:tailEnd/>
          </a:ln>
          <a:effectLst/>
        </p:spPr>
      </p:pic>
      <p:sp>
        <p:nvSpPr>
          <p:cNvPr id="7" name="pole tekstowe 6"/>
          <p:cNvSpPr txBox="1"/>
          <p:nvPr/>
        </p:nvSpPr>
        <p:spPr>
          <a:xfrm>
            <a:off x="285720" y="5214950"/>
            <a:ext cx="8143932" cy="954107"/>
          </a:xfrm>
          <a:prstGeom prst="rect">
            <a:avLst/>
          </a:prstGeom>
          <a:noFill/>
        </p:spPr>
        <p:txBody>
          <a:bodyPr wrap="square" rtlCol="0">
            <a:spAutoFit/>
          </a:bodyPr>
          <a:lstStyle/>
          <a:p>
            <a:r>
              <a:rPr lang="pl-PL" sz="2800" dirty="0" smtClean="0">
                <a:solidFill>
                  <a:srgbClr val="002060"/>
                </a:solidFill>
              </a:rPr>
              <a:t>Pod strzałkami góra – dół mamy powtarzanie komend, dodanie kolejnych rekordów będzie szybsze.</a:t>
            </a:r>
            <a:endParaRPr lang="pl-PL" sz="2800" dirty="0">
              <a:solidFill>
                <a:srgbClr val="00206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lstStyle/>
          <a:p>
            <a:pPr marL="0" indent="0">
              <a:buNone/>
            </a:pPr>
            <a:r>
              <a:rPr lang="pl-PL" dirty="0"/>
              <a:t>W języku SQL polecenie </a:t>
            </a:r>
            <a:r>
              <a:rPr lang="pl-PL" b="1" dirty="0">
                <a:solidFill>
                  <a:srgbClr val="FF0000"/>
                </a:solidFill>
              </a:rPr>
              <a:t>INSERT </a:t>
            </a:r>
            <a:r>
              <a:rPr lang="pl-PL" b="1" dirty="0" smtClean="0">
                <a:solidFill>
                  <a:srgbClr val="FF0000"/>
                </a:solidFill>
              </a:rPr>
              <a:t>INTO</a:t>
            </a:r>
            <a:r>
              <a:rPr lang="pl-PL" dirty="0" smtClean="0"/>
              <a:t>:</a:t>
            </a:r>
          </a:p>
          <a:p>
            <a:pPr marL="0" indent="0">
              <a:buNone/>
            </a:pPr>
            <a:endParaRPr lang="pl-PL" dirty="0"/>
          </a:p>
          <a:p>
            <a:pPr marL="0" indent="0">
              <a:buNone/>
            </a:pPr>
            <a:r>
              <a:rPr lang="pl-PL" b="1" dirty="0" smtClean="0"/>
              <a:t>A</a:t>
            </a:r>
            <a:r>
              <a:rPr lang="pl-PL" b="1" dirty="0"/>
              <a:t>. </a:t>
            </a:r>
            <a:r>
              <a:rPr lang="pl-PL" dirty="0"/>
              <a:t>dodaje tabelę</a:t>
            </a:r>
          </a:p>
          <a:p>
            <a:pPr marL="0" indent="0">
              <a:buNone/>
            </a:pPr>
            <a:r>
              <a:rPr lang="pl-PL" b="1" dirty="0"/>
              <a:t>B. </a:t>
            </a:r>
            <a:r>
              <a:rPr lang="pl-PL" dirty="0"/>
              <a:t>dodaje pola do tabeli</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wprowadza dane do tabeli</a:t>
            </a:r>
          </a:p>
          <a:p>
            <a:pPr marL="0" indent="0">
              <a:buNone/>
            </a:pPr>
            <a:r>
              <a:rPr lang="pl-PL" b="1" dirty="0"/>
              <a:t>D. </a:t>
            </a:r>
            <a:r>
              <a:rPr lang="pl-PL" dirty="0"/>
              <a:t>aktualizuje rekordy określoną wartością</a:t>
            </a:r>
          </a:p>
          <a:p>
            <a:pPr marL="0" indent="0">
              <a:buNone/>
            </a:pPr>
            <a:endParaRPr lang="pl-PL" dirty="0"/>
          </a:p>
        </p:txBody>
      </p:sp>
    </p:spTree>
    <p:extLst>
      <p:ext uri="{BB962C8B-B14F-4D97-AF65-F5344CB8AC3E}">
        <p14:creationId xmlns:p14="http://schemas.microsoft.com/office/powerpoint/2010/main" val="102325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14282" y="714356"/>
            <a:ext cx="8715436" cy="3000396"/>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lstStyle/>
          <a:p>
            <a:pPr marL="0" indent="0">
              <a:buNone/>
            </a:pPr>
            <a:r>
              <a:rPr lang="pl-PL" dirty="0"/>
              <a:t>Aby policzyć wszystkie wiersze tabeli Koty należy użyć polecenia:</a:t>
            </a:r>
          </a:p>
          <a:p>
            <a:endParaRPr lang="pl-PL" b="1" dirty="0" smtClean="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SELECT COUNT(*) FROM Koty</a:t>
            </a:r>
          </a:p>
          <a:p>
            <a:pPr marL="0" indent="0">
              <a:buNone/>
            </a:pPr>
            <a:r>
              <a:rPr lang="pl-PL" b="1" dirty="0"/>
              <a:t>B. </a:t>
            </a:r>
            <a:r>
              <a:rPr lang="pl-PL" dirty="0"/>
              <a:t>SELECT ROWNUM() FROM Koty</a:t>
            </a:r>
          </a:p>
          <a:p>
            <a:pPr marL="0" indent="0">
              <a:buNone/>
            </a:pPr>
            <a:r>
              <a:rPr lang="pl-PL" b="1" dirty="0"/>
              <a:t>C. </a:t>
            </a:r>
            <a:r>
              <a:rPr lang="pl-PL" dirty="0"/>
              <a:t>SELECT COUNT(Koty) AS ROWNUM</a:t>
            </a:r>
          </a:p>
          <a:p>
            <a:pPr marL="0" indent="0">
              <a:buNone/>
            </a:pPr>
            <a:r>
              <a:rPr lang="pl-PL" b="1" dirty="0"/>
              <a:t>D. </a:t>
            </a:r>
            <a:r>
              <a:rPr lang="pl-PL" dirty="0"/>
              <a:t>SELECT COUNT(ROWNUM) FROM Koty</a:t>
            </a:r>
          </a:p>
          <a:p>
            <a:pPr marL="0" indent="0">
              <a:buNone/>
            </a:pPr>
            <a:endParaRPr lang="pl-PL" dirty="0"/>
          </a:p>
        </p:txBody>
      </p:sp>
    </p:spTree>
    <p:extLst>
      <p:ext uri="{BB962C8B-B14F-4D97-AF65-F5344CB8AC3E}">
        <p14:creationId xmlns:p14="http://schemas.microsoft.com/office/powerpoint/2010/main" val="12675796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500034" y="1928802"/>
            <a:ext cx="7801029" cy="4572032"/>
          </a:xfrm>
          <a:prstGeom prst="rect">
            <a:avLst/>
          </a:prstGeom>
          <a:noFill/>
          <a:ln w="9525">
            <a:noFill/>
            <a:miter lim="800000"/>
            <a:headEnd/>
            <a:tailEnd/>
          </a:ln>
          <a:effectLst/>
        </p:spPr>
      </p:pic>
      <p:sp>
        <p:nvSpPr>
          <p:cNvPr id="6" name="Prostokąt 5"/>
          <p:cNvSpPr/>
          <p:nvPr/>
        </p:nvSpPr>
        <p:spPr>
          <a:xfrm>
            <a:off x="642910" y="428604"/>
            <a:ext cx="7683129" cy="830997"/>
          </a:xfrm>
          <a:prstGeom prst="rect">
            <a:avLst/>
          </a:prstGeom>
        </p:spPr>
        <p:txBody>
          <a:bodyPr wrap="none">
            <a:spAutoFit/>
          </a:bodyPr>
          <a:lstStyle/>
          <a:p>
            <a:r>
              <a:rPr lang="pl-PL" sz="4800" b="1" dirty="0" smtClean="0">
                <a:solidFill>
                  <a:srgbClr val="FF0000"/>
                </a:solidFill>
                <a:effectLst>
                  <a:outerShdw blurRad="38100" dist="38100" dir="2700000" algn="tl">
                    <a:srgbClr val="000000">
                      <a:alpha val="43137"/>
                    </a:srgbClr>
                  </a:outerShdw>
                </a:effectLst>
              </a:rPr>
              <a:t>SELECT COUNT(*) FROM cars;</a:t>
            </a:r>
            <a:endParaRPr lang="pl-PL" sz="4800" dirty="0">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solidFill>
                  <a:srgbClr val="FF0000"/>
                </a:solidFill>
                <a:effectLst>
                  <a:outerShdw blurRad="38100" dist="38100" dir="2700000" algn="tl">
                    <a:srgbClr val="000000">
                      <a:alpha val="43137"/>
                    </a:srgbClr>
                  </a:outerShdw>
                </a:effectLst>
              </a:rPr>
              <a:t>mysql</a:t>
            </a:r>
            <a:r>
              <a:rPr lang="pl-PL" b="1" dirty="0" smtClean="0">
                <a:solidFill>
                  <a:srgbClr val="FF0000"/>
                </a:solidFill>
                <a:effectLst>
                  <a:outerShdw blurRad="38100" dist="38100" dir="2700000" algn="tl">
                    <a:srgbClr val="000000">
                      <a:alpha val="43137"/>
                    </a:srgbClr>
                  </a:outerShdw>
                </a:effectLst>
              </a:rPr>
              <a:t>&gt; SELECT * FROM cars;</a:t>
            </a:r>
            <a:endParaRPr lang="pl-PL" b="1" dirty="0">
              <a:solidFill>
                <a:srgbClr val="FF0000"/>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srcRect/>
          <a:stretch>
            <a:fillRect/>
          </a:stretch>
        </p:blipFill>
        <p:spPr bwMode="auto">
          <a:xfrm>
            <a:off x="1000100" y="1428736"/>
            <a:ext cx="7143800" cy="3865611"/>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a:bodyPr>
          <a:lstStyle/>
          <a:p>
            <a:pPr marL="0" indent="0">
              <a:buNone/>
            </a:pPr>
            <a:r>
              <a:rPr lang="pl-PL" dirty="0"/>
              <a:t>Jak nazywa się podzbiór strukturalnego języka zapytań, związany z formułowaniem zapytań do bazy danych za pomocą polecenia SELECT?</a:t>
            </a:r>
          </a:p>
          <a:p>
            <a:endParaRPr lang="pl-PL" b="1" dirty="0" smtClean="0"/>
          </a:p>
          <a:p>
            <a:pPr marL="0" indent="0">
              <a:buNone/>
            </a:pPr>
            <a:r>
              <a:rPr lang="pl-PL" b="1" dirty="0" smtClean="0"/>
              <a:t>A</a:t>
            </a:r>
            <a:r>
              <a:rPr lang="pl-PL" b="1" dirty="0"/>
              <a:t>. </a:t>
            </a:r>
            <a:r>
              <a:rPr lang="pl-PL" dirty="0"/>
              <a:t>SQL DML (ang. Data </a:t>
            </a:r>
            <a:r>
              <a:rPr lang="pl-PL" dirty="0" err="1"/>
              <a:t>Manipulation</a:t>
            </a:r>
            <a:r>
              <a:rPr lang="pl-PL" dirty="0"/>
              <a:t> Language)</a:t>
            </a:r>
          </a:p>
          <a:p>
            <a:pPr marL="0" indent="0">
              <a:buNone/>
            </a:pPr>
            <a:r>
              <a:rPr lang="pl-PL" b="1" dirty="0"/>
              <a:t>B. </a:t>
            </a:r>
            <a:r>
              <a:rPr lang="pl-PL" dirty="0"/>
              <a:t>SQL DDL (ang. Data Definition Language)</a:t>
            </a:r>
          </a:p>
          <a:p>
            <a:pPr marL="0" indent="0">
              <a:buNone/>
            </a:pPr>
            <a:r>
              <a:rPr lang="pl-PL" b="1" dirty="0"/>
              <a:t>C. </a:t>
            </a:r>
            <a:r>
              <a:rPr lang="pl-PL" dirty="0"/>
              <a:t>SQL DCL (ang. Data Control Language)</a:t>
            </a:r>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SQL DQL (ang. Data Query Language)</a:t>
            </a:r>
          </a:p>
          <a:p>
            <a:pPr marL="0" indent="0">
              <a:buNone/>
            </a:pPr>
            <a:endParaRPr lang="pl-PL" dirty="0"/>
          </a:p>
        </p:txBody>
      </p:sp>
    </p:spTree>
    <p:extLst>
      <p:ext uri="{BB962C8B-B14F-4D97-AF65-F5344CB8AC3E}">
        <p14:creationId xmlns:p14="http://schemas.microsoft.com/office/powerpoint/2010/main" val="2904989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92500" lnSpcReduction="20000"/>
          </a:bodyPr>
          <a:lstStyle/>
          <a:p>
            <a:pPr marL="0" indent="0">
              <a:buNone/>
            </a:pPr>
            <a:r>
              <a:rPr lang="pl-PL" dirty="0"/>
              <a:t>Baza danych zawiera tabelę uczniowie z polami: </a:t>
            </a:r>
            <a:r>
              <a:rPr lang="pl-PL" dirty="0" err="1"/>
              <a:t>imie</a:t>
            </a:r>
            <a:r>
              <a:rPr lang="pl-PL" dirty="0"/>
              <a:t>, nazwisko, klasa. Aby odnaleźć imiona i nazwiska tych uczniów, których </a:t>
            </a:r>
            <a:r>
              <a:rPr lang="pl-PL" b="1" dirty="0">
                <a:solidFill>
                  <a:srgbClr val="FF0000"/>
                </a:solidFill>
              </a:rPr>
              <a:t>nazwiska rozpoczynają się literą M</a:t>
            </a:r>
            <a:r>
              <a:rPr lang="pl-PL" dirty="0"/>
              <a:t>, należy zastosować polecenie </a:t>
            </a:r>
            <a:r>
              <a:rPr lang="pl-PL" dirty="0" smtClean="0"/>
              <a:t>SQL:</a:t>
            </a:r>
          </a:p>
          <a:p>
            <a:pPr marL="0" indent="0">
              <a:buNone/>
            </a:pPr>
            <a:endParaRPr lang="pl-PL" dirty="0"/>
          </a:p>
          <a:p>
            <a:pPr marL="0" indent="0">
              <a:buNone/>
            </a:pPr>
            <a:r>
              <a:rPr lang="pl-PL" b="1" dirty="0" smtClean="0"/>
              <a:t>A</a:t>
            </a:r>
            <a:r>
              <a:rPr lang="pl-PL" b="1" dirty="0"/>
              <a:t>. </a:t>
            </a:r>
            <a:r>
              <a:rPr lang="pl-PL" dirty="0"/>
              <a:t>SELECT nazwisko, </a:t>
            </a:r>
            <a:r>
              <a:rPr lang="pl-PL" dirty="0" err="1"/>
              <a:t>imie</a:t>
            </a:r>
            <a:r>
              <a:rPr lang="pl-PL" dirty="0"/>
              <a:t> FROM uczniowie WHERE nazwisko IN "M%";</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SELECT nazwisko, </a:t>
            </a:r>
            <a:r>
              <a:rPr lang="pl-PL" b="1" dirty="0" err="1">
                <a:solidFill>
                  <a:srgbClr val="008000"/>
                </a:solidFill>
                <a:effectLst>
                  <a:outerShdw blurRad="38100" dist="38100" dir="2700000" algn="tl">
                    <a:srgbClr val="000000">
                      <a:alpha val="43137"/>
                    </a:srgbClr>
                  </a:outerShdw>
                </a:effectLst>
              </a:rPr>
              <a:t>imie</a:t>
            </a:r>
            <a:r>
              <a:rPr lang="pl-PL" b="1" dirty="0">
                <a:solidFill>
                  <a:srgbClr val="008000"/>
                </a:solidFill>
                <a:effectLst>
                  <a:outerShdw blurRad="38100" dist="38100" dir="2700000" algn="tl">
                    <a:srgbClr val="000000">
                      <a:alpha val="43137"/>
                    </a:srgbClr>
                  </a:outerShdw>
                </a:effectLst>
              </a:rPr>
              <a:t> FROM uczniowie WHERE nazwisko LIKE "M%";</a:t>
            </a:r>
          </a:p>
          <a:p>
            <a:pPr marL="0" indent="0">
              <a:buNone/>
            </a:pPr>
            <a:r>
              <a:rPr lang="pl-PL" b="1" dirty="0"/>
              <a:t>C. </a:t>
            </a:r>
            <a:r>
              <a:rPr lang="pl-PL" dirty="0"/>
              <a:t>SELECT nazwisko, </a:t>
            </a:r>
            <a:r>
              <a:rPr lang="pl-PL" dirty="0" err="1"/>
              <a:t>imie</a:t>
            </a:r>
            <a:r>
              <a:rPr lang="pl-PL" dirty="0"/>
              <a:t> FROM uczniowie ORDER BY nazwisko = "M%";</a:t>
            </a:r>
          </a:p>
          <a:p>
            <a:pPr marL="0" indent="0">
              <a:buNone/>
            </a:pPr>
            <a:r>
              <a:rPr lang="pl-PL" b="1" dirty="0"/>
              <a:t>D. </a:t>
            </a:r>
            <a:r>
              <a:rPr lang="pl-PL" dirty="0"/>
              <a:t>SELECT nazwisko, </a:t>
            </a:r>
            <a:r>
              <a:rPr lang="pl-PL" dirty="0" err="1"/>
              <a:t>imie</a:t>
            </a:r>
            <a:r>
              <a:rPr lang="pl-PL" dirty="0"/>
              <a:t> FROM uczniowie ORDER BY nazwisko IN "M%";</a:t>
            </a:r>
          </a:p>
          <a:p>
            <a:pPr marL="0" indent="0">
              <a:buNone/>
            </a:pPr>
            <a:endParaRPr lang="pl-PL" dirty="0"/>
          </a:p>
        </p:txBody>
      </p:sp>
    </p:spTree>
    <p:extLst>
      <p:ext uri="{BB962C8B-B14F-4D97-AF65-F5344CB8AC3E}">
        <p14:creationId xmlns:p14="http://schemas.microsoft.com/office/powerpoint/2010/main" val="4241876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4282" y="3214686"/>
            <a:ext cx="8733295" cy="2714644"/>
          </a:xfrm>
          <a:prstGeom prst="rect">
            <a:avLst/>
          </a:prstGeom>
          <a:noFill/>
          <a:ln w="9525">
            <a:noFill/>
            <a:miter lim="800000"/>
            <a:headEnd/>
            <a:tailEnd/>
          </a:ln>
          <a:effectLst/>
        </p:spPr>
      </p:pic>
      <p:sp>
        <p:nvSpPr>
          <p:cNvPr id="5" name="Prostokąt 4"/>
          <p:cNvSpPr/>
          <p:nvPr/>
        </p:nvSpPr>
        <p:spPr>
          <a:xfrm>
            <a:off x="357158" y="785794"/>
            <a:ext cx="8429684" cy="1077218"/>
          </a:xfrm>
          <a:prstGeom prst="rect">
            <a:avLst/>
          </a:prstGeom>
        </p:spPr>
        <p:txBody>
          <a:bodyPr wrap="square">
            <a:spAutoFit/>
          </a:bodyPr>
          <a:lstStyle/>
          <a:p>
            <a:r>
              <a:rPr lang="pl-PL" sz="3200" b="1" dirty="0" smtClean="0">
                <a:solidFill>
                  <a:srgbClr val="FF0000"/>
                </a:solidFill>
                <a:effectLst>
                  <a:outerShdw blurRad="38100" dist="38100" dir="2700000" algn="tl">
                    <a:srgbClr val="000000">
                      <a:alpha val="43137"/>
                    </a:srgbClr>
                  </a:outerShdw>
                </a:effectLst>
              </a:rPr>
              <a:t>SELECT marka, model FROM cars WHERE marka LIKE "M%";</a:t>
            </a:r>
            <a:endParaRPr lang="pl-PL" sz="32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tabela bazy danych"/>
          <p:cNvPicPr>
            <a:picLocks noChangeAspect="1" noChangeArrowheads="1"/>
          </p:cNvPicPr>
          <p:nvPr/>
        </p:nvPicPr>
        <p:blipFill>
          <a:blip r:embed="rId2"/>
          <a:srcRect/>
          <a:stretch>
            <a:fillRect/>
          </a:stretch>
        </p:blipFill>
        <p:spPr bwMode="auto">
          <a:xfrm>
            <a:off x="214282" y="1571612"/>
            <a:ext cx="8670230" cy="4643470"/>
          </a:xfrm>
          <a:prstGeom prst="rect">
            <a:avLst/>
          </a:prstGeom>
          <a:noFill/>
        </p:spPr>
      </p:pic>
      <p:sp>
        <p:nvSpPr>
          <p:cNvPr id="5" name="Prostokąt 4"/>
          <p:cNvSpPr/>
          <p:nvPr/>
        </p:nvSpPr>
        <p:spPr>
          <a:xfrm>
            <a:off x="500034" y="714356"/>
            <a:ext cx="8358246" cy="523220"/>
          </a:xfrm>
          <a:prstGeom prst="rect">
            <a:avLst/>
          </a:prstGeom>
        </p:spPr>
        <p:txBody>
          <a:bodyPr wrap="square">
            <a:spAutoFit/>
          </a:bodyPr>
          <a:lstStyle/>
          <a:p>
            <a:pPr algn="ctr"/>
            <a:r>
              <a:rPr lang="pl-PL" sz="2800" b="1" dirty="0" smtClean="0">
                <a:solidFill>
                  <a:srgbClr val="FF0000"/>
                </a:solidFill>
              </a:rPr>
              <a:t>ATRYBUT</a:t>
            </a:r>
            <a:r>
              <a:rPr lang="pl-PL" sz="2800" b="1" dirty="0" smtClean="0">
                <a:solidFill>
                  <a:schemeClr val="tx2">
                    <a:lumMod val="75000"/>
                  </a:schemeClr>
                </a:solidFill>
              </a:rPr>
              <a:t> w praktyce, to nic innego jako </a:t>
            </a:r>
            <a:r>
              <a:rPr lang="pl-PL" sz="2800" b="1" dirty="0" smtClean="0">
                <a:solidFill>
                  <a:srgbClr val="FF0000"/>
                </a:solidFill>
                <a:effectLst>
                  <a:outerShdw blurRad="38100" dist="38100" dir="2700000" algn="tl">
                    <a:srgbClr val="000000">
                      <a:alpha val="43137"/>
                    </a:srgbClr>
                  </a:outerShdw>
                </a:effectLst>
              </a:rPr>
              <a:t>KOLUMNA</a:t>
            </a:r>
            <a:endParaRPr lang="pl-PL" sz="2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5720" y="642918"/>
            <a:ext cx="8494838" cy="201873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lnSpcReduction="10000"/>
          </a:bodyPr>
          <a:lstStyle/>
          <a:p>
            <a:pPr marL="0" indent="0">
              <a:buNone/>
            </a:pPr>
            <a:r>
              <a:rPr lang="pl-PL" dirty="0"/>
              <a:t>Które z poleceń umożliwia </a:t>
            </a:r>
            <a:r>
              <a:rPr lang="pl-PL" b="1" dirty="0">
                <a:solidFill>
                  <a:srgbClr val="FF0000"/>
                </a:solidFill>
              </a:rPr>
              <a:t>dodanie kolumny </a:t>
            </a:r>
            <a:r>
              <a:rPr lang="pl-PL" dirty="0" err="1"/>
              <a:t>zadaniekompletne</a:t>
            </a:r>
            <a:r>
              <a:rPr lang="pl-PL" dirty="0"/>
              <a:t> do tabeli zadania</a:t>
            </a:r>
            <a:r>
              <a:rPr lang="pl-PL" dirty="0" smtClean="0"/>
              <a:t>?</a:t>
            </a:r>
          </a:p>
          <a:p>
            <a:endParaRPr lang="pl-PL" dirty="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ALTER TABLE zadania ADD COLUMN </a:t>
            </a:r>
            <a:r>
              <a:rPr lang="pl-PL" b="1" dirty="0" err="1">
                <a:solidFill>
                  <a:srgbClr val="008000"/>
                </a:solidFill>
                <a:effectLst>
                  <a:outerShdw blurRad="38100" dist="38100" dir="2700000" algn="tl">
                    <a:srgbClr val="000000">
                      <a:alpha val="43137"/>
                    </a:srgbClr>
                  </a:outerShdw>
                </a:effectLst>
              </a:rPr>
              <a:t>zadaniekompletne</a:t>
            </a:r>
            <a:r>
              <a:rPr lang="pl-PL" b="1" dirty="0">
                <a:solidFill>
                  <a:srgbClr val="008000"/>
                </a:solidFill>
                <a:effectLst>
                  <a:outerShdw blurRad="38100" dist="38100" dir="2700000" algn="tl">
                    <a:srgbClr val="000000">
                      <a:alpha val="43137"/>
                    </a:srgbClr>
                  </a:outerShdw>
                </a:effectLst>
              </a:rPr>
              <a:t> </a:t>
            </a:r>
            <a:r>
              <a:rPr lang="pl-PL" b="1" dirty="0" err="1">
                <a:solidFill>
                  <a:srgbClr val="008000"/>
                </a:solidFill>
                <a:effectLst>
                  <a:outerShdw blurRad="38100" dist="38100" dir="2700000" algn="tl">
                    <a:srgbClr val="000000">
                      <a:alpha val="43137"/>
                    </a:srgbClr>
                  </a:outerShdw>
                </a:effectLst>
              </a:rPr>
              <a:t>int</a:t>
            </a:r>
            <a:endParaRPr lang="pl-PL" b="1" dirty="0">
              <a:solidFill>
                <a:srgbClr val="008000"/>
              </a:solidFill>
              <a:effectLst>
                <a:outerShdw blurRad="38100" dist="38100" dir="2700000" algn="tl">
                  <a:srgbClr val="000000">
                    <a:alpha val="43137"/>
                  </a:srgbClr>
                </a:outerShdw>
              </a:effectLst>
            </a:endParaRPr>
          </a:p>
          <a:p>
            <a:pPr marL="0" indent="0">
              <a:buNone/>
            </a:pPr>
            <a:r>
              <a:rPr lang="pl-PL" b="1" dirty="0"/>
              <a:t>B. </a:t>
            </a:r>
            <a:r>
              <a:rPr lang="pl-PL" dirty="0"/>
              <a:t>ADD COLUMN </a:t>
            </a:r>
            <a:r>
              <a:rPr lang="pl-PL" dirty="0" err="1"/>
              <a:t>zadaniekompletne</a:t>
            </a:r>
            <a:r>
              <a:rPr lang="pl-PL" dirty="0"/>
              <a:t> WITH zadania</a:t>
            </a:r>
          </a:p>
          <a:p>
            <a:pPr marL="0" indent="0">
              <a:buNone/>
            </a:pPr>
            <a:r>
              <a:rPr lang="pl-PL" b="1" dirty="0"/>
              <a:t>C. </a:t>
            </a:r>
            <a:r>
              <a:rPr lang="pl-PL" dirty="0"/>
              <a:t>CREATEINDEX zadania ADD COLUMN </a:t>
            </a:r>
            <a:r>
              <a:rPr lang="pl-PL" dirty="0" err="1"/>
              <a:t>zadaniekompletne</a:t>
            </a:r>
            <a:r>
              <a:rPr lang="pl-PL" dirty="0"/>
              <a:t> </a:t>
            </a:r>
            <a:r>
              <a:rPr lang="pl-PL" dirty="0" err="1"/>
              <a:t>int</a:t>
            </a:r>
            <a:endParaRPr lang="pl-PL" dirty="0"/>
          </a:p>
          <a:p>
            <a:pPr marL="0" indent="0">
              <a:buNone/>
            </a:pPr>
            <a:r>
              <a:rPr lang="pl-PL" b="1" dirty="0"/>
              <a:t>D. </a:t>
            </a:r>
            <a:r>
              <a:rPr lang="pl-PL" dirty="0"/>
              <a:t>INSERT INTO zadania VALUES </a:t>
            </a:r>
            <a:r>
              <a:rPr lang="pl-PL" dirty="0" err="1"/>
              <a:t>zadaniakompletne</a:t>
            </a:r>
            <a:endParaRPr lang="pl-PL" dirty="0"/>
          </a:p>
          <a:p>
            <a:pPr marL="0" indent="0">
              <a:buNone/>
            </a:pPr>
            <a:endParaRPr lang="pl-PL" dirty="0"/>
          </a:p>
        </p:txBody>
      </p:sp>
    </p:spTree>
    <p:extLst>
      <p:ext uri="{BB962C8B-B14F-4D97-AF65-F5344CB8AC3E}">
        <p14:creationId xmlns:p14="http://schemas.microsoft.com/office/powerpoint/2010/main" val="622367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428596" y="2143116"/>
            <a:ext cx="8448690" cy="4205056"/>
          </a:xfrm>
          <a:prstGeom prst="rect">
            <a:avLst/>
          </a:prstGeom>
          <a:noFill/>
          <a:ln w="9525">
            <a:noFill/>
            <a:miter lim="800000"/>
            <a:headEnd/>
            <a:tailEnd/>
          </a:ln>
          <a:effectLst/>
        </p:spPr>
      </p:pic>
      <p:sp>
        <p:nvSpPr>
          <p:cNvPr id="6" name="Prostokąt 5"/>
          <p:cNvSpPr/>
          <p:nvPr/>
        </p:nvSpPr>
        <p:spPr>
          <a:xfrm>
            <a:off x="642910" y="642918"/>
            <a:ext cx="8072494" cy="646331"/>
          </a:xfrm>
          <a:prstGeom prst="rect">
            <a:avLst/>
          </a:prstGeom>
        </p:spPr>
        <p:txBody>
          <a:bodyPr wrap="square">
            <a:spAutoFit/>
          </a:bodyPr>
          <a:lstStyle/>
          <a:p>
            <a:r>
              <a:rPr lang="pl-PL" sz="3600" b="1" dirty="0" smtClean="0">
                <a:solidFill>
                  <a:srgbClr val="FF0000"/>
                </a:solidFill>
                <a:effectLst>
                  <a:outerShdw blurRad="38100" dist="38100" dir="2700000" algn="tl">
                    <a:srgbClr val="000000">
                      <a:alpha val="43137"/>
                    </a:srgbClr>
                  </a:outerShdw>
                </a:effectLst>
              </a:rPr>
              <a:t>ALTER TABLE cars ADD COLUMN URL </a:t>
            </a:r>
            <a:r>
              <a:rPr lang="pl-PL" sz="3600" b="1" dirty="0" err="1" smtClean="0">
                <a:solidFill>
                  <a:srgbClr val="FF0000"/>
                </a:solidFill>
                <a:effectLst>
                  <a:outerShdw blurRad="38100" dist="38100" dir="2700000" algn="tl">
                    <a:srgbClr val="000000">
                      <a:alpha val="43137"/>
                    </a:srgbClr>
                  </a:outerShdw>
                </a:effectLst>
              </a:rPr>
              <a:t>int</a:t>
            </a:r>
            <a:r>
              <a:rPr lang="pl-PL" sz="3600" b="1" dirty="0" smtClean="0">
                <a:solidFill>
                  <a:srgbClr val="FF0000"/>
                </a:solidFill>
                <a:effectLst>
                  <a:outerShdw blurRad="38100" dist="38100" dir="2700000" algn="tl">
                    <a:srgbClr val="000000">
                      <a:alpha val="43137"/>
                    </a:srgbClr>
                  </a:outerShdw>
                </a:effectLst>
              </a:rPr>
              <a:t>;</a:t>
            </a:r>
            <a:endParaRPr lang="pl-PL" sz="3600"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85720" y="1428736"/>
            <a:ext cx="8479654" cy="4829322"/>
          </a:xfrm>
          <a:prstGeom prst="rect">
            <a:avLst/>
          </a:prstGeom>
          <a:noFill/>
          <a:ln w="9525">
            <a:noFill/>
            <a:miter lim="800000"/>
            <a:headEnd/>
            <a:tailEnd/>
          </a:ln>
          <a:effectLst/>
        </p:spPr>
      </p:pic>
      <p:sp>
        <p:nvSpPr>
          <p:cNvPr id="5" name="pole tekstowe 4"/>
          <p:cNvSpPr txBox="1"/>
          <p:nvPr/>
        </p:nvSpPr>
        <p:spPr>
          <a:xfrm>
            <a:off x="571472" y="500042"/>
            <a:ext cx="7946534" cy="584775"/>
          </a:xfrm>
          <a:prstGeom prst="rect">
            <a:avLst/>
          </a:prstGeom>
          <a:noFill/>
        </p:spPr>
        <p:txBody>
          <a:bodyPr wrap="none" rtlCol="0">
            <a:spAutoFit/>
          </a:bodyPr>
          <a:lstStyle/>
          <a:p>
            <a:r>
              <a:rPr lang="pl-PL" sz="3200" b="1" dirty="0" smtClean="0">
                <a:solidFill>
                  <a:srgbClr val="FF0000"/>
                </a:solidFill>
                <a:effectLst>
                  <a:outerShdw blurRad="38100" dist="38100" dir="2700000" algn="tl">
                    <a:srgbClr val="000000">
                      <a:alpha val="43137"/>
                    </a:srgbClr>
                  </a:outerShdw>
                </a:effectLst>
              </a:rPr>
              <a:t>Kasowanie kolumny URL – błędny typ danych </a:t>
            </a:r>
            <a:endParaRPr lang="pl-PL"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29014" y="2428868"/>
            <a:ext cx="8485964" cy="2000263"/>
          </a:xfrm>
          <a:prstGeom prst="rect">
            <a:avLst/>
          </a:prstGeom>
          <a:noFill/>
          <a:ln w="9525">
            <a:noFill/>
            <a:miter lim="800000"/>
            <a:headEnd/>
            <a:tailEnd/>
          </a:ln>
          <a:effectLst/>
        </p:spPr>
      </p:pic>
      <p:sp>
        <p:nvSpPr>
          <p:cNvPr id="5" name="pole tekstowe 4"/>
          <p:cNvSpPr txBox="1"/>
          <p:nvPr/>
        </p:nvSpPr>
        <p:spPr>
          <a:xfrm>
            <a:off x="571472" y="928670"/>
            <a:ext cx="8169672" cy="707886"/>
          </a:xfrm>
          <a:prstGeom prst="rect">
            <a:avLst/>
          </a:prstGeom>
          <a:noFill/>
        </p:spPr>
        <p:txBody>
          <a:bodyPr wrap="none" rtlCol="0">
            <a:spAutoFit/>
          </a:bodyPr>
          <a:lstStyle/>
          <a:p>
            <a:r>
              <a:rPr lang="pl-PL" sz="4000" b="1" dirty="0" smtClean="0">
                <a:solidFill>
                  <a:srgbClr val="FF0000"/>
                </a:solidFill>
                <a:effectLst>
                  <a:outerShdw blurRad="38100" dist="38100" dir="2700000" algn="tl">
                    <a:srgbClr val="000000">
                      <a:alpha val="43137"/>
                    </a:srgbClr>
                  </a:outerShdw>
                </a:effectLst>
              </a:rPr>
              <a:t>Dodanie prawidłowego typu kolumny</a:t>
            </a:r>
            <a:endParaRPr lang="pl-PL" sz="4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68346"/>
          </a:xfrm>
        </p:spPr>
        <p:txBody>
          <a:bodyPr/>
          <a:lstStyle/>
          <a:p>
            <a:r>
              <a:rPr lang="pl-PL" b="1" dirty="0" smtClean="0">
                <a:solidFill>
                  <a:srgbClr val="FF0000"/>
                </a:solidFill>
                <a:effectLst>
                  <a:outerShdw blurRad="38100" dist="38100" dir="2700000" algn="tl">
                    <a:srgbClr val="000000">
                      <a:alpha val="43137"/>
                    </a:srgbClr>
                  </a:outerShdw>
                </a:effectLst>
              </a:rPr>
              <a:t>Dodanie nowej kolumny </a:t>
            </a:r>
            <a:endParaRPr lang="pl-PL" b="1" dirty="0">
              <a:solidFill>
                <a:srgbClr val="FF0000"/>
              </a:solidFill>
              <a:effectLst>
                <a:outerShdw blurRad="38100" dist="38100" dir="2700000" algn="tl">
                  <a:srgbClr val="000000">
                    <a:alpha val="43137"/>
                  </a:srgbClr>
                </a:outerShdw>
              </a:effectLst>
            </a:endParaRPr>
          </a:p>
        </p:txBody>
      </p:sp>
      <p:pic>
        <p:nvPicPr>
          <p:cNvPr id="60419" name="Picture 3"/>
          <p:cNvPicPr>
            <a:picLocks noChangeAspect="1" noChangeArrowheads="1"/>
          </p:cNvPicPr>
          <p:nvPr/>
        </p:nvPicPr>
        <p:blipFill>
          <a:blip r:embed="rId2"/>
          <a:srcRect/>
          <a:stretch>
            <a:fillRect/>
          </a:stretch>
        </p:blipFill>
        <p:spPr bwMode="auto">
          <a:xfrm>
            <a:off x="214282" y="2214554"/>
            <a:ext cx="8671692" cy="1285884"/>
          </a:xfrm>
          <a:prstGeom prst="rect">
            <a:avLst/>
          </a:prstGeom>
          <a:noFill/>
          <a:ln w="9525">
            <a:noFill/>
            <a:miter lim="800000"/>
            <a:headEnd/>
            <a:tailEnd/>
          </a:ln>
          <a:effectLst/>
        </p:spPr>
      </p:pic>
      <p:sp>
        <p:nvSpPr>
          <p:cNvPr id="60420" name="Rectangle 4"/>
          <p:cNvSpPr>
            <a:spLocks noChangeArrowheads="1"/>
          </p:cNvSpPr>
          <p:nvPr/>
        </p:nvSpPr>
        <p:spPr bwMode="auto">
          <a:xfrm>
            <a:off x="214282" y="1142984"/>
            <a:ext cx="857256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Arial Unicode MS" pitchFamily="34" charset="-128"/>
                <a:cs typeface="Arial" pitchFamily="34" charset="0"/>
              </a:rPr>
              <a:t> </a:t>
            </a:r>
            <a:r>
              <a:rPr kumimoji="0" lang="pl-PL" sz="2400" b="1" i="0" u="none" strike="noStrike" cap="none" normalizeH="0" baseline="0" dirty="0" err="1" smtClean="0">
                <a:ln>
                  <a:noFill/>
                </a:ln>
                <a:solidFill>
                  <a:srgbClr val="002060"/>
                </a:solidFill>
                <a:effectLst/>
                <a:latin typeface="Arial Unicode MS" pitchFamily="34" charset="-128"/>
                <a:cs typeface="Arial" pitchFamily="34" charset="0"/>
              </a:rPr>
              <a:t>mysql</a:t>
            </a:r>
            <a:r>
              <a:rPr kumimoji="0" lang="pl-PL" sz="2400" b="1" i="0" u="none" strike="noStrike" cap="none" normalizeH="0" baseline="0" dirty="0" smtClean="0">
                <a:ln>
                  <a:noFill/>
                </a:ln>
                <a:solidFill>
                  <a:srgbClr val="002060"/>
                </a:solidFill>
                <a:effectLst/>
                <a:latin typeface="Arial Unicode MS" pitchFamily="34" charset="-128"/>
                <a:cs typeface="Arial" pitchFamily="34" charset="0"/>
              </a:rPr>
              <a:t>&gt; ALTER TABLE spotkanie ADD email VARCHAR(40) ;</a:t>
            </a:r>
            <a:r>
              <a:rPr kumimoji="0" lang="pl-PL" sz="3200" b="1" i="0" u="none" strike="noStrike" cap="none" normalizeH="0" baseline="0" dirty="0" smtClean="0">
                <a:ln>
                  <a:noFill/>
                </a:ln>
                <a:solidFill>
                  <a:srgbClr val="002060"/>
                </a:solidFill>
                <a:effectLst/>
                <a:latin typeface="Arial" pitchFamily="34" charset="0"/>
                <a:cs typeface="Arial" pitchFamily="34" charset="0"/>
              </a:rPr>
              <a:t> </a:t>
            </a:r>
            <a:endParaRPr kumimoji="0" lang="pl-PL" sz="44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60421" name="Picture 5"/>
          <p:cNvPicPr>
            <a:picLocks noChangeAspect="1" noChangeArrowheads="1"/>
          </p:cNvPicPr>
          <p:nvPr/>
        </p:nvPicPr>
        <p:blipFill>
          <a:blip r:embed="rId3"/>
          <a:srcRect/>
          <a:stretch>
            <a:fillRect/>
          </a:stretch>
        </p:blipFill>
        <p:spPr bwMode="auto">
          <a:xfrm>
            <a:off x="214281" y="3786190"/>
            <a:ext cx="8662797" cy="214314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29600" cy="5505475"/>
          </a:xfrm>
        </p:spPr>
        <p:txBody>
          <a:bodyPr>
            <a:normAutofit/>
          </a:bodyPr>
          <a:lstStyle/>
          <a:p>
            <a:pPr marL="0" indent="0">
              <a:buNone/>
            </a:pPr>
            <a:r>
              <a:rPr lang="pl-PL" dirty="0" smtClean="0"/>
              <a:t>Wskaż </a:t>
            </a:r>
            <a:r>
              <a:rPr lang="pl-PL" dirty="0"/>
              <a:t>polecenie SQL </a:t>
            </a:r>
            <a:r>
              <a:rPr lang="pl-PL" b="1" dirty="0">
                <a:solidFill>
                  <a:srgbClr val="FF0000"/>
                </a:solidFill>
              </a:rPr>
              <a:t>dodające pole </a:t>
            </a:r>
            <a:r>
              <a:rPr lang="pl-PL" dirty="0" err="1"/>
              <a:t>miesiacSiewu</a:t>
            </a:r>
            <a:r>
              <a:rPr lang="pl-PL" dirty="0"/>
              <a:t> do istniejącej tabeli </a:t>
            </a:r>
            <a:r>
              <a:rPr lang="pl-PL" dirty="0" err="1"/>
              <a:t>rosliny</a:t>
            </a:r>
            <a:endParaRPr lang="pl-PL" dirty="0"/>
          </a:p>
          <a:p>
            <a:endParaRPr lang="pl-PL" b="1" dirty="0" smtClean="0"/>
          </a:p>
          <a:p>
            <a:pPr marL="0" indent="0">
              <a:buNone/>
            </a:pPr>
            <a:r>
              <a:rPr lang="pl-PL" b="1" dirty="0" smtClean="0"/>
              <a:t>A</a:t>
            </a:r>
            <a:r>
              <a:rPr lang="pl-PL" b="1" dirty="0"/>
              <a:t>. </a:t>
            </a:r>
            <a:r>
              <a:rPr lang="pl-PL" dirty="0"/>
              <a:t>UPDATE </a:t>
            </a:r>
            <a:r>
              <a:rPr lang="pl-PL" dirty="0" err="1"/>
              <a:t>rosliny</a:t>
            </a:r>
            <a:r>
              <a:rPr lang="pl-PL" dirty="0"/>
              <a:t> ADD </a:t>
            </a:r>
            <a:r>
              <a:rPr lang="pl-PL" dirty="0" err="1"/>
              <a:t>miesiacSiewu</a:t>
            </a:r>
            <a:r>
              <a:rPr lang="pl-PL" dirty="0"/>
              <a:t> </a:t>
            </a:r>
            <a:r>
              <a:rPr lang="pl-PL" dirty="0" err="1"/>
              <a:t>int</a:t>
            </a:r>
            <a:endParaRPr lang="pl-PL" dirty="0"/>
          </a:p>
          <a:p>
            <a:pPr marL="0" indent="0">
              <a:buNone/>
            </a:pPr>
            <a:r>
              <a:rPr lang="pl-PL" b="1" dirty="0"/>
              <a:t>B. </a:t>
            </a:r>
            <a:r>
              <a:rPr lang="pl-PL" dirty="0"/>
              <a:t>CREATE TABLE </a:t>
            </a:r>
            <a:r>
              <a:rPr lang="pl-PL" dirty="0" err="1"/>
              <a:t>rosliny</a:t>
            </a:r>
            <a:r>
              <a:rPr lang="pl-PL" dirty="0"/>
              <a:t> {</a:t>
            </a:r>
            <a:r>
              <a:rPr lang="pl-PL" dirty="0" err="1"/>
              <a:t>miesiacSiewu</a:t>
            </a:r>
            <a:r>
              <a:rPr lang="pl-PL" dirty="0"/>
              <a:t> </a:t>
            </a:r>
            <a:r>
              <a:rPr lang="pl-PL" dirty="0" err="1"/>
              <a:t>int</a:t>
            </a:r>
            <a:r>
              <a:rPr lang="pl-PL" dirty="0"/>
              <a:t>}</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ALTER TABLE </a:t>
            </a:r>
            <a:r>
              <a:rPr lang="pl-PL" b="1" dirty="0" err="1">
                <a:solidFill>
                  <a:srgbClr val="008000"/>
                </a:solidFill>
                <a:effectLst>
                  <a:outerShdw blurRad="38100" dist="38100" dir="2700000" algn="tl">
                    <a:srgbClr val="000000">
                      <a:alpha val="43137"/>
                    </a:srgbClr>
                  </a:outerShdw>
                </a:effectLst>
              </a:rPr>
              <a:t>rosliny</a:t>
            </a:r>
            <a:r>
              <a:rPr lang="pl-PL" b="1" dirty="0">
                <a:solidFill>
                  <a:srgbClr val="008000"/>
                </a:solidFill>
                <a:effectLst>
                  <a:outerShdw blurRad="38100" dist="38100" dir="2700000" algn="tl">
                    <a:srgbClr val="000000">
                      <a:alpha val="43137"/>
                    </a:srgbClr>
                  </a:outerShdw>
                </a:effectLst>
              </a:rPr>
              <a:t> ADD </a:t>
            </a:r>
            <a:r>
              <a:rPr lang="pl-PL" b="1" dirty="0" err="1">
                <a:solidFill>
                  <a:srgbClr val="008000"/>
                </a:solidFill>
                <a:effectLst>
                  <a:outerShdw blurRad="38100" dist="38100" dir="2700000" algn="tl">
                    <a:srgbClr val="000000">
                      <a:alpha val="43137"/>
                    </a:srgbClr>
                  </a:outerShdw>
                </a:effectLst>
              </a:rPr>
              <a:t>miesiacSiewu</a:t>
            </a:r>
            <a:r>
              <a:rPr lang="pl-PL" b="1" dirty="0">
                <a:solidFill>
                  <a:srgbClr val="008000"/>
                </a:solidFill>
                <a:effectLst>
                  <a:outerShdw blurRad="38100" dist="38100" dir="2700000" algn="tl">
                    <a:srgbClr val="000000">
                      <a:alpha val="43137"/>
                    </a:srgbClr>
                  </a:outerShdw>
                </a:effectLst>
              </a:rPr>
              <a:t> </a:t>
            </a:r>
            <a:r>
              <a:rPr lang="pl-PL" b="1" dirty="0" err="1">
                <a:solidFill>
                  <a:srgbClr val="008000"/>
                </a:solidFill>
                <a:effectLst>
                  <a:outerShdw blurRad="38100" dist="38100" dir="2700000" algn="tl">
                    <a:srgbClr val="000000">
                      <a:alpha val="43137"/>
                    </a:srgbClr>
                  </a:outerShdw>
                </a:effectLst>
              </a:rPr>
              <a:t>int</a:t>
            </a:r>
            <a:endParaRPr lang="pl-PL" b="1" dirty="0">
              <a:solidFill>
                <a:srgbClr val="008000"/>
              </a:solidFill>
              <a:effectLst>
                <a:outerShdw blurRad="38100" dist="38100" dir="2700000" algn="tl">
                  <a:srgbClr val="000000">
                    <a:alpha val="43137"/>
                  </a:srgbClr>
                </a:outerShdw>
              </a:effectLst>
            </a:endParaRPr>
          </a:p>
          <a:p>
            <a:pPr marL="0" indent="0">
              <a:buNone/>
            </a:pPr>
            <a:r>
              <a:rPr lang="pl-PL" b="1" dirty="0"/>
              <a:t>D. </a:t>
            </a:r>
            <a:r>
              <a:rPr lang="pl-PL" dirty="0"/>
              <a:t>INSERT INTO </a:t>
            </a:r>
            <a:r>
              <a:rPr lang="pl-PL" dirty="0" err="1"/>
              <a:t>rosliny</a:t>
            </a:r>
            <a:r>
              <a:rPr lang="pl-PL" dirty="0"/>
              <a:t> VALUES (</a:t>
            </a:r>
            <a:r>
              <a:rPr lang="pl-PL" dirty="0" err="1"/>
              <a:t>miesiacSiewu</a:t>
            </a:r>
            <a:r>
              <a:rPr lang="pl-PL" dirty="0"/>
              <a:t> </a:t>
            </a:r>
            <a:r>
              <a:rPr lang="pl-PL" dirty="0" err="1"/>
              <a:t>int</a:t>
            </a:r>
            <a:r>
              <a:rPr lang="pl-PL" dirty="0"/>
              <a:t>)</a:t>
            </a:r>
          </a:p>
          <a:p>
            <a:pPr marL="0" indent="0">
              <a:buNone/>
            </a:pPr>
            <a:endParaRPr lang="pl-PL" dirty="0"/>
          </a:p>
        </p:txBody>
      </p:sp>
    </p:spTree>
    <p:extLst>
      <p:ext uri="{BB962C8B-B14F-4D97-AF65-F5344CB8AC3E}">
        <p14:creationId xmlns:p14="http://schemas.microsoft.com/office/powerpoint/2010/main" val="31483987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285720" y="357166"/>
            <a:ext cx="8572560" cy="3803842"/>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372476" cy="2857520"/>
          </a:xfrm>
        </p:spPr>
        <p:txBody>
          <a:bodyPr>
            <a:normAutofit/>
          </a:bodyPr>
          <a:lstStyle/>
          <a:p>
            <a:pPr algn="l"/>
            <a:r>
              <a:rPr lang="pl-PL" sz="2800" b="1" dirty="0" smtClean="0"/>
              <a:t>Jak uzupełnić poszczególne komórki w naszej tabeli?</a:t>
            </a:r>
            <a:r>
              <a:rPr lang="pl-PL" b="1" dirty="0" smtClean="0"/>
              <a:t/>
            </a:r>
            <a:br>
              <a:rPr lang="pl-PL" b="1" dirty="0" smtClean="0"/>
            </a:br>
            <a:r>
              <a:rPr lang="pl-PL" b="1" dirty="0" smtClean="0"/>
              <a:t/>
            </a:r>
            <a:br>
              <a:rPr lang="pl-PL" b="1" dirty="0" smtClean="0"/>
            </a:br>
            <a:r>
              <a:rPr lang="pl-PL" sz="2800" dirty="0" smtClean="0"/>
              <a:t>Kiedy już posiadamy tabelę „</a:t>
            </a:r>
            <a:r>
              <a:rPr lang="pl-PL" sz="2800" b="1" u="sng" dirty="0" smtClean="0">
                <a:solidFill>
                  <a:srgbClr val="FF0000"/>
                </a:solidFill>
              </a:rPr>
              <a:t>cars</a:t>
            </a:r>
            <a:r>
              <a:rPr lang="pl-PL" sz="2800" dirty="0" smtClean="0"/>
              <a:t>", możemy w niej wprowadzać różnie zmiany.</a:t>
            </a:r>
            <a:br>
              <a:rPr lang="pl-PL" sz="2800" dirty="0" smtClean="0"/>
            </a:br>
            <a:r>
              <a:rPr lang="pl-PL" sz="2800" dirty="0" smtClean="0"/>
              <a:t>Dla przykładu, właściciel Mercedesa ma email </a:t>
            </a:r>
            <a:r>
              <a:rPr lang="pl-PL" sz="2800" dirty="0" err="1" smtClean="0">
                <a:hlinkClick r:id="rId2"/>
              </a:rPr>
              <a:t>a@a.pl</a:t>
            </a:r>
            <a:r>
              <a:rPr lang="pl-PL" sz="2800" dirty="0" smtClean="0"/>
              <a:t/>
            </a:r>
            <a:br>
              <a:rPr lang="pl-PL" sz="2800" dirty="0" smtClean="0"/>
            </a:br>
            <a:endParaRPr lang="pl-PL" sz="2200" dirty="0"/>
          </a:p>
        </p:txBody>
      </p:sp>
      <p:pic>
        <p:nvPicPr>
          <p:cNvPr id="62466" name="Picture 2"/>
          <p:cNvPicPr>
            <a:picLocks noChangeAspect="1" noChangeArrowheads="1"/>
          </p:cNvPicPr>
          <p:nvPr/>
        </p:nvPicPr>
        <p:blipFill>
          <a:blip r:embed="rId3"/>
          <a:srcRect/>
          <a:stretch>
            <a:fillRect/>
          </a:stretch>
        </p:blipFill>
        <p:spPr bwMode="auto">
          <a:xfrm>
            <a:off x="285720" y="3643314"/>
            <a:ext cx="8652653" cy="1400183"/>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58248" y="500042"/>
            <a:ext cx="8771469" cy="395969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effectLst>
                  <a:outerShdw blurRad="38100" dist="38100" dir="2700000" algn="tl">
                    <a:srgbClr val="000000">
                      <a:alpha val="43137"/>
                    </a:srgbClr>
                  </a:outerShdw>
                </a:effectLst>
              </a:rPr>
              <a:t>Kolumny</a:t>
            </a:r>
            <a:endParaRPr lang="pl-PL" b="1" dirty="0">
              <a:solidFill>
                <a:srgbClr val="FF0000"/>
              </a:solidFill>
              <a:effectLst>
                <a:outerShdw blurRad="38100" dist="38100" dir="2700000" algn="tl">
                  <a:srgbClr val="000000">
                    <a:alpha val="43137"/>
                  </a:srgbClr>
                </a:outerShdw>
              </a:effectLst>
            </a:endParaRPr>
          </a:p>
        </p:txBody>
      </p:sp>
      <p:sp>
        <p:nvSpPr>
          <p:cNvPr id="4" name="Prostokąt 3"/>
          <p:cNvSpPr/>
          <p:nvPr/>
        </p:nvSpPr>
        <p:spPr>
          <a:xfrm>
            <a:off x="500034" y="1500174"/>
            <a:ext cx="8215370" cy="3539430"/>
          </a:xfrm>
          <a:prstGeom prst="rect">
            <a:avLst/>
          </a:prstGeom>
        </p:spPr>
        <p:txBody>
          <a:bodyPr wrap="square">
            <a:spAutoFit/>
          </a:bodyPr>
          <a:lstStyle/>
          <a:p>
            <a:r>
              <a:rPr lang="pl-PL" sz="2800" dirty="0" smtClean="0"/>
              <a:t>Każda </a:t>
            </a:r>
            <a:r>
              <a:rPr lang="pl-PL" sz="2800" b="1" dirty="0" smtClean="0">
                <a:solidFill>
                  <a:srgbClr val="002060"/>
                </a:solidFill>
                <a:effectLst>
                  <a:outerShdw blurRad="38100" dist="38100" dir="2700000" algn="tl">
                    <a:srgbClr val="000000">
                      <a:alpha val="43137"/>
                    </a:srgbClr>
                  </a:outerShdw>
                </a:effectLst>
              </a:rPr>
              <a:t>KOLUMNA</a:t>
            </a:r>
            <a:r>
              <a:rPr lang="pl-PL" sz="2800" dirty="0" smtClean="0"/>
              <a:t> jest ściśle określona TYPEM DANYCH, czyli przechowuje wartości jednorodne, z określonej DZIEDZINY (tego samego typu np. liczby, znaki, daty etc). </a:t>
            </a:r>
          </a:p>
          <a:p>
            <a:endParaRPr lang="pl-PL" sz="2800" dirty="0"/>
          </a:p>
          <a:p>
            <a:r>
              <a:rPr lang="pl-PL" sz="2800" dirty="0" smtClean="0"/>
              <a:t>Nazwa kolumny w ramach tabeli musi być unikalna, bo silnik musi jednoznacznie wiedzieć do którego atrybutu będziemy się odnosić.</a:t>
            </a:r>
            <a:endParaRPr lang="pl-PL"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a:bodyPr>
          <a:lstStyle/>
          <a:p>
            <a:pPr marL="0" indent="0">
              <a:buNone/>
            </a:pPr>
            <a:r>
              <a:rPr lang="pl-PL" dirty="0"/>
              <a:t>W języku SQL, wykorzystywanym przez bazę danych MySQL w tabeli samochody, aby nadać wartość równą 0 dla kolumny przebieg, należy posłużyć się kwerendą</a:t>
            </a:r>
          </a:p>
          <a:p>
            <a:endParaRPr lang="pl-PL" b="1" dirty="0" smtClean="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UPDATE samochody SET przebieg = 0;</a:t>
            </a:r>
          </a:p>
          <a:p>
            <a:pPr marL="0" indent="0">
              <a:buNone/>
            </a:pPr>
            <a:r>
              <a:rPr lang="pl-PL" b="1" dirty="0"/>
              <a:t>B. </a:t>
            </a:r>
            <a:r>
              <a:rPr lang="pl-PL" dirty="0"/>
              <a:t>UPDATE przebieg SET 0 FROM samochody;</a:t>
            </a:r>
          </a:p>
          <a:p>
            <a:pPr marL="0" indent="0">
              <a:buNone/>
            </a:pPr>
            <a:r>
              <a:rPr lang="pl-PL" b="1" dirty="0"/>
              <a:t>C. </a:t>
            </a:r>
            <a:r>
              <a:rPr lang="pl-PL" dirty="0"/>
              <a:t>UPDATE przebieg SET 0 TABLE samochody;</a:t>
            </a:r>
          </a:p>
          <a:p>
            <a:pPr marL="0" indent="0">
              <a:buNone/>
            </a:pPr>
            <a:r>
              <a:rPr lang="pl-PL" b="1" dirty="0"/>
              <a:t>D. </a:t>
            </a:r>
            <a:r>
              <a:rPr lang="pl-PL" dirty="0"/>
              <a:t>UPDATE samochody SET przebieg VALUE 0;</a:t>
            </a:r>
          </a:p>
          <a:p>
            <a:pPr marL="0" indent="0">
              <a:buNone/>
            </a:pPr>
            <a:endParaRPr lang="pl-PL" dirty="0"/>
          </a:p>
        </p:txBody>
      </p:sp>
    </p:spTree>
    <p:extLst>
      <p:ext uri="{BB962C8B-B14F-4D97-AF65-F5344CB8AC3E}">
        <p14:creationId xmlns:p14="http://schemas.microsoft.com/office/powerpoint/2010/main" val="3615005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14282" y="714356"/>
            <a:ext cx="8664636" cy="1979231"/>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14282" y="2714620"/>
            <a:ext cx="8634345" cy="3714776"/>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282" y="1857364"/>
            <a:ext cx="8658745" cy="3595441"/>
          </a:xfrm>
          <a:prstGeom prst="rect">
            <a:avLst/>
          </a:prstGeom>
          <a:noFill/>
          <a:ln w="9525">
            <a:noFill/>
            <a:miter lim="800000"/>
            <a:headEnd/>
            <a:tailEnd/>
          </a:ln>
          <a:effectLst/>
        </p:spPr>
      </p:pic>
      <p:sp>
        <p:nvSpPr>
          <p:cNvPr id="5" name="pole tekstowe 4"/>
          <p:cNvSpPr txBox="1"/>
          <p:nvPr/>
        </p:nvSpPr>
        <p:spPr>
          <a:xfrm>
            <a:off x="214282" y="928670"/>
            <a:ext cx="8458278" cy="584775"/>
          </a:xfrm>
          <a:prstGeom prst="rect">
            <a:avLst/>
          </a:prstGeom>
          <a:noFill/>
        </p:spPr>
        <p:txBody>
          <a:bodyPr wrap="none" rtlCol="0">
            <a:spAutoFit/>
          </a:bodyPr>
          <a:lstStyle/>
          <a:p>
            <a:r>
              <a:rPr lang="pl-PL" sz="3200" b="1" dirty="0" smtClean="0">
                <a:solidFill>
                  <a:srgbClr val="FF0000"/>
                </a:solidFill>
                <a:effectLst>
                  <a:outerShdw blurRad="38100" dist="38100" dir="2700000" algn="tl">
                    <a:srgbClr val="000000">
                      <a:alpha val="43137"/>
                    </a:srgbClr>
                  </a:outerShdw>
                </a:effectLst>
              </a:rPr>
              <a:t>Aktualizacja przebiegów dla marek samochodów</a:t>
            </a:r>
            <a:endParaRPr lang="pl-PL" sz="32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92500" lnSpcReduction="20000"/>
          </a:bodyPr>
          <a:lstStyle/>
          <a:p>
            <a:pPr marL="0" indent="0">
              <a:buNone/>
            </a:pPr>
            <a:r>
              <a:rPr lang="pl-PL" dirty="0"/>
              <a:t>Baza danych 6-letniej szkoły podstawowej zawiera tabelę </a:t>
            </a:r>
            <a:r>
              <a:rPr lang="pl-PL" i="1" dirty="0" err="1"/>
              <a:t>szkola</a:t>
            </a:r>
            <a:r>
              <a:rPr lang="pl-PL" dirty="0"/>
              <a:t> z polami: </a:t>
            </a:r>
            <a:r>
              <a:rPr lang="pl-PL" i="1" dirty="0" err="1">
                <a:solidFill>
                  <a:srgbClr val="FF0000"/>
                </a:solidFill>
              </a:rPr>
              <a:t>imie</a:t>
            </a:r>
            <a:r>
              <a:rPr lang="pl-PL" i="1" dirty="0">
                <a:solidFill>
                  <a:srgbClr val="FF0000"/>
                </a:solidFill>
              </a:rPr>
              <a:t>, nazwisko, klasa</a:t>
            </a:r>
            <a:r>
              <a:rPr lang="pl-PL" dirty="0"/>
              <a:t>. Wszyscy uczniowie klas 1-5 zdali do następnej klasy. Aby zwiększyć wartość w polu klasa o 1 należy użyć polecenia</a:t>
            </a:r>
          </a:p>
          <a:p>
            <a:endParaRPr lang="pl-PL" b="1" dirty="0" smtClean="0"/>
          </a:p>
          <a:p>
            <a:pPr marL="0" indent="0">
              <a:buNone/>
            </a:pPr>
            <a:r>
              <a:rPr lang="pl-PL" b="1" dirty="0" smtClean="0"/>
              <a:t>A</a:t>
            </a:r>
            <a:r>
              <a:rPr lang="pl-PL" b="1" dirty="0"/>
              <a:t>. </a:t>
            </a:r>
            <a:r>
              <a:rPr lang="pl-PL" dirty="0"/>
              <a:t>SELECT </a:t>
            </a:r>
            <a:r>
              <a:rPr lang="pl-PL" dirty="0" err="1"/>
              <a:t>szkola</a:t>
            </a:r>
            <a:r>
              <a:rPr lang="pl-PL" dirty="0"/>
              <a:t> FROM klasa=klasa+1 WHERE klasa &gt;=1 AND klasa &lt;=5;</a:t>
            </a:r>
          </a:p>
          <a:p>
            <a:pPr marL="0" indent="0">
              <a:buNone/>
            </a:pPr>
            <a:r>
              <a:rPr lang="pl-PL" b="1" dirty="0"/>
              <a:t>B. </a:t>
            </a:r>
            <a:r>
              <a:rPr lang="pl-PL" dirty="0"/>
              <a:t>SELECT nazwisko, </a:t>
            </a:r>
            <a:r>
              <a:rPr lang="pl-PL" dirty="0" err="1"/>
              <a:t>imie</a:t>
            </a:r>
            <a:r>
              <a:rPr lang="pl-PL" dirty="0"/>
              <a:t> FROM klasa=klasa+1 WHERE klasa&gt;1 OR klasa &lt;5;</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UPDATE </a:t>
            </a:r>
            <a:r>
              <a:rPr lang="pl-PL" b="1" dirty="0" err="1">
                <a:solidFill>
                  <a:srgbClr val="008000"/>
                </a:solidFill>
                <a:effectLst>
                  <a:outerShdw blurRad="38100" dist="38100" dir="2700000" algn="tl">
                    <a:srgbClr val="000000">
                      <a:alpha val="43137"/>
                    </a:srgbClr>
                  </a:outerShdw>
                </a:effectLst>
              </a:rPr>
              <a:t>szkola</a:t>
            </a:r>
            <a:r>
              <a:rPr lang="pl-PL" b="1" dirty="0">
                <a:solidFill>
                  <a:srgbClr val="008000"/>
                </a:solidFill>
                <a:effectLst>
                  <a:outerShdw blurRad="38100" dist="38100" dir="2700000" algn="tl">
                    <a:srgbClr val="000000">
                      <a:alpha val="43137"/>
                    </a:srgbClr>
                  </a:outerShdw>
                </a:effectLst>
              </a:rPr>
              <a:t> SET klasa=klasa+1 WHERE klasa&gt;=1 AND klasa &lt;=5;</a:t>
            </a:r>
          </a:p>
          <a:p>
            <a:pPr marL="0" indent="0">
              <a:buNone/>
            </a:pPr>
            <a:r>
              <a:rPr lang="pl-PL" b="1" dirty="0"/>
              <a:t>D. </a:t>
            </a:r>
            <a:r>
              <a:rPr lang="pl-PL" dirty="0"/>
              <a:t>UPDATE nazwisko, </a:t>
            </a:r>
            <a:r>
              <a:rPr lang="pl-PL" dirty="0" err="1"/>
              <a:t>imie</a:t>
            </a:r>
            <a:r>
              <a:rPr lang="pl-PL" dirty="0"/>
              <a:t> SET klasa=klasa+1 WHERE klasa&gt;1 OR klasa&lt;5;</a:t>
            </a:r>
          </a:p>
          <a:p>
            <a:pPr marL="0" indent="0">
              <a:buNone/>
            </a:pPr>
            <a:endParaRPr lang="pl-PL" dirty="0"/>
          </a:p>
        </p:txBody>
      </p:sp>
    </p:spTree>
    <p:extLst>
      <p:ext uri="{BB962C8B-B14F-4D97-AF65-F5344CB8AC3E}">
        <p14:creationId xmlns:p14="http://schemas.microsoft.com/office/powerpoint/2010/main" val="2664622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rgbClr val="002060"/>
                </a:solidFill>
              </a:rPr>
              <a:t>Usuwamy kolumnę</a:t>
            </a:r>
            <a:endParaRPr lang="pl-PL" b="1" dirty="0">
              <a:solidFill>
                <a:srgbClr val="002060"/>
              </a:solidFill>
            </a:endParaRPr>
          </a:p>
        </p:txBody>
      </p:sp>
      <p:sp>
        <p:nvSpPr>
          <p:cNvPr id="3" name="Symbol zastępczy zawartości 2"/>
          <p:cNvSpPr>
            <a:spLocks noGrp="1"/>
          </p:cNvSpPr>
          <p:nvPr>
            <p:ph idx="1"/>
          </p:nvPr>
        </p:nvSpPr>
        <p:spPr/>
        <p:txBody>
          <a:bodyPr/>
          <a:lstStyle/>
          <a:p>
            <a:r>
              <a:rPr lang="pl-PL" b="1" dirty="0" smtClean="0">
                <a:solidFill>
                  <a:srgbClr val="FF0000"/>
                </a:solidFill>
              </a:rPr>
              <a:t>ALTER TABLE spotkanie DROP email ;</a:t>
            </a:r>
            <a:endParaRPr lang="pl-PL" b="1" dirty="0">
              <a:solidFill>
                <a:srgbClr val="FF0000"/>
              </a:solidFill>
            </a:endParaRPr>
          </a:p>
        </p:txBody>
      </p:sp>
      <p:pic>
        <p:nvPicPr>
          <p:cNvPr id="64514" name="Picture 2"/>
          <p:cNvPicPr>
            <a:picLocks noChangeAspect="1" noChangeArrowheads="1"/>
          </p:cNvPicPr>
          <p:nvPr/>
        </p:nvPicPr>
        <p:blipFill>
          <a:blip r:embed="rId2"/>
          <a:srcRect/>
          <a:stretch>
            <a:fillRect/>
          </a:stretch>
        </p:blipFill>
        <p:spPr bwMode="auto">
          <a:xfrm>
            <a:off x="428596" y="2500306"/>
            <a:ext cx="7197814" cy="2100274"/>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793507"/>
          </a:xfrm>
        </p:spPr>
        <p:txBody>
          <a:bodyPr/>
          <a:lstStyle/>
          <a:p>
            <a:pPr marL="0" indent="0">
              <a:buNone/>
            </a:pPr>
            <a:r>
              <a:rPr lang="pl-PL" dirty="0"/>
              <a:t>Polecenie w języku SQL </a:t>
            </a:r>
            <a:r>
              <a:rPr lang="pl-PL" b="1" dirty="0">
                <a:solidFill>
                  <a:srgbClr val="FF0000"/>
                </a:solidFill>
              </a:rPr>
              <a:t>ALTER TABLE USA</a:t>
            </a:r>
            <a:r>
              <a:rPr lang="pl-PL" dirty="0"/>
              <a:t>... ma za zadanie</a:t>
            </a:r>
          </a:p>
          <a:p>
            <a:endParaRPr lang="pl-PL" b="1" dirty="0" smtClean="0"/>
          </a:p>
          <a:p>
            <a:pPr marL="0" indent="0">
              <a:buNone/>
            </a:pPr>
            <a:r>
              <a:rPr lang="pl-PL" b="1" dirty="0" smtClean="0"/>
              <a:t>A</a:t>
            </a:r>
            <a:r>
              <a:rPr lang="pl-PL" b="1" dirty="0"/>
              <a:t>. </a:t>
            </a:r>
            <a:r>
              <a:rPr lang="pl-PL" dirty="0"/>
              <a:t>usunięcie tabeli USA</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modyfikację tabeli USA</a:t>
            </a:r>
          </a:p>
          <a:p>
            <a:pPr marL="0" indent="0">
              <a:buNone/>
            </a:pPr>
            <a:r>
              <a:rPr lang="pl-PL" b="1" dirty="0"/>
              <a:t>C. </a:t>
            </a:r>
            <a:r>
              <a:rPr lang="pl-PL" dirty="0"/>
              <a:t>nadpisanie starej tabeli USA</a:t>
            </a:r>
          </a:p>
          <a:p>
            <a:pPr marL="0" indent="0">
              <a:buNone/>
            </a:pPr>
            <a:r>
              <a:rPr lang="pl-PL" b="1" dirty="0"/>
              <a:t>D. </a:t>
            </a:r>
            <a:r>
              <a:rPr lang="pl-PL" dirty="0"/>
              <a:t>utworzenie nowej tabeli USA</a:t>
            </a:r>
          </a:p>
          <a:p>
            <a:pPr marL="0" indent="0">
              <a:buNone/>
            </a:pPr>
            <a:endParaRPr lang="pl-PL" dirty="0"/>
          </a:p>
        </p:txBody>
      </p:sp>
    </p:spTree>
    <p:extLst>
      <p:ext uri="{BB962C8B-B14F-4D97-AF65-F5344CB8AC3E}">
        <p14:creationId xmlns:p14="http://schemas.microsoft.com/office/powerpoint/2010/main" val="1985698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lstStyle/>
          <a:p>
            <a:pPr marL="0" indent="0">
              <a:buNone/>
            </a:pPr>
            <a:r>
              <a:rPr lang="pl-PL" dirty="0"/>
              <a:t>W języku SQL w wyniku wykonania zapytania </a:t>
            </a:r>
            <a:r>
              <a:rPr lang="pl-PL" b="1" dirty="0">
                <a:solidFill>
                  <a:srgbClr val="FF0000"/>
                </a:solidFill>
              </a:rPr>
              <a:t>ALTER TABLE osoba DROP COLUMN grupa</a:t>
            </a:r>
            <a:r>
              <a:rPr lang="pl-PL" dirty="0"/>
              <a:t>; </a:t>
            </a:r>
            <a:r>
              <a:rPr lang="pl-PL" dirty="0" smtClean="0"/>
              <a:t>zostanie:</a:t>
            </a:r>
          </a:p>
          <a:p>
            <a:pPr marL="0" indent="0">
              <a:buNone/>
            </a:pPr>
            <a:endParaRPr lang="pl-PL" dirty="0"/>
          </a:p>
          <a:p>
            <a:pPr marL="0" indent="0">
              <a:buNone/>
            </a:pPr>
            <a:r>
              <a:rPr lang="pl-PL" b="1" dirty="0" smtClean="0"/>
              <a:t>A</a:t>
            </a:r>
            <a:r>
              <a:rPr lang="pl-PL" b="1" dirty="0"/>
              <a:t>. </a:t>
            </a:r>
            <a:r>
              <a:rPr lang="pl-PL" dirty="0"/>
              <a:t>dodana kolumna grupa</a:t>
            </a:r>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usunięta kolumna grupa</a:t>
            </a:r>
          </a:p>
          <a:p>
            <a:pPr marL="0" indent="0">
              <a:buNone/>
            </a:pPr>
            <a:r>
              <a:rPr lang="pl-PL" b="1" dirty="0"/>
              <a:t>C. </a:t>
            </a:r>
            <a:r>
              <a:rPr lang="pl-PL" dirty="0"/>
              <a:t>zmieniona nazwa tabeli na grupa</a:t>
            </a:r>
          </a:p>
          <a:p>
            <a:pPr marL="0" indent="0">
              <a:buNone/>
            </a:pPr>
            <a:r>
              <a:rPr lang="pl-PL" b="1" dirty="0"/>
              <a:t>D. </a:t>
            </a:r>
            <a:r>
              <a:rPr lang="pl-PL" dirty="0"/>
              <a:t>zmieniona nazwa kolumny na grupa</a:t>
            </a:r>
          </a:p>
          <a:p>
            <a:pPr marL="0" indent="0">
              <a:buNone/>
            </a:pPr>
            <a:endParaRPr lang="pl-PL" dirty="0"/>
          </a:p>
        </p:txBody>
      </p:sp>
    </p:spTree>
    <p:extLst>
      <p:ext uri="{BB962C8B-B14F-4D97-AF65-F5344CB8AC3E}">
        <p14:creationId xmlns:p14="http://schemas.microsoft.com/office/powerpoint/2010/main" val="3279613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p>
            <a:r>
              <a:rPr lang="pl-PL" b="1" dirty="0" smtClean="0">
                <a:solidFill>
                  <a:srgbClr val="002060"/>
                </a:solidFill>
                <a:effectLst>
                  <a:outerShdw blurRad="38100" dist="38100" dir="2700000" algn="tl">
                    <a:srgbClr val="000000">
                      <a:alpha val="43137"/>
                    </a:srgbClr>
                  </a:outerShdw>
                </a:effectLst>
              </a:rPr>
              <a:t>Kasowanie rekordu</a:t>
            </a:r>
            <a:endParaRPr lang="pl-PL" b="1" dirty="0">
              <a:solidFill>
                <a:srgbClr val="00206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142984"/>
            <a:ext cx="8229600" cy="5715016"/>
          </a:xfrm>
        </p:spPr>
        <p:txBody>
          <a:bodyPr/>
          <a:lstStyle/>
          <a:p>
            <a:pPr>
              <a:buNone/>
            </a:pPr>
            <a:r>
              <a:rPr lang="en-US" dirty="0" smtClean="0">
                <a:solidFill>
                  <a:srgbClr val="FF0000"/>
                </a:solidFill>
              </a:rPr>
              <a:t>DELETE from [table name] where [column name]=[field text] ;</a:t>
            </a:r>
            <a:endParaRPr lang="pl-PL" dirty="0">
              <a:solidFill>
                <a:srgbClr val="FF0000"/>
              </a:solidFill>
            </a:endParaRPr>
          </a:p>
        </p:txBody>
      </p:sp>
      <p:pic>
        <p:nvPicPr>
          <p:cNvPr id="65538" name="Picture 2"/>
          <p:cNvPicPr>
            <a:picLocks noChangeAspect="1" noChangeArrowheads="1"/>
          </p:cNvPicPr>
          <p:nvPr/>
        </p:nvPicPr>
        <p:blipFill>
          <a:blip r:embed="rId2"/>
          <a:srcRect/>
          <a:stretch>
            <a:fillRect/>
          </a:stretch>
        </p:blipFill>
        <p:spPr bwMode="auto">
          <a:xfrm>
            <a:off x="1000100" y="2500306"/>
            <a:ext cx="6643734" cy="4143592"/>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rgbClr val="002060"/>
                </a:solidFill>
                <a:effectLst>
                  <a:outerShdw blurRad="38100" dist="38100" dir="2700000" algn="tl">
                    <a:srgbClr val="000000">
                      <a:alpha val="43137"/>
                    </a:srgbClr>
                  </a:outerShdw>
                </a:effectLst>
              </a:rPr>
              <a:t>usunięcie bazy danych wystarczy wpisać: </a:t>
            </a:r>
            <a:endParaRPr lang="pl-PL" b="1" dirty="0">
              <a:solidFill>
                <a:srgbClr val="00206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600201"/>
            <a:ext cx="8229600" cy="971544"/>
          </a:xfrm>
        </p:spPr>
        <p:txBody>
          <a:bodyPr/>
          <a:lstStyle/>
          <a:p>
            <a:r>
              <a:rPr lang="pl-PL" b="1" dirty="0" smtClean="0">
                <a:solidFill>
                  <a:srgbClr val="FF0000"/>
                </a:solidFill>
                <a:effectLst>
                  <a:outerShdw blurRad="38100" dist="38100" dir="2700000" algn="tl">
                    <a:srgbClr val="000000">
                      <a:alpha val="43137"/>
                    </a:srgbClr>
                  </a:outerShdw>
                </a:effectLst>
              </a:rPr>
              <a:t>DROP DATABASE  tesla1;</a:t>
            </a:r>
            <a:endParaRPr lang="pl-PL" b="1" dirty="0">
              <a:solidFill>
                <a:srgbClr val="FF0000"/>
              </a:solidFill>
              <a:effectLst>
                <a:outerShdw blurRad="38100" dist="38100" dir="2700000" algn="tl">
                  <a:srgbClr val="000000">
                    <a:alpha val="43137"/>
                  </a:srgbClr>
                </a:outerShdw>
              </a:effectLst>
            </a:endParaRPr>
          </a:p>
        </p:txBody>
      </p:sp>
      <p:pic>
        <p:nvPicPr>
          <p:cNvPr id="66562" name="Picture 2"/>
          <p:cNvPicPr>
            <a:picLocks noChangeAspect="1" noChangeArrowheads="1"/>
          </p:cNvPicPr>
          <p:nvPr/>
        </p:nvPicPr>
        <p:blipFill>
          <a:blip r:embed="rId2"/>
          <a:srcRect/>
          <a:stretch>
            <a:fillRect/>
          </a:stretch>
        </p:blipFill>
        <p:spPr bwMode="auto">
          <a:xfrm>
            <a:off x="500034" y="2786058"/>
            <a:ext cx="6529619" cy="1643074"/>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lstStyle/>
          <a:p>
            <a:pPr marL="0" indent="0">
              <a:buNone/>
            </a:pPr>
            <a:r>
              <a:rPr lang="pl-PL" dirty="0"/>
              <a:t>Instrukcja </a:t>
            </a:r>
            <a:r>
              <a:rPr lang="pl-PL" b="1" dirty="0">
                <a:solidFill>
                  <a:srgbClr val="FF0000"/>
                </a:solidFill>
              </a:rPr>
              <a:t>DROP</a:t>
            </a:r>
            <a:r>
              <a:rPr lang="pl-PL" dirty="0"/>
              <a:t> języka SQL ma za </a:t>
            </a:r>
            <a:r>
              <a:rPr lang="pl-PL" dirty="0" smtClean="0"/>
              <a:t>zadanie:</a:t>
            </a:r>
          </a:p>
          <a:p>
            <a:pPr marL="0" indent="0">
              <a:buNone/>
            </a:pPr>
            <a:endParaRPr lang="pl-PL" dirty="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usunąć istniejący obiekt</a:t>
            </a:r>
          </a:p>
          <a:p>
            <a:pPr marL="0" indent="0">
              <a:buNone/>
            </a:pPr>
            <a:r>
              <a:rPr lang="pl-PL" b="1" dirty="0"/>
              <a:t>B. </a:t>
            </a:r>
            <a:r>
              <a:rPr lang="pl-PL" dirty="0"/>
              <a:t>zmienić parametry obiektu</a:t>
            </a:r>
          </a:p>
          <a:p>
            <a:pPr marL="0" indent="0">
              <a:buNone/>
            </a:pPr>
            <a:r>
              <a:rPr lang="pl-PL" b="1" dirty="0"/>
              <a:t>C. </a:t>
            </a:r>
            <a:r>
              <a:rPr lang="pl-PL" dirty="0"/>
              <a:t>zaktualizować dane obiektu</a:t>
            </a:r>
          </a:p>
          <a:p>
            <a:pPr marL="0" indent="0">
              <a:buNone/>
            </a:pPr>
            <a:r>
              <a:rPr lang="pl-PL" b="1" dirty="0"/>
              <a:t>D. </a:t>
            </a:r>
            <a:r>
              <a:rPr lang="pl-PL" dirty="0"/>
              <a:t>dodać nowy obiekt</a:t>
            </a:r>
          </a:p>
          <a:p>
            <a:pPr marL="0" indent="0">
              <a:buNone/>
            </a:pPr>
            <a:endParaRPr lang="pl-PL" dirty="0"/>
          </a:p>
        </p:txBody>
      </p:sp>
    </p:spTree>
    <p:extLst>
      <p:ext uri="{BB962C8B-B14F-4D97-AF65-F5344CB8AC3E}">
        <p14:creationId xmlns:p14="http://schemas.microsoft.com/office/powerpoint/2010/main" val="325420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5400" b="1" dirty="0" smtClean="0">
                <a:solidFill>
                  <a:srgbClr val="002060"/>
                </a:solidFill>
                <a:effectLst>
                  <a:outerShdw blurRad="38100" dist="38100" dir="2700000" algn="tl">
                    <a:srgbClr val="000000">
                      <a:alpha val="43137"/>
                    </a:srgbClr>
                  </a:outerShdw>
                </a:effectLst>
              </a:rPr>
              <a:t>Encja</a:t>
            </a:r>
            <a:endParaRPr lang="pl-PL" sz="5400" b="1" dirty="0">
              <a:solidFill>
                <a:srgbClr val="002060"/>
              </a:solidFill>
              <a:effectLst>
                <a:outerShdw blurRad="38100" dist="38100" dir="2700000" algn="tl">
                  <a:srgbClr val="000000">
                    <a:alpha val="43137"/>
                  </a:srgbClr>
                </a:outerShdw>
              </a:effectLst>
            </a:endParaRPr>
          </a:p>
        </p:txBody>
      </p:sp>
      <p:sp>
        <p:nvSpPr>
          <p:cNvPr id="4" name="Prostokąt 3"/>
          <p:cNvSpPr/>
          <p:nvPr/>
        </p:nvSpPr>
        <p:spPr>
          <a:xfrm>
            <a:off x="428596" y="1500174"/>
            <a:ext cx="8286808" cy="3539430"/>
          </a:xfrm>
          <a:prstGeom prst="rect">
            <a:avLst/>
          </a:prstGeom>
        </p:spPr>
        <p:txBody>
          <a:bodyPr wrap="square">
            <a:spAutoFit/>
          </a:bodyPr>
          <a:lstStyle/>
          <a:p>
            <a:r>
              <a:rPr lang="pl-PL" sz="3200" b="1" dirty="0" smtClean="0"/>
              <a:t>Encja</a:t>
            </a:r>
            <a:r>
              <a:rPr lang="pl-PL" sz="3200" dirty="0" smtClean="0"/>
              <a:t> (ang. </a:t>
            </a:r>
            <a:r>
              <a:rPr lang="pl-PL" sz="3200" dirty="0" err="1" smtClean="0"/>
              <a:t>entity</a:t>
            </a:r>
            <a:r>
              <a:rPr lang="pl-PL" sz="3200" dirty="0" smtClean="0"/>
              <a:t>) – reprezentacja wyobrażonego lub rzeczywistego obiektu (grupy obiektów) stosowana przy modelowaniu danych podczas analizy informatycznej. </a:t>
            </a:r>
          </a:p>
          <a:p>
            <a:endParaRPr lang="pl-PL" sz="3200" dirty="0"/>
          </a:p>
          <a:p>
            <a:r>
              <a:rPr lang="pl-PL" sz="3200" dirty="0" smtClean="0"/>
              <a:t>Pojęcie to posiada różniące się definicje, zmieniające się z czasem.</a:t>
            </a:r>
            <a:endParaRPr lang="pl-PL" sz="32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effectLst>
                  <a:outerShdw blurRad="38100" dist="38100" dir="2700000" algn="tl">
                    <a:srgbClr val="000000">
                      <a:alpha val="43137"/>
                    </a:srgbClr>
                  </a:outerShdw>
                </a:effectLst>
              </a:rPr>
              <a:t>Sortowanie bazy danych</a:t>
            </a:r>
            <a:endParaRPr lang="pl-PL" b="1" dirty="0">
              <a:solidFill>
                <a:srgbClr val="FF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pl-PL" b="1" dirty="0" smtClean="0">
                <a:solidFill>
                  <a:srgbClr val="002060"/>
                </a:solidFill>
              </a:rPr>
              <a:t>&gt;SELECT </a:t>
            </a:r>
            <a:r>
              <a:rPr lang="pl-PL" b="1" dirty="0" err="1" smtClean="0">
                <a:solidFill>
                  <a:srgbClr val="002060"/>
                </a:solidFill>
              </a:rPr>
              <a:t>nazwa_pola</a:t>
            </a:r>
            <a:r>
              <a:rPr lang="pl-PL" b="1" dirty="0" smtClean="0">
                <a:solidFill>
                  <a:srgbClr val="002060"/>
                </a:solidFill>
              </a:rPr>
              <a:t> FROM </a:t>
            </a:r>
            <a:r>
              <a:rPr lang="pl-PL" b="1" dirty="0" err="1" smtClean="0">
                <a:solidFill>
                  <a:srgbClr val="002060"/>
                </a:solidFill>
              </a:rPr>
              <a:t>nazwa_tabeli</a:t>
            </a:r>
            <a:endParaRPr lang="pl-PL" b="1" dirty="0" smtClean="0">
              <a:solidFill>
                <a:srgbClr val="002060"/>
              </a:solidFill>
            </a:endParaRPr>
          </a:p>
          <a:p>
            <a:pPr>
              <a:buNone/>
            </a:pPr>
            <a:r>
              <a:rPr lang="pl-PL" b="1" dirty="0" smtClean="0">
                <a:solidFill>
                  <a:srgbClr val="002060"/>
                </a:solidFill>
              </a:rPr>
              <a:t>ORDER BY </a:t>
            </a:r>
            <a:r>
              <a:rPr lang="pl-PL" b="1" dirty="0" err="1" smtClean="0">
                <a:solidFill>
                  <a:srgbClr val="002060"/>
                </a:solidFill>
              </a:rPr>
              <a:t>nazwa_pola</a:t>
            </a:r>
            <a:r>
              <a:rPr lang="pl-PL" b="1" dirty="0" smtClean="0">
                <a:solidFill>
                  <a:srgbClr val="002060"/>
                </a:solidFill>
              </a:rPr>
              <a:t> [</a:t>
            </a:r>
            <a:r>
              <a:rPr lang="pl-PL" b="1" dirty="0" err="1" smtClean="0">
                <a:solidFill>
                  <a:srgbClr val="002060"/>
                </a:solidFill>
              </a:rPr>
              <a:t>rodzaj_sortowania</a:t>
            </a:r>
            <a:r>
              <a:rPr lang="pl-PL" b="1" dirty="0" smtClean="0">
                <a:solidFill>
                  <a:srgbClr val="002060"/>
                </a:solidFill>
              </a:rPr>
              <a:t>];</a:t>
            </a:r>
            <a:endParaRPr lang="pl-PL" b="1" dirty="0">
              <a:solidFill>
                <a:srgbClr val="002060"/>
              </a:solidFill>
            </a:endParaRPr>
          </a:p>
        </p:txBody>
      </p:sp>
      <p:sp>
        <p:nvSpPr>
          <p:cNvPr id="4" name="Prostokąt 3"/>
          <p:cNvSpPr/>
          <p:nvPr/>
        </p:nvSpPr>
        <p:spPr>
          <a:xfrm>
            <a:off x="500034" y="3143248"/>
            <a:ext cx="8215370" cy="2308324"/>
          </a:xfrm>
          <a:prstGeom prst="rect">
            <a:avLst/>
          </a:prstGeom>
        </p:spPr>
        <p:txBody>
          <a:bodyPr wrap="square">
            <a:spAutoFit/>
          </a:bodyPr>
          <a:lstStyle/>
          <a:p>
            <a:r>
              <a:rPr lang="pl-PL" sz="2400" dirty="0" smtClean="0"/>
              <a:t>Rodzaj sortowania nie jest obowiązkowy. </a:t>
            </a:r>
          </a:p>
          <a:p>
            <a:r>
              <a:rPr lang="pl-PL" sz="2400" dirty="0" smtClean="0"/>
              <a:t>Dostępne są dwa rodzaje sortowania:</a:t>
            </a:r>
          </a:p>
          <a:p>
            <a:endParaRPr lang="pl-PL" sz="2400" dirty="0" smtClean="0"/>
          </a:p>
          <a:p>
            <a:pPr>
              <a:buFont typeface="Wingdings" pitchFamily="2" charset="2"/>
              <a:buChar char="§"/>
            </a:pPr>
            <a:r>
              <a:rPr lang="pl-PL" sz="2400" dirty="0" smtClean="0"/>
              <a:t> </a:t>
            </a:r>
            <a:r>
              <a:rPr lang="pl-PL" sz="2400" b="1" dirty="0" smtClean="0">
                <a:solidFill>
                  <a:srgbClr val="FF0000"/>
                </a:solidFill>
                <a:effectLst>
                  <a:outerShdw blurRad="38100" dist="38100" dir="2700000" algn="tl">
                    <a:srgbClr val="000000">
                      <a:alpha val="43137"/>
                    </a:srgbClr>
                  </a:outerShdw>
                </a:effectLst>
              </a:rPr>
              <a:t>ASC</a:t>
            </a:r>
            <a:r>
              <a:rPr lang="pl-PL" sz="2400" dirty="0" smtClean="0"/>
              <a:t> - sortowanie rosnąco, domyślny sposób sortowania</a:t>
            </a:r>
          </a:p>
          <a:p>
            <a:endParaRPr lang="pl-PL" sz="2400" dirty="0" smtClean="0"/>
          </a:p>
          <a:p>
            <a:pPr>
              <a:buFont typeface="Wingdings" pitchFamily="2" charset="2"/>
              <a:buChar char="§"/>
            </a:pPr>
            <a:r>
              <a:rPr lang="pl-PL" sz="2400" dirty="0" smtClean="0"/>
              <a:t> </a:t>
            </a:r>
            <a:r>
              <a:rPr lang="pl-PL" sz="2400" b="1" dirty="0" smtClean="0">
                <a:solidFill>
                  <a:srgbClr val="FF0000"/>
                </a:solidFill>
                <a:effectLst>
                  <a:outerShdw blurRad="38100" dist="38100" dir="2700000" algn="tl">
                    <a:srgbClr val="000000">
                      <a:alpha val="43137"/>
                    </a:srgbClr>
                  </a:outerShdw>
                </a:effectLst>
              </a:rPr>
              <a:t>DESC</a:t>
            </a:r>
            <a:r>
              <a:rPr lang="pl-PL" sz="2400" dirty="0" smtClean="0"/>
              <a:t> - sortowanie malejąco</a:t>
            </a:r>
            <a:endParaRPr lang="pl-PL"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793507"/>
          </a:xfrm>
        </p:spPr>
        <p:txBody>
          <a:bodyPr>
            <a:normAutofit fontScale="85000" lnSpcReduction="10000"/>
          </a:bodyPr>
          <a:lstStyle/>
          <a:p>
            <a:pPr marL="0" indent="0">
              <a:buNone/>
            </a:pPr>
            <a:r>
              <a:rPr lang="pl-PL" dirty="0"/>
              <a:t>Zdefiniowano bazę danych z tabelą podzespoły o polach: </a:t>
            </a:r>
            <a:r>
              <a:rPr lang="pl-PL" dirty="0">
                <a:solidFill>
                  <a:srgbClr val="FF0000"/>
                </a:solidFill>
              </a:rPr>
              <a:t>model, producent, typ, cena</a:t>
            </a:r>
            <a:r>
              <a:rPr lang="pl-PL" dirty="0"/>
              <a:t>. Aby wyświetlić wszystkie modele pamięci RAM firmy </a:t>
            </a:r>
            <a:r>
              <a:rPr lang="pl-PL" dirty="0">
                <a:solidFill>
                  <a:srgbClr val="FF0000"/>
                </a:solidFill>
              </a:rPr>
              <a:t>Kingston</a:t>
            </a:r>
            <a:r>
              <a:rPr lang="pl-PL" dirty="0"/>
              <a:t> w kolejności od najtańszej do najdroższej, należy posłużyć się kwerendą:</a:t>
            </a:r>
          </a:p>
          <a:p>
            <a:endParaRPr lang="pl-PL" b="1" dirty="0" smtClean="0"/>
          </a:p>
          <a:p>
            <a:pPr marL="0" indent="0">
              <a:buNone/>
            </a:pPr>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SELECT model FROM </a:t>
            </a:r>
            <a:r>
              <a:rPr lang="pl-PL" b="1" dirty="0" err="1">
                <a:solidFill>
                  <a:srgbClr val="008000"/>
                </a:solidFill>
                <a:effectLst>
                  <a:outerShdw blurRad="38100" dist="38100" dir="2700000" algn="tl">
                    <a:srgbClr val="000000">
                      <a:alpha val="43137"/>
                    </a:srgbClr>
                  </a:outerShdw>
                </a:effectLst>
              </a:rPr>
              <a:t>podzespoly</a:t>
            </a:r>
            <a:r>
              <a:rPr lang="pl-PL" b="1" dirty="0">
                <a:solidFill>
                  <a:srgbClr val="008000"/>
                </a:solidFill>
                <a:effectLst>
                  <a:outerShdw blurRad="38100" dist="38100" dir="2700000" algn="tl">
                    <a:srgbClr val="000000">
                      <a:alpha val="43137"/>
                    </a:srgbClr>
                  </a:outerShdw>
                </a:effectLst>
              </a:rPr>
              <a:t> WHERE typ="RAM" AND producent="Kingston" ORDER BY cena ASC;</a:t>
            </a:r>
          </a:p>
          <a:p>
            <a:pPr marL="0" indent="0">
              <a:buNone/>
            </a:pPr>
            <a:r>
              <a:rPr lang="pl-PL" b="1" dirty="0"/>
              <a:t>B. </a:t>
            </a:r>
            <a:r>
              <a:rPr lang="pl-PL" dirty="0"/>
              <a:t>SELECT model FROM </a:t>
            </a:r>
            <a:r>
              <a:rPr lang="pl-PL" dirty="0" err="1"/>
              <a:t>podzespoly</a:t>
            </a:r>
            <a:r>
              <a:rPr lang="pl-PL" dirty="0"/>
              <a:t> WHERE typ="RAM" AND producent="Kingston" ORDER BY cena DESC;</a:t>
            </a:r>
          </a:p>
          <a:p>
            <a:pPr marL="0" indent="0">
              <a:buNone/>
            </a:pPr>
            <a:r>
              <a:rPr lang="pl-PL" b="1" dirty="0"/>
              <a:t>C. </a:t>
            </a:r>
            <a:r>
              <a:rPr lang="pl-PL" dirty="0"/>
              <a:t>SELECT model FROM </a:t>
            </a:r>
            <a:r>
              <a:rPr lang="pl-PL" dirty="0" err="1"/>
              <a:t>podzespoly</a:t>
            </a:r>
            <a:r>
              <a:rPr lang="pl-PL" dirty="0"/>
              <a:t> WHERE typ="RAM" OR producent="Kingston" ORDER BY cena DESC;</a:t>
            </a:r>
          </a:p>
          <a:p>
            <a:pPr marL="0" indent="0">
              <a:buNone/>
            </a:pPr>
            <a:r>
              <a:rPr lang="pl-PL" b="1" dirty="0"/>
              <a:t>D. </a:t>
            </a:r>
            <a:r>
              <a:rPr lang="pl-PL" dirty="0"/>
              <a:t>SELECT model FROM producent WHERE typ="RAM" OR producent="Kingston" ORDER BY </a:t>
            </a:r>
            <a:r>
              <a:rPr lang="pl-PL" dirty="0" err="1"/>
              <a:t>podzespoly</a:t>
            </a:r>
            <a:r>
              <a:rPr lang="pl-PL" dirty="0"/>
              <a:t> ASC;</a:t>
            </a:r>
          </a:p>
          <a:p>
            <a:pPr marL="0" indent="0">
              <a:buNone/>
            </a:pPr>
            <a:endParaRPr lang="pl-PL" dirty="0"/>
          </a:p>
        </p:txBody>
      </p:sp>
    </p:spTree>
    <p:extLst>
      <p:ext uri="{BB962C8B-B14F-4D97-AF65-F5344CB8AC3E}">
        <p14:creationId xmlns:p14="http://schemas.microsoft.com/office/powerpoint/2010/main" val="40558193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428596" y="197145"/>
            <a:ext cx="8173239" cy="6375127"/>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5433467"/>
          </a:xfrm>
        </p:spPr>
        <p:txBody>
          <a:bodyPr>
            <a:normAutofit fontScale="92500" lnSpcReduction="20000"/>
          </a:bodyPr>
          <a:lstStyle/>
          <a:p>
            <a:pPr marL="0" indent="0">
              <a:buNone/>
            </a:pPr>
            <a:r>
              <a:rPr lang="pl-PL" dirty="0"/>
              <a:t>W bazie danych, w celu </a:t>
            </a:r>
            <a:r>
              <a:rPr lang="pl-PL" dirty="0">
                <a:solidFill>
                  <a:srgbClr val="FF0000"/>
                </a:solidFill>
              </a:rPr>
              <a:t>uporządkowania</a:t>
            </a:r>
            <a:r>
              <a:rPr lang="pl-PL" dirty="0"/>
              <a:t> listy uczniów </a:t>
            </a:r>
            <a:r>
              <a:rPr lang="pl-PL" dirty="0">
                <a:solidFill>
                  <a:srgbClr val="FF0000"/>
                </a:solidFill>
              </a:rPr>
              <a:t>według roku urodzenia</a:t>
            </a:r>
            <a:r>
              <a:rPr lang="pl-PL" dirty="0"/>
              <a:t>, należy użyć polecenia</a:t>
            </a:r>
          </a:p>
          <a:p>
            <a:endParaRPr lang="pl-PL" b="1" dirty="0" smtClean="0"/>
          </a:p>
          <a:p>
            <a:pPr marL="0" indent="0">
              <a:buNone/>
            </a:pPr>
            <a:r>
              <a:rPr lang="pl-PL" b="1" dirty="0" smtClean="0"/>
              <a:t>A</a:t>
            </a:r>
            <a:r>
              <a:rPr lang="pl-PL" b="1" dirty="0"/>
              <a:t>. </a:t>
            </a:r>
            <a:r>
              <a:rPr lang="pl-PL" dirty="0"/>
              <a:t>SELECT </a:t>
            </a:r>
            <a:r>
              <a:rPr lang="pl-PL" dirty="0" err="1"/>
              <a:t>imie,nazwisko,klasa</a:t>
            </a:r>
            <a:r>
              <a:rPr lang="pl-PL" dirty="0"/>
              <a:t> from uczniowie </a:t>
            </a:r>
            <a:r>
              <a:rPr lang="pl-PL" dirty="0" err="1"/>
              <a:t>group</a:t>
            </a:r>
            <a:r>
              <a:rPr lang="pl-PL" dirty="0"/>
              <a:t> by </a:t>
            </a:r>
            <a:r>
              <a:rPr lang="pl-PL" dirty="0" err="1"/>
              <a:t>rok_urodzenia</a:t>
            </a:r>
            <a:endParaRPr lang="pl-PL" dirty="0"/>
          </a:p>
          <a:p>
            <a:pPr marL="0" indent="0">
              <a:buNone/>
            </a:pPr>
            <a:r>
              <a:rPr lang="pl-PL" b="1" dirty="0"/>
              <a:t>B. </a:t>
            </a:r>
            <a:r>
              <a:rPr lang="pl-PL" b="1" dirty="0">
                <a:solidFill>
                  <a:srgbClr val="008000"/>
                </a:solidFill>
                <a:effectLst>
                  <a:outerShdw blurRad="38100" dist="38100" dir="2700000" algn="tl">
                    <a:srgbClr val="000000">
                      <a:alpha val="43137"/>
                    </a:srgbClr>
                  </a:outerShdw>
                </a:effectLst>
              </a:rPr>
              <a:t>SELECT </a:t>
            </a:r>
            <a:r>
              <a:rPr lang="pl-PL" b="1" dirty="0" err="1">
                <a:solidFill>
                  <a:srgbClr val="008000"/>
                </a:solidFill>
                <a:effectLst>
                  <a:outerShdw blurRad="38100" dist="38100" dir="2700000" algn="tl">
                    <a:srgbClr val="000000">
                      <a:alpha val="43137"/>
                    </a:srgbClr>
                  </a:outerShdw>
                </a:effectLst>
              </a:rPr>
              <a:t>imie,nazwisko,klasa</a:t>
            </a:r>
            <a:r>
              <a:rPr lang="pl-PL" b="1" dirty="0">
                <a:solidFill>
                  <a:srgbClr val="008000"/>
                </a:solidFill>
                <a:effectLst>
                  <a:outerShdw blurRad="38100" dist="38100" dir="2700000" algn="tl">
                    <a:srgbClr val="000000">
                      <a:alpha val="43137"/>
                    </a:srgbClr>
                  </a:outerShdw>
                </a:effectLst>
              </a:rPr>
              <a:t> from uczniowie order by </a:t>
            </a:r>
            <a:r>
              <a:rPr lang="pl-PL" b="1" dirty="0" err="1">
                <a:solidFill>
                  <a:srgbClr val="008000"/>
                </a:solidFill>
                <a:effectLst>
                  <a:outerShdw blurRad="38100" dist="38100" dir="2700000" algn="tl">
                    <a:srgbClr val="000000">
                      <a:alpha val="43137"/>
                    </a:srgbClr>
                  </a:outerShdw>
                </a:effectLst>
              </a:rPr>
              <a:t>rok_urodzenia</a:t>
            </a:r>
            <a:endParaRPr lang="pl-PL" b="1" dirty="0">
              <a:solidFill>
                <a:srgbClr val="008000"/>
              </a:solidFill>
              <a:effectLst>
                <a:outerShdw blurRad="38100" dist="38100" dir="2700000" algn="tl">
                  <a:srgbClr val="000000">
                    <a:alpha val="43137"/>
                  </a:srgbClr>
                </a:outerShdw>
              </a:effectLst>
            </a:endParaRPr>
          </a:p>
          <a:p>
            <a:pPr marL="0" indent="0">
              <a:buNone/>
            </a:pPr>
            <a:r>
              <a:rPr lang="pl-PL" b="1" dirty="0"/>
              <a:t>C. </a:t>
            </a:r>
            <a:r>
              <a:rPr lang="pl-PL" dirty="0"/>
              <a:t>SELECT </a:t>
            </a:r>
            <a:r>
              <a:rPr lang="pl-PL" dirty="0" err="1"/>
              <a:t>imie,nazwisko,klasa</a:t>
            </a:r>
            <a:r>
              <a:rPr lang="pl-PL" dirty="0"/>
              <a:t> from uczniowie order by nazwisko</a:t>
            </a:r>
          </a:p>
          <a:p>
            <a:pPr marL="0" indent="0">
              <a:buNone/>
            </a:pPr>
            <a:r>
              <a:rPr lang="pl-PL" b="1" dirty="0"/>
              <a:t>D. </a:t>
            </a:r>
            <a:r>
              <a:rPr lang="pl-PL" dirty="0"/>
              <a:t>SELECT </a:t>
            </a:r>
            <a:r>
              <a:rPr lang="pl-PL" dirty="0" err="1"/>
              <a:t>imie,nazwisko,klasa</a:t>
            </a:r>
            <a:r>
              <a:rPr lang="pl-PL" dirty="0"/>
              <a:t> from uczniowie </a:t>
            </a:r>
            <a:r>
              <a:rPr lang="pl-PL" dirty="0" err="1"/>
              <a:t>where</a:t>
            </a:r>
            <a:r>
              <a:rPr lang="pl-PL" dirty="0"/>
              <a:t> </a:t>
            </a:r>
            <a:r>
              <a:rPr lang="pl-PL" dirty="0" err="1"/>
              <a:t>rok_urodzenia</a:t>
            </a:r>
            <a:r>
              <a:rPr lang="pl-PL" dirty="0"/>
              <a:t> = 1994</a:t>
            </a:r>
          </a:p>
          <a:p>
            <a:pPr marL="0" indent="0">
              <a:buNone/>
            </a:pPr>
            <a:endParaRPr lang="pl-PL" dirty="0"/>
          </a:p>
        </p:txBody>
      </p:sp>
    </p:spTree>
    <p:extLst>
      <p:ext uri="{BB962C8B-B14F-4D97-AF65-F5344CB8AC3E}">
        <p14:creationId xmlns:p14="http://schemas.microsoft.com/office/powerpoint/2010/main" val="36079697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793507"/>
          </a:xfrm>
        </p:spPr>
        <p:txBody>
          <a:bodyPr>
            <a:normAutofit lnSpcReduction="10000"/>
          </a:bodyPr>
          <a:lstStyle/>
          <a:p>
            <a:r>
              <a:rPr lang="pl-PL" dirty="0"/>
              <a:t>W bazie danych sklepu spożywczego pod koniec dnia jest tworzony raport wyświetlający te produkty wraz z ich dostawcami, dla których stan magazynowy jest mniejszy niż 10 sztuk. Do zdefiniowania tego raportu posłużono się </a:t>
            </a:r>
            <a:r>
              <a:rPr lang="pl-PL" dirty="0" smtClean="0"/>
              <a:t>kwerendą</a:t>
            </a:r>
          </a:p>
          <a:p>
            <a:endParaRPr lang="pl-PL" dirty="0"/>
          </a:p>
          <a:p>
            <a:r>
              <a:rPr lang="pl-PL" b="1" dirty="0" smtClean="0"/>
              <a:t>A</a:t>
            </a:r>
            <a:r>
              <a:rPr lang="pl-PL" b="1" dirty="0"/>
              <a:t>. </a:t>
            </a:r>
            <a:r>
              <a:rPr lang="pl-PL" b="1" dirty="0">
                <a:solidFill>
                  <a:srgbClr val="008000"/>
                </a:solidFill>
                <a:effectLst>
                  <a:outerShdw blurRad="38100" dist="38100" dir="2700000" algn="tl">
                    <a:srgbClr val="000000">
                      <a:alpha val="43137"/>
                    </a:srgbClr>
                  </a:outerShdw>
                </a:effectLst>
              </a:rPr>
              <a:t>SELECT</a:t>
            </a:r>
          </a:p>
          <a:p>
            <a:r>
              <a:rPr lang="pl-PL" b="1" dirty="0"/>
              <a:t>B. </a:t>
            </a:r>
            <a:r>
              <a:rPr lang="pl-PL" dirty="0"/>
              <a:t>UPDATE</a:t>
            </a:r>
          </a:p>
          <a:p>
            <a:r>
              <a:rPr lang="pl-PL" b="1" dirty="0"/>
              <a:t>C. </a:t>
            </a:r>
            <a:r>
              <a:rPr lang="pl-PL" dirty="0"/>
              <a:t>INSERT INTO</a:t>
            </a:r>
          </a:p>
          <a:p>
            <a:r>
              <a:rPr lang="pl-PL" b="1" dirty="0"/>
              <a:t>D. </a:t>
            </a:r>
            <a:r>
              <a:rPr lang="pl-PL" dirty="0"/>
              <a:t>CHECK TABLE</a:t>
            </a:r>
          </a:p>
          <a:p>
            <a:pPr marL="0" indent="0">
              <a:buNone/>
            </a:pPr>
            <a:endParaRPr lang="pl-PL" dirty="0"/>
          </a:p>
        </p:txBody>
      </p:sp>
    </p:spTree>
    <p:extLst>
      <p:ext uri="{BB962C8B-B14F-4D97-AF65-F5344CB8AC3E}">
        <p14:creationId xmlns:p14="http://schemas.microsoft.com/office/powerpoint/2010/main" val="29219694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29600" cy="5793507"/>
          </a:xfrm>
        </p:spPr>
        <p:txBody>
          <a:bodyPr>
            <a:normAutofit lnSpcReduction="10000"/>
          </a:bodyPr>
          <a:lstStyle/>
          <a:p>
            <a:pPr marL="0" indent="0">
              <a:buNone/>
            </a:pPr>
            <a:r>
              <a:rPr lang="pl-PL" dirty="0"/>
              <a:t>Polecenie SQL o treści: </a:t>
            </a:r>
            <a:r>
              <a:rPr lang="pl-PL" b="1" dirty="0">
                <a:solidFill>
                  <a:srgbClr val="002060"/>
                </a:solidFill>
              </a:rPr>
              <a:t>UPDATE </a:t>
            </a:r>
            <a:r>
              <a:rPr lang="pl-PL" b="1" dirty="0" err="1">
                <a:solidFill>
                  <a:srgbClr val="002060"/>
                </a:solidFill>
              </a:rPr>
              <a:t>artykuly</a:t>
            </a:r>
            <a:r>
              <a:rPr lang="pl-PL" b="1" dirty="0">
                <a:solidFill>
                  <a:srgbClr val="002060"/>
                </a:solidFill>
              </a:rPr>
              <a:t> SET cena = cena * 0.7 WHERE kod = 2</a:t>
            </a:r>
            <a:r>
              <a:rPr lang="pl-PL" dirty="0"/>
              <a:t>; </a:t>
            </a:r>
            <a:r>
              <a:rPr lang="pl-PL" dirty="0" smtClean="0"/>
              <a:t>oznacza:</a:t>
            </a:r>
          </a:p>
          <a:p>
            <a:pPr marL="0" indent="0">
              <a:buNone/>
            </a:pPr>
            <a:endParaRPr lang="pl-PL" dirty="0"/>
          </a:p>
          <a:p>
            <a:r>
              <a:rPr lang="pl-PL" b="1" dirty="0" smtClean="0"/>
              <a:t>A</a:t>
            </a:r>
            <a:r>
              <a:rPr lang="pl-PL" b="1" dirty="0"/>
              <a:t>. </a:t>
            </a:r>
            <a:r>
              <a:rPr lang="pl-PL" dirty="0"/>
              <a:t>w tabeli </a:t>
            </a:r>
            <a:r>
              <a:rPr lang="pl-PL" dirty="0" smtClean="0"/>
              <a:t>artykuły </a:t>
            </a:r>
            <a:r>
              <a:rPr lang="pl-PL" dirty="0"/>
              <a:t>obniża wartość każdego pola cena o 30% dla wszystkich artykułów</a:t>
            </a:r>
          </a:p>
          <a:p>
            <a:r>
              <a:rPr lang="pl-PL" b="1" dirty="0"/>
              <a:t>B. </a:t>
            </a:r>
            <a:r>
              <a:rPr lang="pl-PL" b="1" dirty="0">
                <a:solidFill>
                  <a:srgbClr val="00B050"/>
                </a:solidFill>
                <a:effectLst>
                  <a:outerShdw blurRad="38100" dist="38100" dir="2700000" algn="tl">
                    <a:srgbClr val="000000">
                      <a:alpha val="43137"/>
                    </a:srgbClr>
                  </a:outerShdw>
                </a:effectLst>
              </a:rPr>
              <a:t>w tabeli </a:t>
            </a:r>
            <a:r>
              <a:rPr lang="pl-PL" b="1" dirty="0" err="1" smtClean="0">
                <a:solidFill>
                  <a:srgbClr val="00B050"/>
                </a:solidFill>
                <a:effectLst>
                  <a:outerShdw blurRad="38100" dist="38100" dir="2700000" algn="tl">
                    <a:srgbClr val="000000">
                      <a:alpha val="43137"/>
                    </a:srgbClr>
                  </a:outerShdw>
                </a:effectLst>
              </a:rPr>
              <a:t>artykuly</a:t>
            </a:r>
            <a:r>
              <a:rPr lang="pl-PL" b="1" dirty="0" smtClean="0">
                <a:solidFill>
                  <a:srgbClr val="00B050"/>
                </a:solidFill>
                <a:effectLst>
                  <a:outerShdw blurRad="38100" dist="38100" dir="2700000" algn="tl">
                    <a:srgbClr val="000000">
                      <a:alpha val="43137"/>
                    </a:srgbClr>
                  </a:outerShdw>
                </a:effectLst>
              </a:rPr>
              <a:t> </a:t>
            </a:r>
            <a:r>
              <a:rPr lang="pl-PL" b="1" dirty="0">
                <a:solidFill>
                  <a:srgbClr val="00B050"/>
                </a:solidFill>
                <a:effectLst>
                  <a:outerShdw blurRad="38100" dist="38100" dir="2700000" algn="tl">
                    <a:srgbClr val="000000">
                      <a:alpha val="43137"/>
                    </a:srgbClr>
                  </a:outerShdw>
                </a:effectLst>
              </a:rPr>
              <a:t>obniża wartość każdego pola cena dla którego pole kod jest równe 2</a:t>
            </a:r>
          </a:p>
          <a:p>
            <a:r>
              <a:rPr lang="pl-PL" b="1" dirty="0"/>
              <a:t>C. </a:t>
            </a:r>
            <a:r>
              <a:rPr lang="pl-PL" dirty="0"/>
              <a:t>wprowadzenie w tabeli </a:t>
            </a:r>
            <a:r>
              <a:rPr lang="pl-PL" dirty="0" err="1" smtClean="0"/>
              <a:t>artykuly</a:t>
            </a:r>
            <a:r>
              <a:rPr lang="pl-PL" dirty="0" smtClean="0"/>
              <a:t> </a:t>
            </a:r>
            <a:r>
              <a:rPr lang="pl-PL" dirty="0"/>
              <a:t>nowych pól cena i kod</a:t>
            </a:r>
          </a:p>
          <a:p>
            <a:r>
              <a:rPr lang="pl-PL" b="1" dirty="0"/>
              <a:t>D. </a:t>
            </a:r>
            <a:r>
              <a:rPr lang="pl-PL" dirty="0"/>
              <a:t>wprowadzenie w tabeli </a:t>
            </a:r>
            <a:r>
              <a:rPr lang="pl-PL" dirty="0" err="1" smtClean="0"/>
              <a:t>artykuly</a:t>
            </a:r>
            <a:r>
              <a:rPr lang="pl-PL" dirty="0" smtClean="0"/>
              <a:t> </a:t>
            </a:r>
            <a:r>
              <a:rPr lang="pl-PL" dirty="0"/>
              <a:t>pola o nazwie cena ze znacznikiem kod</a:t>
            </a:r>
          </a:p>
          <a:p>
            <a:endParaRPr lang="pl-PL" dirty="0"/>
          </a:p>
        </p:txBody>
      </p:sp>
    </p:spTree>
    <p:extLst>
      <p:ext uri="{BB962C8B-B14F-4D97-AF65-F5344CB8AC3E}">
        <p14:creationId xmlns:p14="http://schemas.microsoft.com/office/powerpoint/2010/main" val="26628006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fontScale="92500" lnSpcReduction="10000"/>
          </a:bodyPr>
          <a:lstStyle/>
          <a:p>
            <a:pPr marL="0" indent="0">
              <a:buNone/>
            </a:pPr>
            <a:r>
              <a:rPr lang="pl-PL" dirty="0"/>
              <a:t>Dana jest tabela o nazwie przedmioty z polami: </a:t>
            </a:r>
            <a:r>
              <a:rPr lang="pl-PL" b="1" dirty="0">
                <a:solidFill>
                  <a:srgbClr val="FF0000"/>
                </a:solidFill>
              </a:rPr>
              <a:t>ocena i </a:t>
            </a:r>
            <a:r>
              <a:rPr lang="pl-PL" b="1" dirty="0" err="1">
                <a:solidFill>
                  <a:srgbClr val="FF0000"/>
                </a:solidFill>
              </a:rPr>
              <a:t>uczenID</a:t>
            </a:r>
            <a:r>
              <a:rPr lang="pl-PL" dirty="0"/>
              <a:t>. Aby policzyć </a:t>
            </a:r>
            <a:r>
              <a:rPr lang="pl-PL" dirty="0">
                <a:solidFill>
                  <a:srgbClr val="FF0000"/>
                </a:solidFill>
              </a:rPr>
              <a:t>średnią</a:t>
            </a:r>
            <a:r>
              <a:rPr lang="pl-PL" dirty="0"/>
              <a:t> ocen ucznia o </a:t>
            </a:r>
            <a:r>
              <a:rPr lang="pl-PL" b="1" dirty="0">
                <a:solidFill>
                  <a:srgbClr val="FF0000"/>
                </a:solidFill>
              </a:rPr>
              <a:t>ID równym 7</a:t>
            </a:r>
            <a:r>
              <a:rPr lang="pl-PL" dirty="0"/>
              <a:t>, należy posłużyć się </a:t>
            </a:r>
            <a:r>
              <a:rPr lang="pl-PL" dirty="0" smtClean="0"/>
              <a:t>zapytaniem:</a:t>
            </a:r>
            <a:endParaRPr lang="pl-PL" dirty="0"/>
          </a:p>
          <a:p>
            <a:pPr marL="0" indent="0">
              <a:buNone/>
            </a:pPr>
            <a:endParaRPr lang="pl-PL" dirty="0" smtClean="0"/>
          </a:p>
          <a:p>
            <a:pPr marL="0" indent="0">
              <a:buNone/>
            </a:pPr>
            <a:r>
              <a:rPr lang="pl-PL" dirty="0" smtClean="0"/>
              <a:t>A</a:t>
            </a:r>
            <a:r>
              <a:rPr lang="pl-PL" dirty="0"/>
              <a:t>. AVG SELECT ocena FROM przedmioty WHERE </a:t>
            </a:r>
            <a:r>
              <a:rPr lang="pl-PL" dirty="0" err="1"/>
              <a:t>uczenID</a:t>
            </a:r>
            <a:r>
              <a:rPr lang="pl-PL" dirty="0"/>
              <a:t> = 7;</a:t>
            </a:r>
          </a:p>
          <a:p>
            <a:pPr marL="0" indent="0">
              <a:buNone/>
            </a:pPr>
            <a:r>
              <a:rPr lang="pl-PL" dirty="0"/>
              <a:t>B. </a:t>
            </a:r>
            <a:r>
              <a:rPr lang="pl-PL" b="1" dirty="0">
                <a:solidFill>
                  <a:srgbClr val="008000"/>
                </a:solidFill>
                <a:effectLst>
                  <a:outerShdw blurRad="38100" dist="38100" dir="2700000" algn="tl">
                    <a:srgbClr val="000000">
                      <a:alpha val="43137"/>
                    </a:srgbClr>
                  </a:outerShdw>
                </a:effectLst>
              </a:rPr>
              <a:t>SELECT AVG(ocena) FROM przedmioty WHERE </a:t>
            </a:r>
            <a:r>
              <a:rPr lang="pl-PL" b="1" dirty="0" err="1">
                <a:solidFill>
                  <a:srgbClr val="008000"/>
                </a:solidFill>
                <a:effectLst>
                  <a:outerShdw blurRad="38100" dist="38100" dir="2700000" algn="tl">
                    <a:srgbClr val="000000">
                      <a:alpha val="43137"/>
                    </a:srgbClr>
                  </a:outerShdw>
                </a:effectLst>
              </a:rPr>
              <a:t>uczenID</a:t>
            </a:r>
            <a:r>
              <a:rPr lang="pl-PL" b="1" dirty="0">
                <a:solidFill>
                  <a:srgbClr val="008000"/>
                </a:solidFill>
                <a:effectLst>
                  <a:outerShdw blurRad="38100" dist="38100" dir="2700000" algn="tl">
                    <a:srgbClr val="000000">
                      <a:alpha val="43137"/>
                    </a:srgbClr>
                  </a:outerShdw>
                </a:effectLst>
              </a:rPr>
              <a:t> = 7;</a:t>
            </a:r>
          </a:p>
          <a:p>
            <a:pPr marL="0" indent="0">
              <a:buNone/>
            </a:pPr>
            <a:r>
              <a:rPr lang="pl-PL" dirty="0"/>
              <a:t>C. COUNT SELECT ocena FROM przedmioty WHERE </a:t>
            </a:r>
            <a:r>
              <a:rPr lang="pl-PL" dirty="0" err="1"/>
              <a:t>uczenID</a:t>
            </a:r>
            <a:r>
              <a:rPr lang="pl-PL" dirty="0"/>
              <a:t> = 7;</a:t>
            </a:r>
          </a:p>
          <a:p>
            <a:pPr marL="0" indent="0">
              <a:buNone/>
            </a:pPr>
            <a:r>
              <a:rPr lang="pl-PL" dirty="0"/>
              <a:t>D. SELECT COUNT(ocena) FROM przedmioty WHERE </a:t>
            </a:r>
            <a:r>
              <a:rPr lang="pl-PL" dirty="0" err="1"/>
              <a:t>uczenID</a:t>
            </a:r>
            <a:r>
              <a:rPr lang="pl-PL" dirty="0"/>
              <a:t> = 7;</a:t>
            </a:r>
          </a:p>
        </p:txBody>
      </p:sp>
    </p:spTree>
    <p:extLst>
      <p:ext uri="{BB962C8B-B14F-4D97-AF65-F5344CB8AC3E}">
        <p14:creationId xmlns:p14="http://schemas.microsoft.com/office/powerpoint/2010/main" val="31355980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29600" cy="5649491"/>
          </a:xfrm>
        </p:spPr>
        <p:txBody>
          <a:bodyPr>
            <a:normAutofit/>
          </a:bodyPr>
          <a:lstStyle/>
          <a:p>
            <a:pPr marL="0" indent="0">
              <a:buNone/>
            </a:pPr>
            <a:r>
              <a:rPr lang="pl-PL" dirty="0"/>
              <a:t>Którą klauzulę powinno się zastosować w poleceniu </a:t>
            </a:r>
            <a:r>
              <a:rPr lang="pl-PL" b="1" dirty="0">
                <a:solidFill>
                  <a:srgbClr val="FF0000"/>
                </a:solidFill>
              </a:rPr>
              <a:t>CREATE TABLE </a:t>
            </a:r>
            <a:r>
              <a:rPr lang="pl-PL" dirty="0"/>
              <a:t>języka SQL, aby dane pole rekordu </a:t>
            </a:r>
            <a:r>
              <a:rPr lang="pl-PL" b="1" dirty="0">
                <a:solidFill>
                  <a:srgbClr val="FF0000"/>
                </a:solidFill>
              </a:rPr>
              <a:t>nie było puste</a:t>
            </a:r>
            <a:r>
              <a:rPr lang="pl-PL" dirty="0" smtClean="0"/>
              <a:t>?</a:t>
            </a:r>
          </a:p>
          <a:p>
            <a:pPr marL="0" indent="0">
              <a:buNone/>
            </a:pPr>
            <a:endParaRPr lang="pl-PL" dirty="0"/>
          </a:p>
          <a:p>
            <a:pPr marL="0" indent="0">
              <a:buNone/>
            </a:pPr>
            <a:r>
              <a:rPr lang="pl-PL" dirty="0" smtClean="0"/>
              <a:t>A</a:t>
            </a:r>
            <a:r>
              <a:rPr lang="pl-PL" dirty="0"/>
              <a:t>. NULL</a:t>
            </a:r>
          </a:p>
          <a:p>
            <a:pPr marL="0" indent="0">
              <a:buNone/>
            </a:pPr>
            <a:r>
              <a:rPr lang="pl-PL" dirty="0"/>
              <a:t>B. CHECK</a:t>
            </a:r>
          </a:p>
          <a:p>
            <a:pPr marL="0" indent="0">
              <a:buNone/>
            </a:pPr>
            <a:r>
              <a:rPr lang="pl-PL" dirty="0"/>
              <a:t>C. DEFAULT</a:t>
            </a:r>
          </a:p>
          <a:p>
            <a:pPr marL="0" indent="0">
              <a:buNone/>
            </a:pPr>
            <a:r>
              <a:rPr lang="pl-PL" dirty="0"/>
              <a:t>D. </a:t>
            </a:r>
            <a:r>
              <a:rPr lang="pl-PL" b="1" dirty="0">
                <a:solidFill>
                  <a:srgbClr val="008000"/>
                </a:solidFill>
                <a:effectLst>
                  <a:outerShdw blurRad="38100" dist="38100" dir="2700000" algn="tl">
                    <a:srgbClr val="000000">
                      <a:alpha val="43137"/>
                    </a:srgbClr>
                  </a:outerShdw>
                </a:effectLst>
              </a:rPr>
              <a:t>NOT NULL</a:t>
            </a:r>
          </a:p>
        </p:txBody>
      </p:sp>
    </p:spTree>
    <p:extLst>
      <p:ext uri="{BB962C8B-B14F-4D97-AF65-F5344CB8AC3E}">
        <p14:creationId xmlns:p14="http://schemas.microsoft.com/office/powerpoint/2010/main" val="38934912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29600" cy="5721499"/>
          </a:xfrm>
        </p:spPr>
        <p:txBody>
          <a:bodyPr>
            <a:normAutofit fontScale="92500" lnSpcReduction="10000"/>
          </a:bodyPr>
          <a:lstStyle/>
          <a:p>
            <a:pPr marL="0" indent="0">
              <a:buNone/>
            </a:pPr>
            <a:r>
              <a:rPr lang="pl-PL" dirty="0"/>
              <a:t>Dana jest tabela psy o polach: </a:t>
            </a:r>
            <a:r>
              <a:rPr lang="pl-PL" b="1" dirty="0" err="1">
                <a:solidFill>
                  <a:srgbClr val="FF0000"/>
                </a:solidFill>
              </a:rPr>
              <a:t>imie</a:t>
            </a:r>
            <a:r>
              <a:rPr lang="pl-PL" b="1" dirty="0">
                <a:solidFill>
                  <a:srgbClr val="FF0000"/>
                </a:solidFill>
              </a:rPr>
              <a:t>, rasa, </a:t>
            </a:r>
            <a:r>
              <a:rPr lang="pl-PL" b="1" dirty="0" err="1">
                <a:solidFill>
                  <a:srgbClr val="FF0000"/>
                </a:solidFill>
              </a:rPr>
              <a:t>telefon_wlasciciela</a:t>
            </a:r>
            <a:r>
              <a:rPr lang="pl-PL" b="1" dirty="0">
                <a:solidFill>
                  <a:srgbClr val="FF0000"/>
                </a:solidFill>
              </a:rPr>
              <a:t>, </a:t>
            </a:r>
            <a:r>
              <a:rPr lang="pl-PL" b="1" dirty="0" err="1">
                <a:solidFill>
                  <a:srgbClr val="FF0000"/>
                </a:solidFill>
              </a:rPr>
              <a:t>rok_szczepienia</a:t>
            </a:r>
            <a:r>
              <a:rPr lang="pl-PL" dirty="0"/>
              <a:t>. Aby wyszukać telefony właścicieli, których psy były szczepione </a:t>
            </a:r>
            <a:r>
              <a:rPr lang="pl-PL" dirty="0">
                <a:solidFill>
                  <a:srgbClr val="FF0000"/>
                </a:solidFill>
              </a:rPr>
              <a:t>przed 2015 </a:t>
            </a:r>
            <a:r>
              <a:rPr lang="pl-PL" dirty="0"/>
              <a:t>rokiem, należy użyć polecenia </a:t>
            </a:r>
            <a:r>
              <a:rPr lang="pl-PL" dirty="0" smtClean="0"/>
              <a:t>SQL:</a:t>
            </a:r>
            <a:endParaRPr lang="pl-PL" dirty="0"/>
          </a:p>
          <a:p>
            <a:endParaRPr lang="pl-PL" b="1" dirty="0" smtClean="0"/>
          </a:p>
          <a:p>
            <a:pPr marL="0" indent="0">
              <a:buNone/>
            </a:pPr>
            <a:r>
              <a:rPr lang="pl-PL" b="1" dirty="0" smtClean="0"/>
              <a:t>A</a:t>
            </a:r>
            <a:r>
              <a:rPr lang="pl-PL" b="1" dirty="0"/>
              <a:t>. </a:t>
            </a:r>
            <a:r>
              <a:rPr lang="pl-PL" dirty="0"/>
              <a:t>SELECT psy FROM </a:t>
            </a:r>
            <a:r>
              <a:rPr lang="pl-PL" dirty="0" err="1"/>
              <a:t>rok_szczepienia</a:t>
            </a:r>
            <a:r>
              <a:rPr lang="pl-PL" dirty="0"/>
              <a:t> &lt; 2015</a:t>
            </a:r>
          </a:p>
          <a:p>
            <a:pPr marL="0" indent="0">
              <a:buNone/>
            </a:pPr>
            <a:r>
              <a:rPr lang="pl-PL" b="1" dirty="0"/>
              <a:t>B. </a:t>
            </a:r>
            <a:r>
              <a:rPr lang="pl-PL" dirty="0"/>
              <a:t>SELECT </a:t>
            </a:r>
            <a:r>
              <a:rPr lang="pl-PL" dirty="0" err="1"/>
              <a:t>imie</a:t>
            </a:r>
            <a:r>
              <a:rPr lang="pl-PL" dirty="0"/>
              <a:t>, rasa FROM psy WHERE </a:t>
            </a:r>
            <a:r>
              <a:rPr lang="pl-PL" dirty="0" err="1"/>
              <a:t>rok_szczepienia</a:t>
            </a:r>
            <a:r>
              <a:rPr lang="pl-PL" dirty="0"/>
              <a:t> &gt; 2015</a:t>
            </a:r>
          </a:p>
          <a:p>
            <a:pPr marL="0" indent="0">
              <a:buNone/>
            </a:pPr>
            <a:r>
              <a:rPr lang="pl-PL" b="1" dirty="0"/>
              <a:t>C. </a:t>
            </a:r>
            <a:r>
              <a:rPr lang="pl-PL" b="1" dirty="0">
                <a:solidFill>
                  <a:srgbClr val="008000"/>
                </a:solidFill>
                <a:effectLst>
                  <a:outerShdw blurRad="38100" dist="38100" dir="2700000" algn="tl">
                    <a:srgbClr val="000000">
                      <a:alpha val="43137"/>
                    </a:srgbClr>
                  </a:outerShdw>
                </a:effectLst>
              </a:rPr>
              <a:t>SELECT </a:t>
            </a:r>
            <a:r>
              <a:rPr lang="pl-PL" b="1" dirty="0" err="1">
                <a:solidFill>
                  <a:srgbClr val="008000"/>
                </a:solidFill>
                <a:effectLst>
                  <a:outerShdw blurRad="38100" dist="38100" dir="2700000" algn="tl">
                    <a:srgbClr val="000000">
                      <a:alpha val="43137"/>
                    </a:srgbClr>
                  </a:outerShdw>
                </a:effectLst>
              </a:rPr>
              <a:t>telefon_wlasciciela</a:t>
            </a:r>
            <a:r>
              <a:rPr lang="pl-PL" b="1" dirty="0">
                <a:solidFill>
                  <a:srgbClr val="008000"/>
                </a:solidFill>
                <a:effectLst>
                  <a:outerShdw blurRad="38100" dist="38100" dir="2700000" algn="tl">
                    <a:srgbClr val="000000">
                      <a:alpha val="43137"/>
                    </a:srgbClr>
                  </a:outerShdw>
                </a:effectLst>
              </a:rPr>
              <a:t> FROM psy WHERE </a:t>
            </a:r>
            <a:r>
              <a:rPr lang="pl-PL" b="1" dirty="0" err="1">
                <a:solidFill>
                  <a:srgbClr val="008000"/>
                </a:solidFill>
                <a:effectLst>
                  <a:outerShdw blurRad="38100" dist="38100" dir="2700000" algn="tl">
                    <a:srgbClr val="000000">
                      <a:alpha val="43137"/>
                    </a:srgbClr>
                  </a:outerShdw>
                </a:effectLst>
              </a:rPr>
              <a:t>rok_szczepienia</a:t>
            </a:r>
            <a:r>
              <a:rPr lang="pl-PL" b="1" dirty="0">
                <a:solidFill>
                  <a:srgbClr val="008000"/>
                </a:solidFill>
                <a:effectLst>
                  <a:outerShdw blurRad="38100" dist="38100" dir="2700000" algn="tl">
                    <a:srgbClr val="000000">
                      <a:alpha val="43137"/>
                    </a:srgbClr>
                  </a:outerShdw>
                </a:effectLst>
              </a:rPr>
              <a:t> &lt; 2015</a:t>
            </a:r>
          </a:p>
          <a:p>
            <a:pPr marL="0" indent="0">
              <a:buNone/>
            </a:pPr>
            <a:r>
              <a:rPr lang="pl-PL" b="1" dirty="0"/>
              <a:t>D. </a:t>
            </a:r>
            <a:r>
              <a:rPr lang="pl-PL" dirty="0"/>
              <a:t>SELECT </a:t>
            </a:r>
            <a:r>
              <a:rPr lang="pl-PL" dirty="0" err="1"/>
              <a:t>telefon_wlasciciela</a:t>
            </a:r>
            <a:r>
              <a:rPr lang="pl-PL" dirty="0"/>
              <a:t> FROM psy WHERE </a:t>
            </a:r>
            <a:r>
              <a:rPr lang="pl-PL" dirty="0" err="1"/>
              <a:t>rok_szczepienia</a:t>
            </a:r>
            <a:r>
              <a:rPr lang="pl-PL" dirty="0"/>
              <a:t> &gt; 2015</a:t>
            </a:r>
          </a:p>
          <a:p>
            <a:pPr marL="0" indent="0">
              <a:buNone/>
            </a:pPr>
            <a:endParaRPr lang="pl-PL" dirty="0"/>
          </a:p>
        </p:txBody>
      </p:sp>
    </p:spTree>
    <p:extLst>
      <p:ext uri="{BB962C8B-B14F-4D97-AF65-F5344CB8AC3E}">
        <p14:creationId xmlns:p14="http://schemas.microsoft.com/office/powerpoint/2010/main" val="21708615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29600" cy="5577483"/>
          </a:xfrm>
        </p:spPr>
        <p:txBody>
          <a:bodyPr>
            <a:normAutofit/>
          </a:bodyPr>
          <a:lstStyle/>
          <a:p>
            <a:pPr marL="0" indent="0">
              <a:buNone/>
            </a:pPr>
            <a:r>
              <a:rPr lang="pl-PL" dirty="0"/>
              <a:t>Jakie </a:t>
            </a:r>
            <a:r>
              <a:rPr lang="pl-PL" dirty="0" err="1"/>
              <a:t>sa</a:t>
            </a:r>
            <a:r>
              <a:rPr lang="pl-PL" dirty="0"/>
              <a:t> nazwy typowych poleceń języka zapytań SQL, związane z wykonywaniem operacji na danych </a:t>
            </a:r>
            <a:r>
              <a:rPr lang="pl-PL" b="1" dirty="0">
                <a:solidFill>
                  <a:srgbClr val="FF0000"/>
                </a:solidFill>
              </a:rPr>
              <a:t>SQL DML </a:t>
            </a:r>
            <a:r>
              <a:rPr lang="pl-PL" dirty="0"/>
              <a:t>(np.: umieszczanie danych w bazie, kasowanie dokonywanie zmian w danych)?</a:t>
            </a:r>
          </a:p>
          <a:p>
            <a:endParaRPr lang="pl-PL" b="1" dirty="0" smtClean="0"/>
          </a:p>
          <a:p>
            <a:pPr marL="0" indent="0">
              <a:buNone/>
            </a:pPr>
            <a:r>
              <a:rPr lang="pl-PL" b="1" dirty="0" smtClean="0"/>
              <a:t>A</a:t>
            </a:r>
            <a:r>
              <a:rPr lang="pl-PL" b="1" dirty="0"/>
              <a:t>. </a:t>
            </a:r>
            <a:r>
              <a:rPr lang="pl-PL" dirty="0"/>
              <a:t>SELECT, SELECT INTO</a:t>
            </a:r>
          </a:p>
          <a:p>
            <a:pPr marL="0" indent="0">
              <a:buNone/>
            </a:pPr>
            <a:r>
              <a:rPr lang="pl-PL" b="1" dirty="0"/>
              <a:t>B. </a:t>
            </a:r>
            <a:r>
              <a:rPr lang="pl-PL" dirty="0"/>
              <a:t>ALTER, CREATE, DROP</a:t>
            </a:r>
          </a:p>
          <a:p>
            <a:pPr marL="0" indent="0">
              <a:buNone/>
            </a:pPr>
            <a:r>
              <a:rPr lang="pl-PL" b="1" dirty="0"/>
              <a:t>C. </a:t>
            </a:r>
            <a:r>
              <a:rPr lang="pl-PL" dirty="0"/>
              <a:t>DENY, GRANT, REVOKE</a:t>
            </a:r>
          </a:p>
          <a:p>
            <a:pPr marL="0" indent="0">
              <a:buNone/>
            </a:pPr>
            <a:r>
              <a:rPr lang="pl-PL" b="1" dirty="0"/>
              <a:t>D. </a:t>
            </a:r>
            <a:r>
              <a:rPr lang="pl-PL" b="1" dirty="0">
                <a:solidFill>
                  <a:srgbClr val="008000"/>
                </a:solidFill>
                <a:effectLst>
                  <a:outerShdw blurRad="38100" dist="38100" dir="2700000" algn="tl">
                    <a:srgbClr val="000000">
                      <a:alpha val="43137"/>
                    </a:srgbClr>
                  </a:outerShdw>
                </a:effectLst>
              </a:rPr>
              <a:t>DELETE, INSERT, UPDATE</a:t>
            </a:r>
          </a:p>
          <a:p>
            <a:endParaRPr lang="pl-PL" dirty="0"/>
          </a:p>
        </p:txBody>
      </p:sp>
    </p:spTree>
    <p:extLst>
      <p:ext uri="{BB962C8B-B14F-4D97-AF65-F5344CB8AC3E}">
        <p14:creationId xmlns:p14="http://schemas.microsoft.com/office/powerpoint/2010/main" val="33845638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5087</Words>
  <Application>Microsoft Office PowerPoint</Application>
  <PresentationFormat>Pokaz na ekranie (4:3)</PresentationFormat>
  <Paragraphs>593</Paragraphs>
  <Slides>151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151</vt:i4>
      </vt:variant>
    </vt:vector>
  </HeadingPairs>
  <TitlesOfParts>
    <vt:vector size="156" baseType="lpstr">
      <vt:lpstr>Arial</vt:lpstr>
      <vt:lpstr>Arial Unicode MS</vt:lpstr>
      <vt:lpstr>Calibri</vt:lpstr>
      <vt:lpstr>Wingdings</vt:lpstr>
      <vt:lpstr>Motyw pakietu Office</vt:lpstr>
      <vt:lpstr>Bazy danych  Administracja </vt:lpstr>
      <vt:lpstr>Przypomnienie pojęć</vt:lpstr>
      <vt:lpstr>Prezentacja programu PowerPoint</vt:lpstr>
      <vt:lpstr>W 1970 E. F. Codd zaproponował relacyjny model danych.</vt:lpstr>
      <vt:lpstr>Prezentacja programu PowerPoint</vt:lpstr>
      <vt:lpstr>tabela</vt:lpstr>
      <vt:lpstr>Prezentacja programu PowerPoint</vt:lpstr>
      <vt:lpstr>Kolumny</vt:lpstr>
      <vt:lpstr>Encja</vt:lpstr>
      <vt:lpstr>Encja  wg.  R. Barkera</vt:lpstr>
      <vt:lpstr>Krotka</vt:lpstr>
      <vt:lpstr>Prezentacja programu PowerPoint</vt:lpstr>
      <vt:lpstr>KLUCZE</vt:lpstr>
      <vt:lpstr>SUPERKLUCZ (NADKLUCZ) </vt:lpstr>
      <vt:lpstr>KLUCZ PODSTAWOWY (PRIMARY KEY)</vt:lpstr>
      <vt:lpstr>Prezentacja programu PowerPoint</vt:lpstr>
      <vt:lpstr>Prezentacja programu PowerPoint</vt:lpstr>
      <vt:lpstr>KLUCZ NATURALNY i SZTUCZNY</vt:lpstr>
      <vt:lpstr>Klucz sztuczny</vt:lpstr>
      <vt:lpstr>KLUCZ OBCY</vt:lpstr>
      <vt:lpstr>Powiązania pomiędzy tabelami</vt:lpstr>
      <vt:lpstr>ZWIĄZEK 1:1 (jeden do jeden)</vt:lpstr>
      <vt:lpstr>1:1</vt:lpstr>
      <vt:lpstr>ZWIĄZEK 1:N (jeden do wiele)</vt:lpstr>
      <vt:lpstr>ZWIĄZEK N:M (wiele do wiele)</vt:lpstr>
      <vt:lpstr>Podstawowe bazy danych</vt:lpstr>
      <vt:lpstr>Prezentacja programu PowerPoint</vt:lpstr>
      <vt:lpstr>Systemy baz danych </vt:lpstr>
      <vt:lpstr>Język SQL</vt:lpstr>
      <vt:lpstr>SQL cd..</vt:lpstr>
      <vt:lpstr>MySQL rozwijany jest przez firmę Oracle.  MySQL AB została kupiona 16 stycznia 2008 roku przez Sun Microsystems, a ten 27 stycznia 2010 roku przez Oracle.   W międzyczasie Monty Widenius (współtwórca MySQL) stworzył MariaDB (alternatywną wersję) opartego na licencji GPL.   MariaDB jest oparta na tym samym kodzie bazowym co MySQL i dąży do utrzymania kompatybilności z jej poprzednimi wersjami</vt:lpstr>
      <vt:lpstr>MariaDB</vt:lpstr>
      <vt:lpstr>MariaDB </vt:lpstr>
      <vt:lpstr>Prezentacja programu PowerPoint</vt:lpstr>
      <vt:lpstr>Logowanie do mysql</vt:lpstr>
      <vt:lpstr>Prezentacja programu PowerPoint</vt:lpstr>
      <vt:lpstr>Użytkownik w MySql</vt:lpstr>
      <vt:lpstr>Tworzenie użytkownika i nadawanie mu wszystkich praw</vt:lpstr>
      <vt:lpstr>GRANT ALL PRIVILEGES ON *.* TO 'nowyUzytkownik'@'localhost';   – nadanie wszystkich praw na wszystkich bazach dla użytkownika nowyUzytkownik@localhost.</vt:lpstr>
      <vt:lpstr>GRANT ALL PRIVILEGES ON przykladowaBaza.*  TO 'nowyUzytkownik'@'localhost';   – nadanie wszystkich praw dla nowyUzytkownik@localhost, ale tylko dla bazy przykladowaBaza.</vt:lpstr>
      <vt:lpstr>Prezentacja programu PowerPoint</vt:lpstr>
      <vt:lpstr>Prezentacja programu PowerPoint</vt:lpstr>
      <vt:lpstr>Prezentacja programu PowerPoint</vt:lpstr>
      <vt:lpstr>Prezentacja programu PowerPoint</vt:lpstr>
      <vt:lpstr>Koniec pracy z dodaniem userów</vt:lpstr>
      <vt:lpstr>Czy baza istnieje</vt:lpstr>
      <vt:lpstr>Tworzenie BD</vt:lpstr>
      <vt:lpstr>Prezentacja programu PowerPoint</vt:lpstr>
      <vt:lpstr>Przejście do tabeli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Wersja XAMMP</vt:lpstr>
      <vt:lpstr>XAMMP – klucz obcy</vt:lpstr>
      <vt:lpstr>Połączenie cars + wlasc</vt:lpstr>
      <vt:lpstr> mysql&gt; DESCRIBE nazwa_tab ;</vt:lpstr>
      <vt:lpstr>Insert </vt:lpstr>
      <vt:lpstr>Prezentacja programu PowerPoint</vt:lpstr>
      <vt:lpstr>Prezentacja programu PowerPoint</vt:lpstr>
      <vt:lpstr>Prezentacja programu PowerPoint</vt:lpstr>
      <vt:lpstr>Prezentacja programu PowerPoint</vt:lpstr>
      <vt:lpstr>mysql&gt; SELECT * FROM cars;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Dodanie nowej kolumny </vt:lpstr>
      <vt:lpstr>Prezentacja programu PowerPoint</vt:lpstr>
      <vt:lpstr>Prezentacja programu PowerPoint</vt:lpstr>
      <vt:lpstr>Jak uzupełnić poszczególne komórki w naszej tabeli?  Kiedy już posiadamy tabelę „cars", możemy w niej wprowadzać różnie zmiany. Dla przykładu, właściciel Mercedesa ma email a@a.pl </vt:lpstr>
      <vt:lpstr>Prezentacja programu PowerPoint</vt:lpstr>
      <vt:lpstr>Prezentacja programu PowerPoint</vt:lpstr>
      <vt:lpstr>Prezentacja programu PowerPoint</vt:lpstr>
      <vt:lpstr>Prezentacja programu PowerPoint</vt:lpstr>
      <vt:lpstr>Prezentacja programu PowerPoint</vt:lpstr>
      <vt:lpstr>Usuwamy kolumnę</vt:lpstr>
      <vt:lpstr>Prezentacja programu PowerPoint</vt:lpstr>
      <vt:lpstr>Prezentacja programu PowerPoint</vt:lpstr>
      <vt:lpstr>Kasowanie rekordu</vt:lpstr>
      <vt:lpstr>usunięcie bazy danych wystarczy wpisać: </vt:lpstr>
      <vt:lpstr>Prezentacja programu PowerPoint</vt:lpstr>
      <vt:lpstr>Sortowanie bazy danych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SELECT</vt:lpstr>
      <vt:lpstr>WHERE</vt:lpstr>
      <vt:lpstr>Prezentacja programu PowerPoint</vt:lpstr>
      <vt:lpstr>Prezentacja programu PowerPoint</vt:lpstr>
      <vt:lpstr>operator LIKE</vt:lpstr>
      <vt:lpstr>BETWEEN – pozwala przy wykorzystaniu operatora WHERE określić zakresy</vt:lpstr>
      <vt:lpstr>INNER JOIN – łączenie tabel przy wyświetlaniu</vt:lpstr>
      <vt:lpstr>Prezentacja programu PowerPoint</vt:lpstr>
      <vt:lpstr>Prezentacja programu PowerPoint</vt:lpstr>
      <vt:lpstr>GRANT oraz REVOKE</vt:lpstr>
      <vt:lpstr>Prezentacja programu PowerPoint</vt:lpstr>
      <vt:lpstr>Prezentacja programu PowerPoint</vt:lpstr>
      <vt:lpstr>PHP i MySQL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Bazy danych  Administracja </dc:title>
  <dc:creator>Artem</dc:creator>
  <cp:lastModifiedBy>artem</cp:lastModifiedBy>
  <cp:revision>172</cp:revision>
  <dcterms:created xsi:type="dcterms:W3CDTF">2018-04-03T09:48:00Z</dcterms:created>
  <dcterms:modified xsi:type="dcterms:W3CDTF">2022-09-01T17:22:13Z</dcterms:modified>
</cp:coreProperties>
</file>