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jpeg"/>
  <Override PartName="/ppt/media/image25.jpg" ContentType="image/jpeg"/>
  <Override PartName="/ppt/media/image37.jpg" ContentType="image/jpeg"/>
  <Override PartName="/ppt/media/image39.jpg" ContentType="image/jpeg"/>
  <Override PartName="/ppt/media/image42.jpg" ContentType="image/jpeg"/>
  <Override PartName="/ppt/media/image4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85" r:id="rId4"/>
    <p:sldId id="322" r:id="rId5"/>
    <p:sldId id="366" r:id="rId6"/>
    <p:sldId id="257" r:id="rId7"/>
    <p:sldId id="386" r:id="rId8"/>
    <p:sldId id="332" r:id="rId9"/>
    <p:sldId id="329" r:id="rId10"/>
    <p:sldId id="330" r:id="rId11"/>
    <p:sldId id="387" r:id="rId12"/>
    <p:sldId id="331" r:id="rId13"/>
    <p:sldId id="258" r:id="rId14"/>
    <p:sldId id="259" r:id="rId15"/>
    <p:sldId id="260" r:id="rId16"/>
    <p:sldId id="261" r:id="rId17"/>
    <p:sldId id="333" r:id="rId18"/>
    <p:sldId id="341" r:id="rId19"/>
    <p:sldId id="334" r:id="rId20"/>
    <p:sldId id="335" r:id="rId21"/>
    <p:sldId id="340" r:id="rId22"/>
    <p:sldId id="342" r:id="rId23"/>
    <p:sldId id="339" r:id="rId24"/>
    <p:sldId id="336" r:id="rId25"/>
    <p:sldId id="337" r:id="rId26"/>
    <p:sldId id="338" r:id="rId27"/>
    <p:sldId id="353" r:id="rId28"/>
    <p:sldId id="354" r:id="rId29"/>
    <p:sldId id="357" r:id="rId30"/>
    <p:sldId id="358" r:id="rId31"/>
    <p:sldId id="359" r:id="rId32"/>
    <p:sldId id="355" r:id="rId33"/>
    <p:sldId id="356" r:id="rId34"/>
    <p:sldId id="360" r:id="rId35"/>
    <p:sldId id="362" r:id="rId36"/>
    <p:sldId id="361" r:id="rId37"/>
    <p:sldId id="363" r:id="rId38"/>
    <p:sldId id="364" r:id="rId39"/>
    <p:sldId id="365" r:id="rId40"/>
    <p:sldId id="375" r:id="rId41"/>
    <p:sldId id="376" r:id="rId42"/>
    <p:sldId id="377" r:id="rId43"/>
    <p:sldId id="378" r:id="rId44"/>
    <p:sldId id="379" r:id="rId45"/>
    <p:sldId id="368" r:id="rId46"/>
    <p:sldId id="369" r:id="rId47"/>
    <p:sldId id="262" r:id="rId48"/>
    <p:sldId id="325" r:id="rId49"/>
    <p:sldId id="324" r:id="rId50"/>
    <p:sldId id="263" r:id="rId51"/>
    <p:sldId id="264" r:id="rId52"/>
    <p:sldId id="319" r:id="rId53"/>
    <p:sldId id="321" r:id="rId54"/>
    <p:sldId id="265" r:id="rId55"/>
    <p:sldId id="266" r:id="rId56"/>
    <p:sldId id="271" r:id="rId57"/>
    <p:sldId id="272" r:id="rId58"/>
    <p:sldId id="273" r:id="rId59"/>
    <p:sldId id="274" r:id="rId60"/>
    <p:sldId id="380" r:id="rId61"/>
    <p:sldId id="381" r:id="rId62"/>
    <p:sldId id="382" r:id="rId63"/>
    <p:sldId id="383" r:id="rId64"/>
    <p:sldId id="384" r:id="rId65"/>
    <p:sldId id="275" r:id="rId66"/>
    <p:sldId id="343" r:id="rId67"/>
    <p:sldId id="370" r:id="rId68"/>
    <p:sldId id="276" r:id="rId69"/>
    <p:sldId id="277" r:id="rId70"/>
    <p:sldId id="278" r:id="rId71"/>
    <p:sldId id="279" r:id="rId72"/>
    <p:sldId id="280" r:id="rId73"/>
    <p:sldId id="281" r:id="rId74"/>
    <p:sldId id="282" r:id="rId75"/>
    <p:sldId id="327" r:id="rId76"/>
    <p:sldId id="283" r:id="rId77"/>
    <p:sldId id="284" r:id="rId78"/>
    <p:sldId id="285" r:id="rId79"/>
    <p:sldId id="286" r:id="rId80"/>
    <p:sldId id="287" r:id="rId81"/>
    <p:sldId id="288" r:id="rId82"/>
    <p:sldId id="289" r:id="rId83"/>
    <p:sldId id="290" r:id="rId84"/>
    <p:sldId id="291" r:id="rId85"/>
    <p:sldId id="328" r:id="rId86"/>
    <p:sldId id="292" r:id="rId87"/>
    <p:sldId id="293" r:id="rId88"/>
    <p:sldId id="294" r:id="rId89"/>
    <p:sldId id="295" r:id="rId90"/>
    <p:sldId id="296" r:id="rId91"/>
    <p:sldId id="297" r:id="rId92"/>
    <p:sldId id="298" r:id="rId93"/>
    <p:sldId id="299" r:id="rId94"/>
    <p:sldId id="300" r:id="rId95"/>
    <p:sldId id="301" r:id="rId96"/>
    <p:sldId id="326" r:id="rId97"/>
    <p:sldId id="302" r:id="rId98"/>
    <p:sldId id="303" r:id="rId99"/>
    <p:sldId id="304" r:id="rId100"/>
    <p:sldId id="305" r:id="rId101"/>
    <p:sldId id="306" r:id="rId102"/>
    <p:sldId id="307" r:id="rId103"/>
    <p:sldId id="308" r:id="rId104"/>
    <p:sldId id="309" r:id="rId105"/>
    <p:sldId id="310" r:id="rId106"/>
    <p:sldId id="311" r:id="rId107"/>
    <p:sldId id="312" r:id="rId108"/>
    <p:sldId id="371" r:id="rId109"/>
    <p:sldId id="313" r:id="rId110"/>
    <p:sldId id="314" r:id="rId111"/>
    <p:sldId id="315" r:id="rId112"/>
    <p:sldId id="316" r:id="rId113"/>
    <p:sldId id="320" r:id="rId114"/>
    <p:sldId id="317" r:id="rId115"/>
    <p:sldId id="318" r:id="rId116"/>
    <p:sldId id="267" r:id="rId117"/>
    <p:sldId id="268" r:id="rId118"/>
    <p:sldId id="269" r:id="rId119"/>
    <p:sldId id="323" r:id="rId120"/>
    <p:sldId id="270" r:id="rId121"/>
    <p:sldId id="344" r:id="rId122"/>
    <p:sldId id="345" r:id="rId123"/>
    <p:sldId id="346" r:id="rId124"/>
    <p:sldId id="347" r:id="rId125"/>
    <p:sldId id="348" r:id="rId126"/>
    <p:sldId id="349" r:id="rId127"/>
    <p:sldId id="350" r:id="rId128"/>
    <p:sldId id="351" r:id="rId129"/>
    <p:sldId id="372" r:id="rId130"/>
    <p:sldId id="373" r:id="rId131"/>
    <p:sldId id="374" r:id="rId1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55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78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9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44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9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1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89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73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7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57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11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EA7C-0B57-4C63-AA5F-41E822353CF3}" type="datetimeFigureOut">
              <a:rPr lang="pl-PL" smtClean="0"/>
              <a:t>2025.01.09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0719-7249-4072-B744-5866E5D88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1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1137" y="671512"/>
            <a:ext cx="9144000" cy="1481138"/>
          </a:xfrm>
        </p:spPr>
        <p:txBody>
          <a:bodyPr>
            <a:normAutofit/>
          </a:bodyPr>
          <a:lstStyle/>
          <a:p>
            <a:r>
              <a:rPr lang="pl-PL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Adresowanie IPv6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01000" y="4772024"/>
            <a:ext cx="3295650" cy="1214437"/>
          </a:xfrm>
        </p:spPr>
        <p:txBody>
          <a:bodyPr>
            <a:normAutofit/>
          </a:bodyPr>
          <a:lstStyle/>
          <a:p>
            <a:r>
              <a:rPr lang="pl-PL" sz="2800" dirty="0"/>
              <a:t>Opracował:</a:t>
            </a:r>
          </a:p>
          <a:p>
            <a:r>
              <a:rPr lang="pl-PL" sz="2800" dirty="0"/>
              <a:t>Artem Nowicki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186361" y="5372096"/>
            <a:ext cx="173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Poznań, 2024.11</a:t>
            </a:r>
          </a:p>
        </p:txBody>
      </p:sp>
    </p:spTree>
    <p:extLst>
      <p:ext uri="{BB962C8B-B14F-4D97-AF65-F5344CB8AC3E}">
        <p14:creationId xmlns:p14="http://schemas.microsoft.com/office/powerpoint/2010/main" val="382015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EEE64-D280-41A0-AE09-C0E9160F4A5A}"/>
              </a:ext>
            </a:extLst>
          </p:cNvPr>
          <p:cNvSpPr/>
          <p:nvPr/>
        </p:nvSpPr>
        <p:spPr>
          <a:xfrm>
            <a:off x="571500" y="751344"/>
            <a:ext cx="1064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czytelności adres skraca się według następujących reguł:</a:t>
            </a:r>
            <a:endParaRPr lang="pl-P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dirty="0"/>
          </a:p>
          <a:p>
            <a:r>
              <a:rPr lang="pl-PL" sz="2400" dirty="0"/>
              <a:t>W każdym bloku pomija się początkowe zera (czyli: </a:t>
            </a:r>
            <a:r>
              <a:rPr lang="pl-PL" sz="2400" b="1" dirty="0">
                <a:solidFill>
                  <a:srgbClr val="FF0000"/>
                </a:solidFill>
              </a:rPr>
              <a:t>0</a:t>
            </a:r>
            <a:r>
              <a:rPr lang="pl-PL" sz="2400" dirty="0"/>
              <a:t>123 → 123 ; </a:t>
            </a:r>
            <a:r>
              <a:rPr lang="pl-PL" sz="2400" b="1" dirty="0">
                <a:solidFill>
                  <a:srgbClr val="FF0000"/>
                </a:solidFill>
              </a:rPr>
              <a:t>00</a:t>
            </a:r>
            <a:r>
              <a:rPr lang="pl-PL" sz="2400" dirty="0"/>
              <a:t>ab → ab ; ale </a:t>
            </a:r>
            <a:r>
              <a:rPr lang="pl-PL" sz="2400" b="1" dirty="0">
                <a:solidFill>
                  <a:srgbClr val="FF0000"/>
                </a:solidFill>
              </a:rPr>
              <a:t>0000</a:t>
            </a:r>
            <a:r>
              <a:rPr lang="pl-PL" sz="2400" dirty="0"/>
              <a:t> → 0)</a:t>
            </a:r>
          </a:p>
          <a:p>
            <a:endParaRPr lang="pl-PL" sz="2400" dirty="0"/>
          </a:p>
          <a:p>
            <a:r>
              <a:rPr lang="pl-PL" sz="2400" dirty="0"/>
              <a:t>Najdłuższy (jeśli jest więcej najdłuższych – pierwszy) ciąg bloków zerowych zastępuje się przez :: </a:t>
            </a:r>
          </a:p>
          <a:p>
            <a:r>
              <a:rPr lang="pl-PL" sz="2400" dirty="0"/>
              <a:t>(czyli: fe80:</a:t>
            </a:r>
            <a:r>
              <a:rPr lang="pl-PL" sz="2400" b="1" dirty="0">
                <a:solidFill>
                  <a:srgbClr val="FF0000"/>
                </a:solidFill>
              </a:rPr>
              <a:t>0:0:0:0:0:0</a:t>
            </a:r>
            <a:r>
              <a:rPr lang="pl-PL" sz="2400" dirty="0"/>
              <a:t>:cafe → fe80::</a:t>
            </a:r>
            <a:r>
              <a:rPr lang="pl-PL" sz="2400" dirty="0" err="1"/>
              <a:t>cafe</a:t>
            </a:r>
            <a:r>
              <a:rPr lang="pl-PL" sz="2400" dirty="0"/>
              <a:t> ; fe80:</a:t>
            </a:r>
            <a:r>
              <a:rPr lang="pl-PL" sz="2400" b="1" dirty="0">
                <a:solidFill>
                  <a:srgbClr val="FF0000"/>
                </a:solidFill>
              </a:rPr>
              <a:t>0:0:0</a:t>
            </a:r>
            <a:r>
              <a:rPr lang="pl-PL" sz="2400" dirty="0"/>
              <a:t>:beef:0:0:0 → fe80::beef:0:0:0)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6599AE5-25FF-4697-A8C5-0AAC00D9A7C4}"/>
              </a:ext>
            </a:extLst>
          </p:cNvPr>
          <p:cNvSpPr/>
          <p:nvPr/>
        </p:nvSpPr>
        <p:spPr>
          <a:xfrm>
            <a:off x="571500" y="4393338"/>
            <a:ext cx="1064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400" dirty="0"/>
              <a:t>Skrócony przykład: 2001:808:201::5:114</a:t>
            </a:r>
          </a:p>
          <a:p>
            <a:endParaRPr lang="pl-PL" sz="2400" dirty="0"/>
          </a:p>
          <a:p>
            <a:r>
              <a:rPr lang="pl-PL" sz="2400" dirty="0"/>
              <a:t>Z powodów technicznych zaleca się stosowanie zawsze najkrótszego zapisu i używanie małych liter (tzn. zawsze a-f, nigdy A-F) RFC5952 </a:t>
            </a:r>
          </a:p>
        </p:txBody>
      </p:sp>
    </p:spTree>
    <p:extLst>
      <p:ext uri="{BB962C8B-B14F-4D97-AF65-F5344CB8AC3E}">
        <p14:creationId xmlns:p14="http://schemas.microsoft.com/office/powerpoint/2010/main" val="1588938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</a:t>
            </a:r>
            <a:r>
              <a:rPr lang="pl-PL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multicastowe</a:t>
            </a:r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IPv6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09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Zamiast rozgłoszenia, w IPv6 wykorzystywane są adresy </a:t>
            </a:r>
            <a:r>
              <a:rPr lang="pl-PL" dirty="0" err="1"/>
              <a:t>multicastowe</a:t>
            </a:r>
            <a:r>
              <a:rPr lang="pl-PL" dirty="0"/>
              <a:t>, które umożliwiają wysyłanie pakietów do określonej grupy urządzeń w sieci.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 przeciwieństwie do rozgłoszenia, które trafia do wszystkich urządzeń w danej sieci, </a:t>
            </a:r>
            <a:r>
              <a:rPr lang="pl-PL" dirty="0" err="1"/>
              <a:t>multicast</a:t>
            </a:r>
            <a:r>
              <a:rPr lang="pl-PL" dirty="0"/>
              <a:t> w IPv6 pozwala na bardziej kontrolowaną dystrybucję pakietów tylko do wybranych odbiorców.</a:t>
            </a:r>
          </a:p>
        </p:txBody>
      </p:sp>
    </p:spTree>
    <p:extLst>
      <p:ext uri="{BB962C8B-B14F-4D97-AF65-F5344CB8AC3E}">
        <p14:creationId xmlns:p14="http://schemas.microsoft.com/office/powerpoint/2010/main" val="21310146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00099" y="687765"/>
            <a:ext cx="1037272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adresów </a:t>
            </a:r>
            <a:r>
              <a:rPr lang="pl-PL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multicastowych</a:t>
            </a: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IPv6:</a:t>
            </a:r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FF0000"/>
                </a:solidFill>
              </a:rPr>
              <a:t>ff02::1 </a:t>
            </a:r>
            <a:r>
              <a:rPr lang="pl-PL" sz="2800" dirty="0"/>
              <a:t>– Adres </a:t>
            </a:r>
            <a:r>
              <a:rPr lang="pl-PL" sz="2800" dirty="0" err="1"/>
              <a:t>multicastowy</a:t>
            </a:r>
            <a:r>
              <a:rPr lang="pl-PL" sz="2800" dirty="0"/>
              <a:t>, który oznacza "wszystkie węzły w sieci lokalnej" (ang. "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nodes</a:t>
            </a:r>
            <a:r>
              <a:rPr lang="pl-PL" sz="2800" dirty="0"/>
              <a:t> on the </a:t>
            </a:r>
            <a:r>
              <a:rPr lang="pl-PL" sz="2800" dirty="0" err="1"/>
              <a:t>local</a:t>
            </a:r>
            <a:r>
              <a:rPr lang="pl-PL" sz="2800" dirty="0"/>
              <a:t> link"). Wszystkie urządzenia w danej sieci lokalnej odbierają pakiety wysyłane na ten adres.</a:t>
            </a:r>
          </a:p>
          <a:p>
            <a:endParaRPr lang="pl-P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FF0000"/>
                </a:solidFill>
              </a:rPr>
              <a:t>ff02::2 </a:t>
            </a:r>
            <a:r>
              <a:rPr lang="pl-PL" sz="2800" dirty="0"/>
              <a:t>– Adres </a:t>
            </a:r>
            <a:r>
              <a:rPr lang="pl-PL" sz="2800" dirty="0" err="1"/>
              <a:t>multicastowy</a:t>
            </a:r>
            <a:r>
              <a:rPr lang="pl-PL" sz="2800" dirty="0"/>
              <a:t>, który oznacza "wszystkie routery w sieci lokalnej" (ang. "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routers</a:t>
            </a:r>
            <a:r>
              <a:rPr lang="pl-PL" sz="2800" dirty="0"/>
              <a:t> on the </a:t>
            </a:r>
            <a:r>
              <a:rPr lang="pl-PL" sz="2800" dirty="0" err="1"/>
              <a:t>local</a:t>
            </a:r>
            <a:r>
              <a:rPr lang="pl-PL" sz="2800" dirty="0"/>
              <a:t> link").</a:t>
            </a:r>
          </a:p>
          <a:p>
            <a:endParaRPr lang="pl-P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FF0000"/>
                </a:solidFill>
              </a:rPr>
              <a:t>ff05::1 </a:t>
            </a:r>
            <a:r>
              <a:rPr lang="pl-PL" sz="2800" dirty="0"/>
              <a:t>– Adres </a:t>
            </a:r>
            <a:r>
              <a:rPr lang="pl-PL" sz="2800" dirty="0" err="1"/>
              <a:t>multicastowy</a:t>
            </a:r>
            <a:r>
              <a:rPr lang="pl-PL" sz="2800" dirty="0"/>
              <a:t> przeznaczony dla wszystkich węzłów w danym zakresie rozgłaszania (np. w danej domenie administracyjnej).</a:t>
            </a:r>
          </a:p>
        </p:txBody>
      </p:sp>
    </p:spTree>
    <p:extLst>
      <p:ext uri="{BB962C8B-B14F-4D97-AF65-F5344CB8AC3E}">
        <p14:creationId xmlns:p14="http://schemas.microsoft.com/office/powerpoint/2010/main" val="35548515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 Sieci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879938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adresacji IPv6 nie ma bezpośredniego odpowiednika klasycznego adresu sieci w stylu IPv4, który wskazywałby na cały zakres adresów przypisanych do danej sieci. </a:t>
            </a:r>
          </a:p>
          <a:p>
            <a:endParaRPr lang="pl-PL" sz="2400" dirty="0"/>
          </a:p>
          <a:p>
            <a:r>
              <a:rPr lang="pl-PL" sz="2400" dirty="0"/>
              <a:t>W IPv4, adres sieciowy jest wykorzystywany do identyfikowania całej sieci, a wszystkie adresy przypisane do hostów w tej sieci są zależne od tego adresu sieciowego (np. 192.168.1.0/24 wskazuje na sieć 192.168.1.0 z maską /24).</a:t>
            </a:r>
          </a:p>
        </p:txBody>
      </p:sp>
    </p:spTree>
    <p:extLst>
      <p:ext uri="{BB962C8B-B14F-4D97-AF65-F5344CB8AC3E}">
        <p14:creationId xmlns:p14="http://schemas.microsoft.com/office/powerpoint/2010/main" val="19475682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to wygląda w IPv6?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788636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IPv6, adres całej sieci (w sensie identyfikacji sieci) jest wyrażany za pomocą prefiksu sieciowego, który wskazuje na zakres adresów dostępnych w danej sieci. </a:t>
            </a:r>
          </a:p>
          <a:p>
            <a:endParaRPr lang="pl-PL" sz="2400" dirty="0"/>
          </a:p>
          <a:p>
            <a:r>
              <a:rPr lang="pl-PL" sz="2400" dirty="0"/>
              <a:t>Jednak zamiast określania jednego adresu sieciowego jak w IPv4, IPv6 używa prefiksu i wskazuje zakres dostępnych adresów w danej sieci.</a:t>
            </a:r>
          </a:p>
        </p:txBody>
      </p:sp>
    </p:spTree>
    <p:extLst>
      <p:ext uri="{BB962C8B-B14F-4D97-AF65-F5344CB8AC3E}">
        <p14:creationId xmlns:p14="http://schemas.microsoft.com/office/powerpoint/2010/main" val="11047979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9125" y="566678"/>
            <a:ext cx="102012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Kluczowe różnice:</a:t>
            </a:r>
          </a:p>
          <a:p>
            <a:endParaRPr lang="pl-PL" sz="3600" b="1" dirty="0">
              <a:solidFill>
                <a:srgbClr val="002060"/>
              </a:solidFill>
            </a:endParaRPr>
          </a:p>
          <a:p>
            <a:r>
              <a:rPr lang="pl-PL" sz="2400" dirty="0">
                <a:solidFill>
                  <a:srgbClr val="FF0000"/>
                </a:solidFill>
              </a:rPr>
              <a:t>Brak jednego adresu sieciowego </a:t>
            </a:r>
            <a:r>
              <a:rPr lang="pl-PL" sz="2400" dirty="0"/>
              <a:t>– W IPv6 sieć nie jest reprezentowana przez pojedynczy adres, jak ma to miejsce w IPv4, ale przez prefiks sieciowy.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Adresy sieciowe i hosty </a:t>
            </a:r>
            <a:r>
              <a:rPr lang="pl-PL" sz="2400" dirty="0"/>
              <a:t>– Zamiast jednego adresu sieciowego, używa się prefiksu, a cała sieć jest definiowana przez prefiks i rozmiar sieci </a:t>
            </a:r>
          </a:p>
          <a:p>
            <a:r>
              <a:rPr lang="pl-PL" sz="2400" dirty="0"/>
              <a:t>(np. 2001:0db8:abcd:0012::/64). </a:t>
            </a:r>
          </a:p>
          <a:p>
            <a:endParaRPr lang="pl-PL" sz="2400" dirty="0"/>
          </a:p>
          <a:p>
            <a:r>
              <a:rPr lang="pl-PL" sz="2400" dirty="0"/>
              <a:t>Adresy urządzeń w tej sieci są po prostu różnymi adresami w tym zakresie.</a:t>
            </a:r>
          </a:p>
        </p:txBody>
      </p:sp>
    </p:spTree>
    <p:extLst>
      <p:ext uri="{BB962C8B-B14F-4D97-AF65-F5344CB8AC3E}">
        <p14:creationId xmlns:p14="http://schemas.microsoft.com/office/powerpoint/2010/main" val="39570617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 sieciowy w IPv6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931938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IPv6 cała sieć jest identyfikowana przez prefiks. Prefiks składa się z adresu i liczby bitów, które definiują część sieciową adresu. 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002060"/>
                </a:solidFill>
              </a:rPr>
              <a:t>Na przykład: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2001:0db8:abcd:0012::/64 </a:t>
            </a:r>
            <a:r>
              <a:rPr lang="pl-PL" sz="2400" dirty="0"/>
              <a:t>to sieć o prefiksie /64. W tym przypadku pierwsze 64 bity są wykorzystywane do identyfikacji sieci, a pozostałe 64 bity mogą być przypisane do różnych urządzeń w tej sieci (identyfikator hosta).</a:t>
            </a:r>
          </a:p>
        </p:txBody>
      </p:sp>
    </p:spTree>
    <p:extLst>
      <p:ext uri="{BB962C8B-B14F-4D97-AF65-F5344CB8AC3E}">
        <p14:creationId xmlns:p14="http://schemas.microsoft.com/office/powerpoint/2010/main" val="4711393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0" y="816739"/>
            <a:ext cx="10515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Przykład:</a:t>
            </a:r>
          </a:p>
          <a:p>
            <a:endParaRPr lang="pl-PL" sz="2400" dirty="0"/>
          </a:p>
          <a:p>
            <a:r>
              <a:rPr lang="pl-PL" sz="2400" dirty="0"/>
              <a:t>Dla adresu 2001:0db8:abcd:0012::/64:</a:t>
            </a:r>
          </a:p>
          <a:p>
            <a:endParaRPr lang="pl-PL" sz="2400" dirty="0"/>
          </a:p>
          <a:p>
            <a:r>
              <a:rPr lang="pl-PL" sz="2400" dirty="0"/>
              <a:t>Prefiks sieciowy: 2001:0db8:abcd:0012:: (pierwsze 64 bity)</a:t>
            </a:r>
          </a:p>
          <a:p>
            <a:endParaRPr lang="pl-PL" sz="2400" dirty="0"/>
          </a:p>
          <a:p>
            <a:r>
              <a:rPr lang="pl-PL" sz="2400" dirty="0"/>
              <a:t>Zakres adresów: </a:t>
            </a:r>
          </a:p>
          <a:p>
            <a:r>
              <a:rPr lang="pl-PL" sz="2200" dirty="0"/>
              <a:t>Wszystkie adresy od 2001:0db8:abcd:0012:: do 2001:0db8:abcd:0012:ffff:ffff:ffff:ffff.</a:t>
            </a:r>
          </a:p>
          <a:p>
            <a:endParaRPr lang="pl-PL" sz="2400" dirty="0"/>
          </a:p>
          <a:p>
            <a:r>
              <a:rPr lang="pl-PL" sz="2400" dirty="0"/>
              <a:t>W tym przykładzie sieć jest reprezentowana przez prefiks /64, a adresy hostów mogą się zmieniać w ramach tego zakresu.</a:t>
            </a:r>
          </a:p>
        </p:txBody>
      </p:sp>
    </p:spTree>
    <p:extLst>
      <p:ext uri="{BB962C8B-B14F-4D97-AF65-F5344CB8AC3E}">
        <p14:creationId xmlns:p14="http://schemas.microsoft.com/office/powerpoint/2010/main" val="32804918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 "sieci" w IPv6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859340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Choć w IPv6 nie ma jednego adresu sieci, to istnieje koncepcja adresu sieciowego, która obejmuje wszystkie adresy w danym zakresie (czyli adres sieci jest w tym przypadku reprezentowany przez prefiks).</a:t>
            </a:r>
          </a:p>
          <a:p>
            <a:endParaRPr lang="pl-PL" sz="2400" dirty="0"/>
          </a:p>
          <a:p>
            <a:r>
              <a:rPr lang="pl-PL" sz="2400" dirty="0"/>
              <a:t>2001:0db8:abcd:0012::/64 – Oznacza to, że wszystkie adresy zaczynające się od 2001:0db8:abcd:0012:: (z pierwszymi 64 bitami określonymi przez prefiks) należą do tej samej sieci.</a:t>
            </a:r>
          </a:p>
          <a:p>
            <a:endParaRPr lang="pl-PL" sz="2400" dirty="0"/>
          </a:p>
          <a:p>
            <a:r>
              <a:rPr lang="pl-PL" sz="2400" dirty="0"/>
              <a:t>Nie ma specjalnego adresu, który jest używany wyłącznie do wskazania "sieci", jak ma to miejsce w IPv4 z adresem sieci (np. 192.168.1.0/24).</a:t>
            </a:r>
          </a:p>
        </p:txBody>
      </p:sp>
    </p:spTree>
    <p:extLst>
      <p:ext uri="{BB962C8B-B14F-4D97-AF65-F5344CB8AC3E}">
        <p14:creationId xmlns:p14="http://schemas.microsoft.com/office/powerpoint/2010/main" val="13761550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B3E7755-01CC-4CE8-B5E4-2997E3159AF8}"/>
              </a:ext>
            </a:extLst>
          </p:cNvPr>
          <p:cNvSpPr/>
          <p:nvPr/>
        </p:nvSpPr>
        <p:spPr>
          <a:xfrm>
            <a:off x="851647" y="717285"/>
            <a:ext cx="1048870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Mechanizmy adresacji automatycznej IPv6 to głównie: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sz="2000" dirty="0"/>
              <a:t>SLAAC – Prosta konfiguracja bez serwera DHCP, urządzenia generują swoje adresy na podstawie informacji dostarczanych przez router.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DHCPv6 – Umożliwia centralne zarządzanie adresami IPv6 oraz dodatkowymi informacjami (np. serwery DNS).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SLAAC + DHCPv6 (Duo-</a:t>
            </a:r>
            <a:r>
              <a:rPr lang="pl-PL" sz="2000" dirty="0" err="1"/>
              <a:t>Mode</a:t>
            </a:r>
            <a:r>
              <a:rPr lang="pl-PL" sz="2000" dirty="0"/>
              <a:t>) – Łączy zalety SLAAC i DHCPv6, zapewniając zarówno automatyczne przypisanie adresu, jak i dodatkowe informacje konfiguracyjne.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err="1"/>
              <a:t>Prefix</a:t>
            </a:r>
            <a:r>
              <a:rPr lang="pl-PL" sz="2000" dirty="0"/>
              <a:t> </a:t>
            </a:r>
            <a:r>
              <a:rPr lang="pl-PL" sz="2000" dirty="0" err="1"/>
              <a:t>Delegation</a:t>
            </a:r>
            <a:r>
              <a:rPr lang="pl-PL" sz="2000" dirty="0"/>
              <a:t> – Delegacja bloków adresów IPv6 przez serwer DHCPv6, idealne dla dużych sieci.</a:t>
            </a:r>
          </a:p>
        </p:txBody>
      </p:sp>
    </p:spTree>
    <p:extLst>
      <p:ext uri="{BB962C8B-B14F-4D97-AF65-F5344CB8AC3E}">
        <p14:creationId xmlns:p14="http://schemas.microsoft.com/office/powerpoint/2010/main" val="11843339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Konfiguracja IPv6 na ICS-DHCP-</a:t>
            </a:r>
            <a:r>
              <a:rPr lang="pl-PL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  <a:endParaRPr lang="pl-PL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38200" y="2274838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Założenia:</a:t>
            </a:r>
          </a:p>
          <a:p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    Serwer działa w sieci o prefiksie 2001:0db8:abcd:0012::/64.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    Adresy IPv6 są przydzielane dynamicznie klientom w sieci lokalnej.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    Interfejs WAN serwera ma adres link-</a:t>
            </a:r>
            <a:r>
              <a:rPr lang="pl-PL" sz="2400" dirty="0" err="1"/>
              <a:t>local</a:t>
            </a:r>
            <a:r>
              <a:rPr lang="pl-PL" sz="2400" dirty="0"/>
              <a:t>, np. fe80::1.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    Interfejs LAN serwera będzie przydzielał adresy IPv6 w sieci    2001:0db8:abcd:0012::/64.</a:t>
            </a:r>
          </a:p>
        </p:txBody>
      </p:sp>
    </p:spTree>
    <p:extLst>
      <p:ext uri="{BB962C8B-B14F-4D97-AF65-F5344CB8AC3E}">
        <p14:creationId xmlns:p14="http://schemas.microsoft.com/office/powerpoint/2010/main" val="278094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962E27E-E09F-4610-862D-E003ADB253C0}"/>
              </a:ext>
            </a:extLst>
          </p:cNvPr>
          <p:cNvSpPr/>
          <p:nvPr/>
        </p:nvSpPr>
        <p:spPr>
          <a:xfrm>
            <a:off x="558800" y="635000"/>
            <a:ext cx="1107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Recommendation for IPv6 Address Text Representation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pl-PL" dirty="0"/>
              <a:t> </a:t>
            </a:r>
            <a:r>
              <a:rPr lang="en-US" dirty="0"/>
              <a:t>As IPv6 deployment increases, there will be a dramatic increase in</a:t>
            </a:r>
            <a:r>
              <a:rPr lang="pl-PL" dirty="0"/>
              <a:t> </a:t>
            </a:r>
            <a:r>
              <a:rPr lang="en-US" dirty="0"/>
              <a:t>the need to use IPv6 addresses in text.  While the IPv6 address</a:t>
            </a:r>
            <a:r>
              <a:rPr lang="pl-PL" dirty="0"/>
              <a:t> </a:t>
            </a:r>
            <a:r>
              <a:rPr lang="en-US" dirty="0"/>
              <a:t>architecture in Section 2.2 of RFC 4291 describes a flexible model</a:t>
            </a:r>
            <a:r>
              <a:rPr lang="pl-PL" dirty="0"/>
              <a:t> </a:t>
            </a:r>
            <a:r>
              <a:rPr lang="en-US" dirty="0"/>
              <a:t>for text representation of an IPv6 address, this flexibility has been</a:t>
            </a:r>
            <a:r>
              <a:rPr lang="pl-PL" dirty="0"/>
              <a:t> </a:t>
            </a:r>
            <a:r>
              <a:rPr lang="en-US" dirty="0"/>
              <a:t>causing problems for operators, system engineers, and users.  This</a:t>
            </a:r>
          </a:p>
          <a:p>
            <a:r>
              <a:rPr lang="en-US" dirty="0"/>
              <a:t>document defines a canonical textual representation format.  It does</a:t>
            </a:r>
            <a:r>
              <a:rPr lang="pl-PL" dirty="0"/>
              <a:t> </a:t>
            </a:r>
            <a:r>
              <a:rPr lang="en-US" dirty="0"/>
              <a:t>not define a format for internal storage, such as within an</a:t>
            </a:r>
            <a:r>
              <a:rPr lang="pl-PL" dirty="0"/>
              <a:t> </a:t>
            </a:r>
            <a:r>
              <a:rPr lang="en-US" dirty="0"/>
              <a:t>application or database.  It is expected that the canonical format</a:t>
            </a:r>
            <a:r>
              <a:rPr lang="pl-PL" dirty="0"/>
              <a:t> </a:t>
            </a:r>
            <a:r>
              <a:rPr lang="en-US" dirty="0"/>
              <a:t>will be followed by humans and systems when representing IPv6</a:t>
            </a:r>
            <a:r>
              <a:rPr lang="pl-PL" dirty="0"/>
              <a:t> </a:t>
            </a:r>
            <a:r>
              <a:rPr lang="en-US" dirty="0"/>
              <a:t>addresses as text, but all implementations must accept and be able to</a:t>
            </a:r>
            <a:endParaRPr lang="pl-PL" dirty="0"/>
          </a:p>
          <a:p>
            <a:r>
              <a:rPr lang="en-US" dirty="0"/>
              <a:t>handle any legitimate RFC 4291 format.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This Memo</a:t>
            </a:r>
          </a:p>
          <a:p>
            <a:endParaRPr lang="pl-PL" dirty="0"/>
          </a:p>
          <a:p>
            <a:r>
              <a:rPr lang="en-US" dirty="0"/>
              <a:t>This is an Internet Standards Track document.</a:t>
            </a:r>
          </a:p>
          <a:p>
            <a:endParaRPr lang="en-US" dirty="0"/>
          </a:p>
          <a:p>
            <a:r>
              <a:rPr lang="en-US" dirty="0"/>
              <a:t>   This document is a product of the Internet Engineering Task Force</a:t>
            </a:r>
            <a:r>
              <a:rPr lang="pl-PL" dirty="0"/>
              <a:t> </a:t>
            </a:r>
            <a:r>
              <a:rPr lang="en-US" dirty="0"/>
              <a:t>(IETF).  It represents the consensus of the IETF community.  It has</a:t>
            </a:r>
            <a:r>
              <a:rPr lang="pl-PL" dirty="0"/>
              <a:t> </a:t>
            </a:r>
            <a:r>
              <a:rPr lang="en-US" dirty="0"/>
              <a:t>received public review and has been approved for publication by the</a:t>
            </a:r>
            <a:r>
              <a:rPr lang="pl-PL" dirty="0"/>
              <a:t> </a:t>
            </a:r>
            <a:r>
              <a:rPr lang="en-US" dirty="0"/>
              <a:t>Internet Engineering Steering Group (IESG).  Further information on</a:t>
            </a:r>
            <a:r>
              <a:rPr lang="pl-PL" dirty="0"/>
              <a:t> </a:t>
            </a:r>
            <a:r>
              <a:rPr lang="en-US" dirty="0"/>
              <a:t>Internet Standards is available in Section 2 of RFC 5741.</a:t>
            </a:r>
          </a:p>
        </p:txBody>
      </p:sp>
    </p:spTree>
    <p:extLst>
      <p:ext uri="{BB962C8B-B14F-4D97-AF65-F5344CB8AC3E}">
        <p14:creationId xmlns:p14="http://schemas.microsoft.com/office/powerpoint/2010/main" val="31726166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Adresacja interfejsów serwera: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55287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Załóżmy, że mamy serwer z dwoma interfejsami: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WAN (połączenie z Internetem): Interfejs ten jest odpowiedzialny za połączenie z Internetem i   może używać link-</a:t>
            </a:r>
            <a:r>
              <a:rPr lang="pl-PL" sz="2000" dirty="0" err="1"/>
              <a:t>localowego</a:t>
            </a:r>
            <a:r>
              <a:rPr lang="pl-PL" sz="2000" dirty="0"/>
              <a:t> adresu IPv6.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LAN (połączenie z lokalną siecią): Serwer będzie przydzielał adresy IPv6 urządzeniom w tej sieci.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3429000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Przykładowa konfiguracja interfejsów: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FF0000"/>
                </a:solidFill>
              </a:rPr>
              <a:t>WAN</a:t>
            </a:r>
            <a:r>
              <a:rPr lang="pl-PL" sz="2400" dirty="0"/>
              <a:t>: fe80::1 (link-</a:t>
            </a:r>
            <a:r>
              <a:rPr lang="pl-PL" sz="2400" dirty="0" err="1"/>
              <a:t>local</a:t>
            </a:r>
            <a:r>
              <a:rPr lang="pl-PL" sz="2400" dirty="0"/>
              <a:t>) – Adres przypisany do interfejsu, przez który serwer łączy się z Internetem.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FF0000"/>
                </a:solidFill>
              </a:rPr>
              <a:t>LAN</a:t>
            </a:r>
            <a:r>
              <a:rPr lang="pl-PL" sz="2400" dirty="0"/>
              <a:t>: 2001:0db8:abcd:0012::1 (adres globalny) – Adres serwera w lokalnej sieci, który będzie używany do zarządzania klientami DHCPv6.</a:t>
            </a:r>
          </a:p>
        </p:txBody>
      </p:sp>
    </p:spTree>
    <p:extLst>
      <p:ext uri="{BB962C8B-B14F-4D97-AF65-F5344CB8AC3E}">
        <p14:creationId xmlns:p14="http://schemas.microsoft.com/office/powerpoint/2010/main" val="38067800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Konfiguracja serwera DHCPv6 (ICS-DHCP-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513226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Serwer ICS-DHCP-</a:t>
            </a:r>
            <a:r>
              <a:rPr lang="pl-PL" sz="2400" dirty="0" err="1"/>
              <a:t>server</a:t>
            </a:r>
            <a:r>
              <a:rPr lang="pl-PL" sz="2400" dirty="0"/>
              <a:t> przydziela adresy IPv6 urządzeniom w sieci lokalnej. Możemy skonfigurować serwer DHCPv6, aby przydzielał adresy z prefiksu 2001:0db8:abcd:0012::/64 i zapewniał inne opcje, takie jak brama domyślna i serwery DNS.</a:t>
            </a:r>
          </a:p>
          <a:p>
            <a:endParaRPr lang="pl-PL" sz="2400" dirty="0"/>
          </a:p>
          <a:p>
            <a:r>
              <a:rPr lang="pl-PL" sz="2400" dirty="0"/>
              <a:t>W systemach opartych na </a:t>
            </a:r>
            <a:r>
              <a:rPr lang="pl-PL" sz="2400" dirty="0" err="1"/>
              <a:t>Linuxie</a:t>
            </a:r>
            <a:r>
              <a:rPr lang="pl-PL" sz="2400" dirty="0"/>
              <a:t> z użyciem </a:t>
            </a:r>
            <a:r>
              <a:rPr lang="pl-PL" sz="2400" dirty="0" err="1"/>
              <a:t>isc-dhcp-server</a:t>
            </a:r>
            <a:r>
              <a:rPr lang="pl-PL" sz="2400" dirty="0"/>
              <a:t>, konfiguracja będzie wyglądała mniej więcej tak:</a:t>
            </a:r>
          </a:p>
        </p:txBody>
      </p:sp>
    </p:spTree>
    <p:extLst>
      <p:ext uri="{BB962C8B-B14F-4D97-AF65-F5344CB8AC3E}">
        <p14:creationId xmlns:p14="http://schemas.microsoft.com/office/powerpoint/2010/main" val="18656695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38433" y="501134"/>
            <a:ext cx="728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Konfiguracja pliku /</a:t>
            </a:r>
            <a:r>
              <a:rPr lang="pl-P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l-P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dhcp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/dhcpd6.conf</a:t>
            </a:r>
          </a:p>
        </p:txBody>
      </p:sp>
      <p:sp>
        <p:nvSpPr>
          <p:cNvPr id="5" name="Prostokąt 4"/>
          <p:cNvSpPr/>
          <p:nvPr/>
        </p:nvSpPr>
        <p:spPr>
          <a:xfrm>
            <a:off x="738433" y="1235958"/>
            <a:ext cx="104584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subnet6 </a:t>
            </a:r>
            <a:r>
              <a:rPr lang="pl-PL" sz="2200" b="1" dirty="0">
                <a:solidFill>
                  <a:srgbClr val="FF0000"/>
                </a:solidFill>
              </a:rPr>
              <a:t>2001:0db8:abcd:0012::/64</a:t>
            </a:r>
            <a:r>
              <a:rPr lang="pl-PL" sz="2200" dirty="0"/>
              <a:t> {</a:t>
            </a:r>
          </a:p>
          <a:p>
            <a:endParaRPr lang="pl-PL" sz="2200" dirty="0"/>
          </a:p>
          <a:p>
            <a:r>
              <a:rPr lang="pl-PL" sz="2200" dirty="0" err="1"/>
              <a:t>option</a:t>
            </a:r>
            <a:r>
              <a:rPr lang="pl-PL" sz="2200" dirty="0"/>
              <a:t> dhcp6.router </a:t>
            </a:r>
            <a:r>
              <a:rPr lang="pl-PL" sz="2200" b="1" dirty="0">
                <a:solidFill>
                  <a:srgbClr val="FF0000"/>
                </a:solidFill>
              </a:rPr>
              <a:t>2001:0db8:abcd:0012::1</a:t>
            </a:r>
            <a:r>
              <a:rPr lang="pl-PL" sz="2200" dirty="0"/>
              <a:t>;  # Adres bramy domyślnej</a:t>
            </a:r>
          </a:p>
          <a:p>
            <a:endParaRPr lang="pl-PL" sz="1600" dirty="0"/>
          </a:p>
          <a:p>
            <a:r>
              <a:rPr lang="pl-PL" sz="2200" dirty="0" err="1"/>
              <a:t>option</a:t>
            </a:r>
            <a:r>
              <a:rPr lang="pl-PL" sz="2200" dirty="0"/>
              <a:t> dhcp6.name-servers </a:t>
            </a:r>
            <a:r>
              <a:rPr lang="pl-PL" sz="2200" b="1" dirty="0">
                <a:solidFill>
                  <a:srgbClr val="002060"/>
                </a:solidFill>
              </a:rPr>
              <a:t>2001:0db8:abcd:0012::53</a:t>
            </a:r>
            <a:r>
              <a:rPr lang="pl-PL" sz="2200" dirty="0"/>
              <a:t>, </a:t>
            </a:r>
            <a:r>
              <a:rPr lang="pl-PL" sz="2200" b="1" dirty="0">
                <a:solidFill>
                  <a:srgbClr val="002060"/>
                </a:solidFill>
              </a:rPr>
              <a:t>2001:0db8:abcd:0012::54</a:t>
            </a:r>
            <a:r>
              <a:rPr lang="pl-PL" sz="2200" dirty="0"/>
              <a:t>;</a:t>
            </a:r>
          </a:p>
          <a:p>
            <a:endParaRPr lang="pl-PL" dirty="0"/>
          </a:p>
          <a:p>
            <a:r>
              <a:rPr lang="pl-PL" sz="2200" dirty="0"/>
              <a:t># Zakres adresów do przydzielenia klientom</a:t>
            </a:r>
          </a:p>
          <a:p>
            <a:r>
              <a:rPr lang="pl-PL" sz="2200" dirty="0"/>
              <a:t>    range6 </a:t>
            </a:r>
            <a:r>
              <a:rPr lang="pl-PL" sz="2200" b="1" dirty="0">
                <a:solidFill>
                  <a:srgbClr val="002060"/>
                </a:solidFill>
              </a:rPr>
              <a:t>2001:0db8:abcd:0012::1000</a:t>
            </a:r>
            <a:r>
              <a:rPr lang="pl-PL" sz="2200" dirty="0"/>
              <a:t>   </a:t>
            </a:r>
            <a:r>
              <a:rPr lang="pl-PL" sz="2200" b="1" dirty="0">
                <a:solidFill>
                  <a:srgbClr val="002060"/>
                </a:solidFill>
              </a:rPr>
              <a:t>2001:0db8:abcd:0012::1fff</a:t>
            </a:r>
            <a:r>
              <a:rPr lang="pl-PL" sz="2200" dirty="0"/>
              <a:t>;</a:t>
            </a:r>
          </a:p>
          <a:p>
            <a:endParaRPr lang="pl-PL" dirty="0"/>
          </a:p>
          <a:p>
            <a:r>
              <a:rPr lang="pl-PL" sz="2000" dirty="0" err="1"/>
              <a:t>default-lease-time</a:t>
            </a:r>
            <a:r>
              <a:rPr lang="pl-PL" sz="2000" dirty="0"/>
              <a:t> 3600;    # 1 godzina</a:t>
            </a:r>
          </a:p>
          <a:p>
            <a:r>
              <a:rPr lang="pl-PL" sz="2000" dirty="0"/>
              <a:t>max-</a:t>
            </a:r>
            <a:r>
              <a:rPr lang="pl-PL" sz="2000" dirty="0" err="1"/>
              <a:t>lease</a:t>
            </a:r>
            <a:r>
              <a:rPr lang="pl-PL" sz="2000" dirty="0"/>
              <a:t>-</a:t>
            </a:r>
            <a:r>
              <a:rPr lang="pl-PL" sz="2000" dirty="0" err="1"/>
              <a:t>time</a:t>
            </a:r>
            <a:r>
              <a:rPr lang="pl-PL" sz="2000" dirty="0"/>
              <a:t> 7200;        # 2 godziny</a:t>
            </a:r>
          </a:p>
          <a:p>
            <a:endParaRPr lang="pl-PL" sz="2000" dirty="0"/>
          </a:p>
          <a:p>
            <a:r>
              <a:rPr lang="pl-PL" sz="2000" dirty="0"/>
              <a:t>    #  Włączenie DHCPv6 </a:t>
            </a:r>
            <a:r>
              <a:rPr lang="pl-PL" sz="2000" dirty="0" err="1"/>
              <a:t>Stateless</a:t>
            </a:r>
            <a:r>
              <a:rPr lang="pl-PL" sz="2000" dirty="0"/>
              <a:t> (jeśli tylko poświadczenia SLAAC)</a:t>
            </a:r>
          </a:p>
          <a:p>
            <a:r>
              <a:rPr lang="pl-PL" sz="2000" dirty="0"/>
              <a:t>    # </a:t>
            </a:r>
            <a:r>
              <a:rPr lang="pl-PL" sz="2000" dirty="0" err="1"/>
              <a:t>allow</a:t>
            </a:r>
            <a:r>
              <a:rPr lang="pl-PL" sz="2000" dirty="0"/>
              <a:t> </a:t>
            </a:r>
            <a:r>
              <a:rPr lang="pl-PL" sz="2000" dirty="0" err="1"/>
              <a:t>client-updates</a:t>
            </a:r>
            <a:r>
              <a:rPr lang="pl-PL" sz="2000" dirty="0"/>
              <a:t>;</a:t>
            </a:r>
          </a:p>
          <a:p>
            <a:r>
              <a:rPr lang="pl-PL" sz="2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15698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98A022-1F13-4241-9B88-848C7795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987425"/>
            <a:ext cx="5867400" cy="1325563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KONFIGURACJA NETPLAN</a:t>
            </a:r>
          </a:p>
        </p:txBody>
      </p:sp>
    </p:spTree>
    <p:extLst>
      <p:ext uri="{BB962C8B-B14F-4D97-AF65-F5344CB8AC3E}">
        <p14:creationId xmlns:p14="http://schemas.microsoft.com/office/powerpoint/2010/main" val="23578213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8636" y="619007"/>
            <a:ext cx="110728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network:</a:t>
            </a:r>
          </a:p>
          <a:p>
            <a:r>
              <a:rPr lang="pl-PL" sz="2000" dirty="0"/>
              <a:t>  version: 2</a:t>
            </a:r>
          </a:p>
          <a:p>
            <a:r>
              <a:rPr lang="pl-PL" sz="2000" dirty="0"/>
              <a:t>  </a:t>
            </a:r>
            <a:r>
              <a:rPr lang="pl-PL" sz="2000" dirty="0" err="1"/>
              <a:t>renderer</a:t>
            </a:r>
            <a:r>
              <a:rPr lang="pl-PL" sz="2000" dirty="0"/>
              <a:t>: </a:t>
            </a:r>
            <a:r>
              <a:rPr lang="pl-PL" sz="2000" dirty="0" err="1"/>
              <a:t>networkd</a:t>
            </a:r>
            <a:r>
              <a:rPr lang="pl-PL" sz="2000" dirty="0"/>
              <a:t>  # Możesz również użyć '</a:t>
            </a:r>
            <a:r>
              <a:rPr lang="pl-PL" sz="2000" dirty="0" err="1"/>
              <a:t>NetworkManager</a:t>
            </a:r>
            <a:r>
              <a:rPr lang="pl-PL" sz="2000" dirty="0"/>
              <a:t>', jeśli masz GUI</a:t>
            </a:r>
          </a:p>
          <a:p>
            <a:endParaRPr lang="pl-PL" sz="2000" dirty="0"/>
          </a:p>
          <a:p>
            <a:r>
              <a:rPr lang="pl-PL" sz="2000" dirty="0"/>
              <a:t>  # Konfiguracja interfejsu LAN</a:t>
            </a:r>
          </a:p>
          <a:p>
            <a:r>
              <a:rPr lang="pl-PL" sz="2000" dirty="0"/>
              <a:t>  </a:t>
            </a:r>
            <a:r>
              <a:rPr lang="pl-PL" sz="2000" dirty="0" err="1"/>
              <a:t>ethernets</a:t>
            </a:r>
            <a:r>
              <a:rPr lang="pl-PL" sz="2000" dirty="0"/>
              <a:t>:</a:t>
            </a:r>
          </a:p>
          <a:p>
            <a:r>
              <a:rPr lang="pl-PL" sz="2000" dirty="0"/>
              <a:t>    eth0:</a:t>
            </a:r>
          </a:p>
          <a:p>
            <a:r>
              <a:rPr lang="pl-PL" sz="2000" dirty="0"/>
              <a:t>      dhcp4: no</a:t>
            </a:r>
          </a:p>
          <a:p>
            <a:r>
              <a:rPr lang="pl-PL" sz="2000" dirty="0"/>
              <a:t>      dhcp6: no</a:t>
            </a:r>
          </a:p>
          <a:p>
            <a:r>
              <a:rPr lang="pl-PL" sz="2000" dirty="0"/>
              <a:t>      </a:t>
            </a:r>
            <a:r>
              <a:rPr lang="pl-PL" sz="2000" dirty="0" err="1"/>
              <a:t>addresses</a:t>
            </a:r>
            <a:r>
              <a:rPr lang="pl-PL" sz="2000" dirty="0"/>
              <a:t>:</a:t>
            </a:r>
          </a:p>
          <a:p>
            <a:r>
              <a:rPr lang="pl-PL" sz="2000" dirty="0"/>
              <a:t>        - 2001:0db8:abcd:0012::1/64  # Adres IPv6 serwera na interfejsie LAN</a:t>
            </a:r>
          </a:p>
          <a:p>
            <a:r>
              <a:rPr lang="pl-PL" sz="2000" dirty="0"/>
              <a:t>      </a:t>
            </a:r>
            <a:r>
              <a:rPr lang="pl-PL" sz="2000" dirty="0" err="1"/>
              <a:t>routes</a:t>
            </a:r>
            <a:r>
              <a:rPr lang="pl-PL" sz="2000" dirty="0"/>
              <a:t>:</a:t>
            </a:r>
          </a:p>
          <a:p>
            <a:r>
              <a:rPr lang="pl-PL" sz="2000" dirty="0"/>
              <a:t>- to: </a:t>
            </a:r>
            <a:r>
              <a:rPr lang="pl-PL" sz="2000" dirty="0" err="1"/>
              <a:t>default</a:t>
            </a:r>
            <a:endParaRPr lang="pl-PL" sz="2000" dirty="0"/>
          </a:p>
          <a:p>
            <a:r>
              <a:rPr lang="pl-PL" sz="2000" dirty="0"/>
              <a:t>          via: 2001:0db8:abcd:0012::1</a:t>
            </a:r>
          </a:p>
          <a:p>
            <a:r>
              <a:rPr lang="pl-PL" sz="2000" dirty="0"/>
              <a:t>      </a:t>
            </a:r>
            <a:r>
              <a:rPr lang="pl-PL" sz="2000" dirty="0" err="1"/>
              <a:t>nameservers</a:t>
            </a:r>
            <a:r>
              <a:rPr lang="pl-PL" sz="2000" dirty="0"/>
              <a:t>:</a:t>
            </a:r>
          </a:p>
          <a:p>
            <a:r>
              <a:rPr lang="pl-PL" sz="2000" dirty="0"/>
              <a:t>        </a:t>
            </a:r>
            <a:r>
              <a:rPr lang="pl-PL" sz="2000" dirty="0" err="1"/>
              <a:t>addresses</a:t>
            </a:r>
            <a:r>
              <a:rPr lang="pl-PL" sz="2000" dirty="0"/>
              <a:t>:</a:t>
            </a:r>
          </a:p>
          <a:p>
            <a:r>
              <a:rPr lang="pl-PL" sz="2000" dirty="0"/>
              <a:t>          - 2001:0db8:abcd:0012::53   # Przykładowy serwer DNS (np. wewnętrzny serwer DNS)</a:t>
            </a:r>
          </a:p>
          <a:p>
            <a:r>
              <a:rPr lang="pl-PL" sz="2000" dirty="0"/>
              <a:t>          - 2001:0db8:abcd:0012::54   # Kolejny serwer DNS (opcjonalnie)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724378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00113" y="699731"/>
            <a:ext cx="106727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400" dirty="0"/>
              <a:t># Konfiguracja interfejsu WAN (link-</a:t>
            </a:r>
            <a:r>
              <a:rPr lang="pl-PL" sz="2400" dirty="0" err="1"/>
              <a:t>local</a:t>
            </a:r>
            <a:r>
              <a:rPr lang="pl-PL" sz="2400" dirty="0"/>
              <a:t>)</a:t>
            </a:r>
          </a:p>
          <a:p>
            <a:r>
              <a:rPr lang="pl-PL" sz="2400" dirty="0"/>
              <a:t>    eth1:</a:t>
            </a:r>
          </a:p>
          <a:p>
            <a:r>
              <a:rPr lang="pl-PL" sz="2400" dirty="0"/>
              <a:t>      dhcp4: no</a:t>
            </a:r>
          </a:p>
          <a:p>
            <a:r>
              <a:rPr lang="pl-PL" sz="2400" dirty="0"/>
              <a:t>      dhcp6: no</a:t>
            </a:r>
          </a:p>
          <a:p>
            <a:r>
              <a:rPr lang="pl-PL" sz="2400" dirty="0"/>
              <a:t>      </a:t>
            </a:r>
            <a:r>
              <a:rPr lang="pl-PL" sz="2400" dirty="0" err="1"/>
              <a:t>addresses</a:t>
            </a:r>
            <a:r>
              <a:rPr lang="pl-PL" sz="2400" dirty="0"/>
              <a:t>:</a:t>
            </a:r>
          </a:p>
          <a:p>
            <a:r>
              <a:rPr lang="pl-PL" sz="2400" dirty="0"/>
              <a:t>        - fe80::1/64     # Adres link-</a:t>
            </a:r>
            <a:r>
              <a:rPr lang="pl-PL" sz="2400" dirty="0" err="1"/>
              <a:t>local</a:t>
            </a:r>
            <a:r>
              <a:rPr lang="pl-PL" sz="2400" dirty="0"/>
              <a:t> na interfejsie WAN</a:t>
            </a:r>
          </a:p>
          <a:p>
            <a:r>
              <a:rPr lang="pl-PL" sz="2400" dirty="0"/>
              <a:t>      </a:t>
            </a:r>
            <a:r>
              <a:rPr lang="pl-PL" sz="2400" dirty="0" err="1"/>
              <a:t>routes</a:t>
            </a:r>
            <a:r>
              <a:rPr lang="pl-PL" sz="2400" dirty="0"/>
              <a:t>:</a:t>
            </a:r>
          </a:p>
          <a:p>
            <a:r>
              <a:rPr lang="pl-PL" sz="2400" dirty="0"/>
              <a:t>        # Trasa do bramy domyślnej na WAN</a:t>
            </a:r>
          </a:p>
          <a:p>
            <a:r>
              <a:rPr lang="pl-PL" sz="2400" dirty="0"/>
              <a:t>        - to: </a:t>
            </a:r>
            <a:r>
              <a:rPr lang="pl-PL" sz="2400" dirty="0" err="1"/>
              <a:t>default</a:t>
            </a:r>
            <a:endParaRPr lang="pl-PL" sz="2400" dirty="0"/>
          </a:p>
          <a:p>
            <a:r>
              <a:rPr lang="pl-PL" sz="2400" dirty="0"/>
              <a:t>          via: fe80::1</a:t>
            </a:r>
          </a:p>
          <a:p>
            <a:r>
              <a:rPr lang="pl-PL" sz="2400" dirty="0"/>
              <a:t>      # Brak DNS, ponieważ serwer ICS-DHCP nie wymaga DNS na interfejsie WAN</a:t>
            </a:r>
          </a:p>
          <a:p>
            <a:endParaRPr lang="pl-PL" sz="2400" dirty="0"/>
          </a:p>
          <a:p>
            <a:r>
              <a:rPr lang="pl-PL" sz="2400" dirty="0"/>
              <a:t># (opcjonalnie, jeżeli serwer korzysta z ISC DHCPv6)</a:t>
            </a:r>
          </a:p>
          <a:p>
            <a:r>
              <a:rPr lang="pl-PL" sz="2400" dirty="0"/>
              <a:t>    </a:t>
            </a:r>
            <a:r>
              <a:rPr lang="pl-PL" sz="2400" dirty="0" err="1"/>
              <a:t>enabled</a:t>
            </a:r>
            <a:r>
              <a:rPr lang="pl-PL" sz="2400" dirty="0"/>
              <a:t>: </a:t>
            </a:r>
            <a:r>
              <a:rPr lang="pl-PL" sz="2400" dirty="0" err="1"/>
              <a:t>true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97043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Auto-konfiguracja (SLAAC)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894612"/>
            <a:ext cx="1051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Jednym z głównych usprawnień IPv6 jest mechanizm automatycznej konfiguracji adresu w sieci lokalnej (SLAAC - </a:t>
            </a:r>
            <a:r>
              <a:rPr lang="pl-PL" sz="2800" dirty="0" err="1"/>
              <a:t>Stateless</a:t>
            </a:r>
            <a:r>
              <a:rPr lang="pl-PL" sz="2800" dirty="0"/>
              <a:t> </a:t>
            </a:r>
            <a:r>
              <a:rPr lang="pl-PL" sz="2800" dirty="0" err="1"/>
              <a:t>Address</a:t>
            </a:r>
            <a:r>
              <a:rPr lang="pl-PL" sz="2800" dirty="0"/>
              <a:t> </a:t>
            </a:r>
            <a:r>
              <a:rPr lang="pl-PL" sz="2800" dirty="0" err="1"/>
              <a:t>Autoconfiguration</a:t>
            </a:r>
            <a:r>
              <a:rPr lang="pl-PL" sz="2800" dirty="0"/>
              <a:t>). </a:t>
            </a:r>
          </a:p>
          <a:p>
            <a:endParaRPr lang="pl-PL" sz="2800" dirty="0"/>
          </a:p>
          <a:p>
            <a:r>
              <a:rPr lang="pl-PL" sz="2800" dirty="0"/>
              <a:t>Urządzenie, które dołącza do sieci, może samodzielnie wygenerować swój adres IPv6, korzystając z informacji o prefiksie dostarczonych przez router (zawartych w komunikacie Router </a:t>
            </a:r>
            <a:r>
              <a:rPr lang="pl-PL" sz="2800" dirty="0" err="1"/>
              <a:t>Advertisement</a:t>
            </a:r>
            <a:r>
              <a:rPr lang="pl-PL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060598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Rezerwa dla adresów prywatnych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IPv6 nie posiada jednoznacznych odpowiedników dla adresów prywatnych z IPv4 (np. 192.168.x.x), ale wprowadza zakres adresów przeznaczonych do użytku wewnętrznego w ramach organizacji.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Są to adresy z prefiksem fc00::/7, czyli w praktyce: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fc00::/8 </a:t>
            </a:r>
            <a:r>
              <a:rPr lang="pl-PL" dirty="0"/>
              <a:t>– adresy do wykorzystania w prywatnych sieciach.</a:t>
            </a:r>
          </a:p>
        </p:txBody>
      </p:sp>
    </p:spTree>
    <p:extLst>
      <p:ext uri="{BB962C8B-B14F-4D97-AF65-F5344CB8AC3E}">
        <p14:creationId xmlns:p14="http://schemas.microsoft.com/office/powerpoint/2010/main" val="17767894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Routowanie IPv6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IPv6 wspiera bardziej zaawansowane protokoły routingu, takie jak </a:t>
            </a:r>
            <a:r>
              <a:rPr lang="pl-PL" dirty="0" err="1"/>
              <a:t>RIPng</a:t>
            </a:r>
            <a:r>
              <a:rPr lang="pl-PL" dirty="0"/>
              <a:t>, OSPFv3 oraz BGP, które umożliwiają dynamiczne i efektywne przekazywanie danych pomiędzy sieciami.</a:t>
            </a:r>
          </a:p>
        </p:txBody>
      </p:sp>
    </p:spTree>
    <p:extLst>
      <p:ext uri="{BB962C8B-B14F-4D97-AF65-F5344CB8AC3E}">
        <p14:creationId xmlns:p14="http://schemas.microsoft.com/office/powerpoint/2010/main" val="17288643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EFD15-71DE-426E-BB0E-EEEE954E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Wbudowany adres IPv4-w-IPv6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3B425A3-B955-403E-89F6-AF3EF76C8F53}"/>
              </a:ext>
            </a:extLst>
          </p:cNvPr>
          <p:cNvSpPr/>
          <p:nvPr/>
        </p:nvSpPr>
        <p:spPr>
          <a:xfrm>
            <a:off x="838200" y="1480919"/>
            <a:ext cx="10629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Wbudowany adres IPv4-w-IPv6 to adres jednokierunkowy, który ma tylko zera w pierwszych 96 bitach adresu i adres IPv4 w najbardziej prawych 32 bitach. Dlatego gdy adres IPv4 A.B.C.D (w cyfrach szesnastkowych) jest wbudowany w adres IPv6 przy użyciu tej logiki, staje się 0:0:0:0:0:0:A:B:C:D lub po prostu ::A:B:C:D. </a:t>
            </a:r>
          </a:p>
          <a:p>
            <a:endParaRPr lang="pl-PL" dirty="0"/>
          </a:p>
          <a:p>
            <a:r>
              <a:rPr lang="pl-PL" sz="2400" dirty="0"/>
              <a:t>Tego typu adresy IPv6 są używane w automatycznych tunelach obsługujących zarówno stosy protokołów IPv4, jak i IPv6. Na poniższym rysunku pokazano strukturę wbudowanego adresu IPv4-w-IPv6.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A402435-E60E-4D62-A738-19BA6CCC9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5" y="4637227"/>
            <a:ext cx="8047725" cy="18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6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3A35AB-FE39-4514-8C1F-B30390AF4A4C}"/>
              </a:ext>
            </a:extLst>
          </p:cNvPr>
          <p:cNvSpPr/>
          <p:nvPr/>
        </p:nvSpPr>
        <p:spPr>
          <a:xfrm>
            <a:off x="622300" y="757535"/>
            <a:ext cx="1094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Zapis adresu IPv6 i portu: IPv6 w nawiasach kwadratowych, port po dwukropku, </a:t>
            </a:r>
            <a:r>
              <a:rPr lang="pl-PL" sz="2400" dirty="0" err="1"/>
              <a:t>np</a:t>
            </a:r>
            <a:r>
              <a:rPr lang="pl-PL" sz="2400" dirty="0"/>
              <a:t>: [fe80::</a:t>
            </a:r>
            <a:r>
              <a:rPr lang="pl-PL" sz="2400" dirty="0" err="1"/>
              <a:t>dead:beef</a:t>
            </a:r>
            <a:r>
              <a:rPr lang="pl-PL" sz="2400" dirty="0"/>
              <a:t>]:80 , przykład użycia: http://[::1]:631/ </a:t>
            </a:r>
          </a:p>
          <a:p>
            <a:r>
              <a:rPr lang="pl-PL" sz="2400" dirty="0"/>
              <a:t>czy http://[2001:808:2:3003::2]/</a:t>
            </a:r>
          </a:p>
        </p:txBody>
      </p:sp>
    </p:spTree>
    <p:extLst>
      <p:ext uri="{BB962C8B-B14F-4D97-AF65-F5344CB8AC3E}">
        <p14:creationId xmlns:p14="http://schemas.microsoft.com/office/powerpoint/2010/main" val="14119893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Bezpieczeństwo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5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IPv6 został zaprojektowany z myślą o lepszym wsparciu dla bezpieczeństwa. Na przykład: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Wbudowane wsparcie dla </a:t>
            </a:r>
            <a:r>
              <a:rPr lang="pl-PL" dirty="0" err="1"/>
              <a:t>IPsec</a:t>
            </a:r>
            <a:r>
              <a:rPr lang="pl-PL" dirty="0"/>
              <a:t>, które zapewnia szyfrowanie i uwierzytelnianie danych.</a:t>
            </a:r>
          </a:p>
        </p:txBody>
      </p:sp>
    </p:spTree>
    <p:extLst>
      <p:ext uri="{BB962C8B-B14F-4D97-AF65-F5344CB8AC3E}">
        <p14:creationId xmlns:p14="http://schemas.microsoft.com/office/powerpoint/2010/main" val="2896766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085D7-D283-44DF-8CA1-1AF3D3AF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VLSM w kontekście IPv6?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D943E43-4C2A-40CF-A305-AA5697A5905B}"/>
              </a:ext>
            </a:extLst>
          </p:cNvPr>
          <p:cNvSpPr/>
          <p:nvPr/>
        </p:nvSpPr>
        <p:spPr>
          <a:xfrm>
            <a:off x="838200" y="1720840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IPv4 VLSM pozwala na dostosowanie rozmiaru podsieci w zależności od liczby urządzeń, które muszą się w niej znaleźć, poprzez różne długości masek podsieci. W IPv6 nie używa się tradycyjnych masek podsieci, ale koncept jest podobny – przypisujemy różne prefiksy do różnych podsieci, zależnie od ich rozmiaru (liczby hostów, które muszą zostać zaadresowane).</a:t>
            </a:r>
          </a:p>
          <a:p>
            <a:endParaRPr lang="pl-PL" sz="2400" dirty="0"/>
          </a:p>
          <a:p>
            <a:r>
              <a:rPr lang="pl-PL" sz="2400" dirty="0"/>
              <a:t>W IPv6 każda podsieć jest określona przez prefiks, który jest częścią adresu. Typowy adres IPv6 w organizacjach przydzielany jest z prefiksem /64, ale można używać także innych długości prefiksów, aby podzielić przestrzeń adresową na mniejsze lub większe podsieci w zależności od wymagań.</a:t>
            </a:r>
          </a:p>
        </p:txBody>
      </p:sp>
    </p:spTree>
    <p:extLst>
      <p:ext uri="{BB962C8B-B14F-4D97-AF65-F5344CB8AC3E}">
        <p14:creationId xmlns:p14="http://schemas.microsoft.com/office/powerpoint/2010/main" val="22075598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684C7-00A3-4AB8-873B-B685EBDB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stosujemy VLSM w IPv6?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E92D79F-B102-4EC0-8E71-9433190444D0}"/>
              </a:ext>
            </a:extLst>
          </p:cNvPr>
          <p:cNvSpPr/>
          <p:nvPr/>
        </p:nvSpPr>
        <p:spPr>
          <a:xfrm>
            <a:off x="838200" y="1517640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Optymalizacja wykorzystania przestrzeni adresowej: IPv6 daje bardzo dużą przestrzeń adresową, ale mimo tego wciąż może być potrzebne zarządzanie tymi adresami w taki sposób, aby przypisać odpowiednią liczbę adresów do odpowiednich podsieci.</a:t>
            </a:r>
          </a:p>
          <a:p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Podział sieci na różne rozmiary: Nie każda podsieć w sieci wymaga takiej samej liczby adresów. Dzięki VLSM można tworzyć podsieci o różnej długości, w zależności od liczby urządzeń, które muszą być w nich zaadresowane.</a:t>
            </a:r>
          </a:p>
          <a:p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/>
              <a:t>Elastyczność w zarządzaniu przestrzenią adresową: W IPv6 można elastycznie dostosowywać rozmiary podsieci, co pozwala na efektywne wykorzystanie dostępnej przestrzeni.</a:t>
            </a:r>
          </a:p>
        </p:txBody>
      </p:sp>
    </p:spTree>
    <p:extLst>
      <p:ext uri="{BB962C8B-B14F-4D97-AF65-F5344CB8AC3E}">
        <p14:creationId xmlns:p14="http://schemas.microsoft.com/office/powerpoint/2010/main" val="6058387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C3FE2-ECFC-486D-8ACC-93C0759D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zastosowania VLSM w IPv6: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141018E-B83D-4976-ABD7-A74AA7178C28}"/>
              </a:ext>
            </a:extLst>
          </p:cNvPr>
          <p:cNvSpPr/>
          <p:nvPr/>
        </p:nvSpPr>
        <p:spPr>
          <a:xfrm>
            <a:off x="838200" y="1720840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sieci na różne podsieci</a:t>
            </a:r>
          </a:p>
          <a:p>
            <a:endParaRPr lang="pl-PL" sz="2000" dirty="0"/>
          </a:p>
          <a:p>
            <a:r>
              <a:rPr lang="pl-PL" sz="2000" dirty="0"/>
              <a:t>Załóżmy, że mamy przestrzeń adresową 2001:db8::/48, która ma zostać podzielona na mniejsze podsieci. Możemy używać różnych prefiksów, aby stworzyć podsieci o różnych rozmiarach.</a:t>
            </a:r>
          </a:p>
          <a:p>
            <a:r>
              <a:rPr lang="pl-PL" sz="2000" dirty="0"/>
              <a:t>Przykład 1: Przypisanie prefiksu /64 dla podsieci</a:t>
            </a:r>
          </a:p>
          <a:p>
            <a:endParaRPr lang="pl-PL" sz="2000" dirty="0"/>
          </a:p>
          <a:p>
            <a:r>
              <a:rPr lang="pl-PL" sz="2000" dirty="0"/>
              <a:t>IPv6 domyślnie przypisuje prefiks /64 do większości podsieci. Oznacza to, że każda podsieć będzie miała 2^64 dostępnych adresów.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    Sieć 1: 2001:db8:1::/64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    Sieć 2: 2001:db8:2::/64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    Sieć 3: 2001:db8:3::/64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3926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679908F-1128-4A7F-845C-EBD20B33B693}"/>
              </a:ext>
            </a:extLst>
          </p:cNvPr>
          <p:cNvSpPr/>
          <p:nvPr/>
        </p:nvSpPr>
        <p:spPr>
          <a:xfrm>
            <a:off x="711200" y="695742"/>
            <a:ext cx="1041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Te podsieci są odpowiednie dla większości standardowych przypadków, np. dla sieci LAN.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Przykład 2: </a:t>
            </a:r>
            <a:r>
              <a:rPr lang="pl-PL" sz="2400" dirty="0"/>
              <a:t>Podział na mniejsze podsieci z prefiksem /80</a:t>
            </a:r>
          </a:p>
          <a:p>
            <a:endParaRPr lang="pl-PL" sz="2400" dirty="0"/>
          </a:p>
          <a:p>
            <a:r>
              <a:rPr lang="pl-PL" sz="2400" dirty="0"/>
              <a:t>Jeśli w danej podsieci trzeba obsłużyć mniejszą liczbę urządzeń, można użyć krótszego prefiksu, np. /80, co daje 2^48 adresów w każdej podsieci.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Sieć 4: 2001:db8:4::/80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Sieć 5: 2001:db8:5::/80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Sieć 6: 2001:db8:6::/80</a:t>
            </a:r>
          </a:p>
          <a:p>
            <a:endParaRPr lang="pl-PL" sz="2400" dirty="0"/>
          </a:p>
          <a:p>
            <a:r>
              <a:rPr lang="pl-PL" sz="2400" dirty="0"/>
              <a:t>Tego typu podsieci mogą być używane np. w przypadku, gdy liczba urządzeń w sieci jest ograniczona, np. dla połączeń punkt-punkt, urządzeń </a:t>
            </a:r>
            <a:r>
              <a:rPr lang="pl-PL" sz="2400" dirty="0" err="1"/>
              <a:t>IoT</a:t>
            </a:r>
            <a:r>
              <a:rPr lang="pl-PL" sz="2400" dirty="0"/>
              <a:t> itp.</a:t>
            </a:r>
          </a:p>
        </p:txBody>
      </p:sp>
    </p:spTree>
    <p:extLst>
      <p:ext uri="{BB962C8B-B14F-4D97-AF65-F5344CB8AC3E}">
        <p14:creationId xmlns:p14="http://schemas.microsoft.com/office/powerpoint/2010/main" val="34590793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4647859-605F-4BD4-A01B-3F4505BC7E11}"/>
              </a:ext>
            </a:extLst>
          </p:cNvPr>
          <p:cNvSpPr/>
          <p:nvPr/>
        </p:nvSpPr>
        <p:spPr>
          <a:xfrm>
            <a:off x="774700" y="590540"/>
            <a:ext cx="104521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Podział na jeszcze mniejsze podsieci z prefiksem /96</a:t>
            </a:r>
          </a:p>
          <a:p>
            <a:endParaRPr lang="pl-PL" sz="2400" dirty="0"/>
          </a:p>
          <a:p>
            <a:r>
              <a:rPr lang="pl-PL" sz="2400" dirty="0"/>
              <a:t>Jeśli sieć wymaga jeszcze mniejszego rozmiaru podsieci (np. dla bardzo małej liczby urządzeń), można użyć prefiksu /96.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Sieć 7: 2001:db8:7::/96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Sieć 8: 2001:db8:8::/96</a:t>
            </a:r>
          </a:p>
          <a:p>
            <a:endParaRPr lang="pl-PL" sz="2400" dirty="0"/>
          </a:p>
          <a:p>
            <a:r>
              <a:rPr lang="pl-PL" sz="2400" dirty="0"/>
              <a:t>Takie podsieci mogą być używane w specyficznych przypadkach, np. dla łączności z urządzeniami, które potrzebują bardzo małej liczby dostępnych adresów, jak urządzenia brzegowe, interfejsy routerów itp.</a:t>
            </a:r>
          </a:p>
        </p:txBody>
      </p:sp>
    </p:spTree>
    <p:extLst>
      <p:ext uri="{BB962C8B-B14F-4D97-AF65-F5344CB8AC3E}">
        <p14:creationId xmlns:p14="http://schemas.microsoft.com/office/powerpoint/2010/main" val="38857600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1DE3B5A-4932-4785-9DE7-DEEF07676D64}"/>
              </a:ext>
            </a:extLst>
          </p:cNvPr>
          <p:cNvSpPr/>
          <p:nvPr/>
        </p:nvSpPr>
        <p:spPr>
          <a:xfrm>
            <a:off x="698500" y="591741"/>
            <a:ext cx="10363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Podział na większe podsieci</a:t>
            </a:r>
          </a:p>
          <a:p>
            <a:endParaRPr lang="pl-PL" sz="2400" dirty="0"/>
          </a:p>
          <a:p>
            <a:r>
              <a:rPr lang="pl-PL" sz="2400" dirty="0"/>
              <a:t>Możemy także tworzyć większe podsieci, zmieniając długość prefiksu na /56 lub inne wartości.</a:t>
            </a:r>
          </a:p>
          <a:p>
            <a:endParaRPr lang="pl-PL" sz="2400" dirty="0"/>
          </a:p>
          <a:p>
            <a:r>
              <a:rPr lang="pl-PL" sz="2400" dirty="0"/>
              <a:t>Przykład 4: Podział na podsieci z prefiksem /56</a:t>
            </a:r>
          </a:p>
          <a:p>
            <a:endParaRPr lang="pl-PL" sz="2400" dirty="0"/>
          </a:p>
          <a:p>
            <a:r>
              <a:rPr lang="pl-PL" sz="2400" dirty="0"/>
              <a:t>    Sieć 9: 2001:db8:9::/56</a:t>
            </a:r>
          </a:p>
          <a:p>
            <a:r>
              <a:rPr lang="pl-PL" sz="2400" dirty="0"/>
              <a:t>    Sieć 10: 2001:db8:a::/56</a:t>
            </a:r>
          </a:p>
          <a:p>
            <a:endParaRPr lang="pl-PL" sz="2400" dirty="0"/>
          </a:p>
          <a:p>
            <a:r>
              <a:rPr lang="pl-PL" sz="2400" dirty="0"/>
              <a:t>Tego typu podsieci mogą być wykorzystywane w dużych organizacjach, które potrzebują wielu podsieci wewnętrznych, np. dla różnych działów firmy, ale z mniejszą liczbą urządzeń w każdej z nich.</a:t>
            </a:r>
          </a:p>
        </p:txBody>
      </p:sp>
    </p:spTree>
    <p:extLst>
      <p:ext uri="{BB962C8B-B14F-4D97-AF65-F5344CB8AC3E}">
        <p14:creationId xmlns:p14="http://schemas.microsoft.com/office/powerpoint/2010/main" val="25277966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B05D801-8888-467B-B06E-D5741B741A6F}"/>
              </a:ext>
            </a:extLst>
          </p:cNvPr>
          <p:cNvSpPr/>
          <p:nvPr/>
        </p:nvSpPr>
        <p:spPr>
          <a:xfrm>
            <a:off x="622300" y="602040"/>
            <a:ext cx="1036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Adresowanie specjalnych podsieci</a:t>
            </a:r>
          </a:p>
          <a:p>
            <a:endParaRPr lang="pl-PL" sz="2400" dirty="0"/>
          </a:p>
          <a:p>
            <a:r>
              <a:rPr lang="pl-PL" sz="2400" dirty="0"/>
              <a:t>Możemy także tworzyć specjalne podsieci o różnym rozmiarze, zależnie od potrzeb, np. dla routerów, sieci zarządzających lub połączeń typu </a:t>
            </a:r>
            <a:r>
              <a:rPr lang="pl-PL" sz="2400" dirty="0" err="1"/>
              <a:t>point-to-point</a:t>
            </a:r>
            <a:r>
              <a:rPr lang="pl-PL" sz="2400" dirty="0"/>
              <a:t>:</a:t>
            </a:r>
          </a:p>
          <a:p>
            <a:endParaRPr lang="pl-PL" sz="2400" dirty="0"/>
          </a:p>
          <a:p>
            <a:r>
              <a:rPr lang="pl-PL" sz="2400" dirty="0"/>
              <a:t>    Routery mogą otrzymać specjalne prefiksy, np. 2001:db8:100::/64 dla połączeń między routerami, co zapewnia wystarczającą liczbę adresów.</a:t>
            </a:r>
          </a:p>
          <a:p>
            <a:r>
              <a:rPr lang="pl-PL" sz="2400" dirty="0"/>
              <a:t>    </a:t>
            </a:r>
          </a:p>
          <a:p>
            <a:r>
              <a:rPr lang="pl-PL" sz="2400" dirty="0"/>
              <a:t>Adresy </a:t>
            </a:r>
            <a:r>
              <a:rPr lang="pl-PL" sz="2400" dirty="0" err="1"/>
              <a:t>point-to-point</a:t>
            </a:r>
            <a:r>
              <a:rPr lang="pl-PL" sz="2400" dirty="0"/>
              <a:t> mogą otrzymać prefiks /126, co daje 2 adresy IP, idealne do połączeń punkt-punkt.</a:t>
            </a:r>
          </a:p>
        </p:txBody>
      </p:sp>
    </p:spTree>
    <p:extLst>
      <p:ext uri="{BB962C8B-B14F-4D97-AF65-F5344CB8AC3E}">
        <p14:creationId xmlns:p14="http://schemas.microsoft.com/office/powerpoint/2010/main" val="129167293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FB549B6-4701-4065-950E-6FF7BF0A0F46}"/>
              </a:ext>
            </a:extLst>
          </p:cNvPr>
          <p:cNvSpPr/>
          <p:nvPr/>
        </p:nvSpPr>
        <p:spPr>
          <a:xfrm>
            <a:off x="660400" y="635338"/>
            <a:ext cx="10477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VLSM w IPv6 polega na używaniu różnych długości prefiksów, aby dostosować rozmiar podsieci do potrzeb sieciowych. </a:t>
            </a:r>
          </a:p>
          <a:p>
            <a:endParaRPr lang="pl-PL" sz="2400" dirty="0"/>
          </a:p>
          <a:p>
            <a:r>
              <a:rPr lang="pl-PL" sz="2400" dirty="0"/>
              <a:t>Dzięki temu można optymalnie wykorzystać przestrzeń adresową, zapewniając odpowiednią liczbę adresów dla różnych rodzajów podsieci. </a:t>
            </a:r>
          </a:p>
          <a:p>
            <a:endParaRPr lang="pl-PL" sz="2400" dirty="0"/>
          </a:p>
          <a:p>
            <a:r>
              <a:rPr lang="pl-PL" sz="2400" dirty="0"/>
              <a:t>Choć IPv6 ma ogromną przestrzeń adresową, zasada VLSM nadal jest przydatna, aby efektywnie zarządzać tymi adresami i unikać marnotrawstwa zasobów.</a:t>
            </a:r>
          </a:p>
        </p:txBody>
      </p:sp>
    </p:spTree>
    <p:extLst>
      <p:ext uri="{BB962C8B-B14F-4D97-AF65-F5344CB8AC3E}">
        <p14:creationId xmlns:p14="http://schemas.microsoft.com/office/powerpoint/2010/main" val="32842835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D448C-F24B-46A3-B912-74BF0928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Adresowanie w sieci lokalnej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19E0996-EE48-4028-8AAB-16609BED5F8D}"/>
              </a:ext>
            </a:extLst>
          </p:cNvPr>
          <p:cNvSpPr/>
          <p:nvPr/>
        </p:nvSpPr>
        <p:spPr>
          <a:xfrm>
            <a:off x="838199" y="1502946"/>
            <a:ext cx="1051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Załóżmy, że mamy sieć o prefiksie 2001:0db8:85a3::/64. W ramach tego prefiksu będziemy adresować 10 urządzeń.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2D82138-1354-4AF3-9D74-64C3E8598908}"/>
              </a:ext>
            </a:extLst>
          </p:cNvPr>
          <p:cNvSpPr/>
          <p:nvPr/>
        </p:nvSpPr>
        <p:spPr>
          <a:xfrm>
            <a:off x="838199" y="225602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2001:0db8:85a3::1 - Pierwsze urządzenie</a:t>
            </a:r>
          </a:p>
          <a:p>
            <a:r>
              <a:rPr lang="pl-PL" sz="2400" dirty="0"/>
              <a:t>2001:0db8:85a3::2 - Drugie urządzenie</a:t>
            </a:r>
          </a:p>
          <a:p>
            <a:r>
              <a:rPr lang="pl-PL" sz="2400" dirty="0"/>
              <a:t>2001:0db8:85a3::3 - Trzecie urządzenie</a:t>
            </a:r>
          </a:p>
          <a:p>
            <a:r>
              <a:rPr lang="pl-PL" sz="2400" dirty="0"/>
              <a:t>2001:0db8:85a3::4 - Czwarte urządzenie</a:t>
            </a:r>
          </a:p>
          <a:p>
            <a:r>
              <a:rPr lang="pl-PL" sz="2400" dirty="0"/>
              <a:t>2001:0db8:85a3::5 - Piąte urządzenie</a:t>
            </a:r>
          </a:p>
          <a:p>
            <a:r>
              <a:rPr lang="pl-PL" sz="2400" dirty="0"/>
              <a:t>2001:0db8:85a3::6 - Szóste urządzenie</a:t>
            </a:r>
          </a:p>
          <a:p>
            <a:r>
              <a:rPr lang="pl-PL" sz="2400" dirty="0"/>
              <a:t>2001:0db8:85a3::7 - Siódme urządzenie</a:t>
            </a:r>
          </a:p>
          <a:p>
            <a:r>
              <a:rPr lang="pl-PL" sz="2400" dirty="0"/>
              <a:t>2001:0db8:85a3::8 - Ósme urządzenie</a:t>
            </a:r>
          </a:p>
          <a:p>
            <a:r>
              <a:rPr lang="pl-PL" sz="2400" dirty="0"/>
              <a:t>2001:0db8:85a3::9 - Dziewiąte urządzenie</a:t>
            </a:r>
          </a:p>
          <a:p>
            <a:r>
              <a:rPr lang="pl-PL" sz="2400" dirty="0"/>
              <a:t>2001:0db8:85a3::a - Dziesiąte urządzenie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212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adresu IPv6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Adres IPv6 </a:t>
            </a:r>
            <a:r>
              <a:rPr lang="pl-PL" dirty="0">
                <a:solidFill>
                  <a:srgbClr val="FF0000"/>
                </a:solidFill>
              </a:rPr>
              <a:t>ma długość 128 bitów</a:t>
            </a:r>
            <a:r>
              <a:rPr lang="pl-PL" dirty="0"/>
              <a:t>, co oznacza, że składa się z 8 grup po 16 bitów (czyli 4 cyfry heksadecymalne w każdej grupie). Adres wygląda następująco: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</a:t>
            </a:r>
            <a:r>
              <a:rPr lang="pl-PL" sz="4000" dirty="0" err="1"/>
              <a:t>xxxx:xxxx:xxxx:xxxx:xxxx:xxxx:xxxx:xxxx</a:t>
            </a:r>
            <a:endParaRPr lang="pl-PL" sz="4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7E912F-EF17-4245-A069-8F126D44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8" y="4572000"/>
            <a:ext cx="8573845" cy="15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82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2E9DC-02CC-42BB-8E00-11CCC7B8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Adresowanie w sieci z prefiksem o innym zakresie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D0E238D-CDF6-426F-81F1-052C4AFE7EF9}"/>
              </a:ext>
            </a:extLst>
          </p:cNvPr>
          <p:cNvSpPr/>
          <p:nvPr/>
        </p:nvSpPr>
        <p:spPr>
          <a:xfrm>
            <a:off x="838199" y="1481431"/>
            <a:ext cx="9973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Załóżmy, że mamy sieć o prefiksie fd00::/8 (dla adresów prywatnych).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B71AB77-C203-4655-BCF3-221BE42AF699}"/>
              </a:ext>
            </a:extLst>
          </p:cNvPr>
          <p:cNvSpPr/>
          <p:nvPr/>
        </p:nvSpPr>
        <p:spPr>
          <a:xfrm>
            <a:off x="838199" y="221299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fd00:abcd:1234::1 - Pierwsze urządzenie</a:t>
            </a:r>
          </a:p>
          <a:p>
            <a:r>
              <a:rPr lang="pl-PL" sz="2400" dirty="0"/>
              <a:t>fd00:abcd:1234::2 - Drugie urządzenie</a:t>
            </a:r>
          </a:p>
          <a:p>
            <a:r>
              <a:rPr lang="pl-PL" sz="2400" dirty="0"/>
              <a:t>fd00:abcd:1234::3 - Trzecie urządzenie</a:t>
            </a:r>
          </a:p>
          <a:p>
            <a:r>
              <a:rPr lang="pl-PL" sz="2400" dirty="0"/>
              <a:t>fd00:abcd:1234::4 - Czwarte urządzenie</a:t>
            </a:r>
          </a:p>
          <a:p>
            <a:r>
              <a:rPr lang="pl-PL" sz="2400" dirty="0"/>
              <a:t>fd00:abcd:1234::5 - Piąte urządzenie</a:t>
            </a:r>
          </a:p>
          <a:p>
            <a:r>
              <a:rPr lang="pl-PL" sz="2400" dirty="0"/>
              <a:t>fd00:abcd:1234::6 - Szóste urządzenie</a:t>
            </a:r>
          </a:p>
          <a:p>
            <a:r>
              <a:rPr lang="pl-PL" sz="2400" dirty="0"/>
              <a:t>fd00:abcd:1234::7 - Siódme urządzenie</a:t>
            </a:r>
          </a:p>
          <a:p>
            <a:r>
              <a:rPr lang="pl-PL" sz="2400" dirty="0"/>
              <a:t>fd00:abcd:1234::8 - Ósme urządzenie</a:t>
            </a:r>
          </a:p>
          <a:p>
            <a:r>
              <a:rPr lang="pl-PL" sz="2400" dirty="0"/>
              <a:t>fd00:abcd:1234::9 - Dziewiąte urządzenie</a:t>
            </a:r>
          </a:p>
          <a:p>
            <a:r>
              <a:rPr lang="pl-PL" sz="2400" dirty="0"/>
              <a:t>fd00:abcd:1234::a - Dziesiąte urządzenie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39786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B13B9-08A9-454C-8721-528238A5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Adresowanie z wykorzystaniem innych prefiksów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550CC8A-E9D6-4760-B3ED-7208C2C9C9D8}"/>
              </a:ext>
            </a:extLst>
          </p:cNvPr>
          <p:cNvSpPr/>
          <p:nvPr/>
        </p:nvSpPr>
        <p:spPr>
          <a:xfrm>
            <a:off x="838199" y="1537960"/>
            <a:ext cx="95644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Załóżmy, że mamy sieć o prefiksie 2001:0db8:1234::/64.</a:t>
            </a:r>
          </a:p>
          <a:p>
            <a:endParaRPr lang="pl-PL" sz="2400" dirty="0"/>
          </a:p>
          <a:p>
            <a:r>
              <a:rPr lang="pl-PL" sz="2400" dirty="0"/>
              <a:t>    2001:0db8:1234::1 - Pierwsze urządzenie</a:t>
            </a:r>
          </a:p>
          <a:p>
            <a:r>
              <a:rPr lang="pl-PL" sz="2400" dirty="0"/>
              <a:t>    2001:0db8:1234::2 - Drugie urządzenie</a:t>
            </a:r>
          </a:p>
          <a:p>
            <a:r>
              <a:rPr lang="pl-PL" sz="2400" dirty="0"/>
              <a:t>    2001:0db8:1234::3 - Trzecie urządzenie</a:t>
            </a:r>
          </a:p>
          <a:p>
            <a:r>
              <a:rPr lang="pl-PL" sz="2400" dirty="0"/>
              <a:t>    2001:0db8:1234::4 - Czwarte urządzenie</a:t>
            </a:r>
          </a:p>
          <a:p>
            <a:r>
              <a:rPr lang="pl-PL" sz="2400" dirty="0"/>
              <a:t>    2001:0db8:1234::5 - Piąte urządzenie</a:t>
            </a:r>
          </a:p>
          <a:p>
            <a:r>
              <a:rPr lang="pl-PL" sz="2400" dirty="0"/>
              <a:t>    2001:0db8:1234::6 - Szóste urządzenie</a:t>
            </a:r>
          </a:p>
          <a:p>
            <a:r>
              <a:rPr lang="pl-PL" sz="2400" dirty="0"/>
              <a:t>    2001:0db8:1234::7 - Siódme urządzenie</a:t>
            </a:r>
          </a:p>
          <a:p>
            <a:r>
              <a:rPr lang="pl-PL" sz="2400" dirty="0"/>
              <a:t>    2001:0db8:1234::8 - Ósme urządzenie</a:t>
            </a:r>
          </a:p>
          <a:p>
            <a:r>
              <a:rPr lang="pl-PL" sz="2400" dirty="0"/>
              <a:t>    2001:0db8:1234::9 - Dziewiąte urządzenie</a:t>
            </a:r>
          </a:p>
          <a:p>
            <a:r>
              <a:rPr lang="pl-PL" sz="2400" dirty="0"/>
              <a:t>    2001:0db8:1234::a - Dziesiąte urządzenie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67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68188" y="819835"/>
            <a:ext cx="9833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Każda z grup reprezentuje 16-bitową liczbę zapisaną w systemie szesnastkowym. Przykład adresu IPv6: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42116" y="1972368"/>
            <a:ext cx="761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2001:0db8:85a3:0000:0000:8a2e:0370:7334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C89FCE-811B-4AC7-80D6-CCFD5D2E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4" y="3129695"/>
            <a:ext cx="8120024" cy="34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Krótkie zapisy i skróty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r>
              <a:rPr lang="pl-PL" dirty="0"/>
              <a:t>Adresy IPv6 mają kilka zasad, które umożliwiają ich skrócenie: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Zerowe grupy: </a:t>
            </a:r>
            <a:r>
              <a:rPr lang="pl-PL" dirty="0"/>
              <a:t>Grupy składające się z samych zer mogą zostać pominięte i zastąpione podwójnym dwukropkiem :: . </a:t>
            </a:r>
          </a:p>
          <a:p>
            <a:pPr marL="0" indent="0">
              <a:buNone/>
            </a:pPr>
            <a:r>
              <a:rPr lang="pl-PL" dirty="0"/>
              <a:t>Może to zostać zastosowane tylko raz w jednym adresie, aby uniknąć niejednoznaczności. </a:t>
            </a:r>
          </a:p>
          <a:p>
            <a:pPr marL="0" indent="0">
              <a:buNone/>
            </a:pPr>
            <a:r>
              <a:rPr lang="pl-PL" dirty="0"/>
              <a:t>Przykład:</a:t>
            </a:r>
          </a:p>
          <a:p>
            <a:pPr marL="0" indent="0">
              <a:buNone/>
            </a:pPr>
            <a:r>
              <a:rPr lang="pl-PL" dirty="0"/>
              <a:t>2001:</a:t>
            </a:r>
            <a:r>
              <a:rPr lang="pl-PL" b="1" dirty="0">
                <a:solidFill>
                  <a:srgbClr val="002060"/>
                </a:solidFill>
              </a:rPr>
              <a:t>0</a:t>
            </a:r>
            <a:r>
              <a:rPr lang="pl-PL" dirty="0"/>
              <a:t>db8:</a:t>
            </a:r>
            <a:r>
              <a:rPr lang="pl-PL" dirty="0">
                <a:solidFill>
                  <a:srgbClr val="FF0000"/>
                </a:solidFill>
              </a:rPr>
              <a:t>0000:0000:0000:0000:0000</a:t>
            </a:r>
            <a:r>
              <a:rPr lang="pl-PL" dirty="0"/>
              <a:t>:</a:t>
            </a:r>
            <a:r>
              <a:rPr lang="pl-PL" b="1" dirty="0">
                <a:solidFill>
                  <a:srgbClr val="002060"/>
                </a:solidFill>
              </a:rPr>
              <a:t>000</a:t>
            </a:r>
            <a:r>
              <a:rPr lang="pl-PL" dirty="0"/>
              <a:t>1</a:t>
            </a:r>
          </a:p>
          <a:p>
            <a:pPr marL="0" indent="0">
              <a:buNone/>
            </a:pPr>
            <a:r>
              <a:rPr lang="pl-PL" dirty="0"/>
              <a:t>można zapisać jako:  2001:</a:t>
            </a:r>
            <a:r>
              <a:rPr lang="pl-PL" b="1" dirty="0">
                <a:solidFill>
                  <a:srgbClr val="002060"/>
                </a:solidFill>
              </a:rPr>
              <a:t>0</a:t>
            </a:r>
            <a:r>
              <a:rPr lang="pl-PL" dirty="0"/>
              <a:t>db8</a:t>
            </a:r>
            <a:r>
              <a:rPr lang="pl-PL" b="1" dirty="0">
                <a:solidFill>
                  <a:srgbClr val="FF0000"/>
                </a:solidFill>
              </a:rPr>
              <a:t>::</a:t>
            </a:r>
            <a:r>
              <a:rPr lang="pl-PL" dirty="0"/>
              <a:t>1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157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85813"/>
            <a:ext cx="10515600" cy="249526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600" b="1" dirty="0">
                <a:solidFill>
                  <a:srgbClr val="002060"/>
                </a:solidFill>
              </a:rPr>
              <a:t> Zerowanie w grupach: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Możemy skrócić zera w każdej grupie. </a:t>
            </a:r>
          </a:p>
          <a:p>
            <a:pPr marL="0" indent="0">
              <a:buNone/>
            </a:pPr>
            <a:r>
              <a:rPr lang="pl-PL" dirty="0"/>
              <a:t>Zamiast zapisywać 0000 używamy po prostu 0, np.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2001:0db8:</a:t>
            </a:r>
            <a:r>
              <a:rPr lang="pl-PL" dirty="0">
                <a:solidFill>
                  <a:srgbClr val="FF0000"/>
                </a:solidFill>
              </a:rPr>
              <a:t>0:0:0:0:0</a:t>
            </a:r>
            <a:r>
              <a:rPr lang="pl-PL" dirty="0"/>
              <a:t>:1 można zapisać jako 2001:0db8</a:t>
            </a:r>
            <a:r>
              <a:rPr lang="pl-PL" b="1" dirty="0">
                <a:solidFill>
                  <a:srgbClr val="FF0000"/>
                </a:solidFill>
              </a:rPr>
              <a:t>::</a:t>
            </a:r>
            <a:r>
              <a:rPr lang="pl-PL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9860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64348-61AE-42DF-9B10-A47C198A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Usuwanie wiodących zer w blokach heksadecymalnych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DCBDA-D70E-4AA5-B504-2D26BBFA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W każdym bloku można usunąć wiodące zera (czyli zera na początku bloku).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2001:</a:t>
            </a:r>
            <a:r>
              <a:rPr lang="pl-PL" dirty="0">
                <a:solidFill>
                  <a:srgbClr val="FF0000"/>
                </a:solidFill>
              </a:rPr>
              <a:t>0</a:t>
            </a:r>
            <a:r>
              <a:rPr lang="pl-PL" dirty="0"/>
              <a:t>db8:</a:t>
            </a:r>
            <a:r>
              <a:rPr lang="pl-PL" dirty="0">
                <a:solidFill>
                  <a:srgbClr val="FF0000"/>
                </a:solidFill>
              </a:rPr>
              <a:t>0000</a:t>
            </a:r>
            <a:r>
              <a:rPr lang="pl-PL" dirty="0"/>
              <a:t>:</a:t>
            </a:r>
            <a:r>
              <a:rPr lang="pl-PL" dirty="0">
                <a:solidFill>
                  <a:srgbClr val="FF0000"/>
                </a:solidFill>
              </a:rPr>
              <a:t>00</a:t>
            </a:r>
            <a:r>
              <a:rPr lang="pl-PL" dirty="0"/>
              <a:t>42:</a:t>
            </a:r>
            <a:r>
              <a:rPr lang="pl-PL" dirty="0">
                <a:solidFill>
                  <a:srgbClr val="FF0000"/>
                </a:solidFill>
              </a:rPr>
              <a:t>0000</a:t>
            </a:r>
            <a:r>
              <a:rPr lang="pl-PL" dirty="0"/>
              <a:t>:8a2e:</a:t>
            </a:r>
            <a:r>
              <a:rPr lang="pl-PL" dirty="0">
                <a:solidFill>
                  <a:srgbClr val="FF0000"/>
                </a:solidFill>
              </a:rPr>
              <a:t>0</a:t>
            </a:r>
            <a:r>
              <a:rPr lang="pl-PL" dirty="0"/>
              <a:t>370:7334</a:t>
            </a:r>
          </a:p>
          <a:p>
            <a:pPr marL="0" indent="0">
              <a:buNone/>
            </a:pPr>
            <a:r>
              <a:rPr lang="pl-PL" dirty="0"/>
              <a:t>Uproszczony zapis</a:t>
            </a:r>
          </a:p>
          <a:p>
            <a:pPr marL="0" indent="0">
              <a:buNone/>
            </a:pPr>
            <a:r>
              <a:rPr lang="pl-PL" dirty="0"/>
              <a:t>2001:db8:0:42:0:8a2e:370:7334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/>
              <a:t>W tym przypadku wiodące zera w blokach: 0db8, 0000, 0042, 0000, 0370 zostały usunięte.</a:t>
            </a:r>
          </a:p>
        </p:txBody>
      </p:sp>
    </p:spTree>
    <p:extLst>
      <p:ext uri="{BB962C8B-B14F-4D97-AF65-F5344CB8AC3E}">
        <p14:creationId xmlns:p14="http://schemas.microsoft.com/office/powerpoint/2010/main" val="373448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1B362FD-F633-4D82-851B-228F3C810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7" y="880845"/>
            <a:ext cx="1021222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AA6D7-396B-4CA0-96E7-9BBA6B49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Zastępowanie ciągu zer jednym dwukropkiem (::)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0D3DA3-0EA6-4C15-8818-CA104D27628B}"/>
              </a:ext>
            </a:extLst>
          </p:cNvPr>
          <p:cNvSpPr/>
          <p:nvPr/>
        </p:nvSpPr>
        <p:spPr>
          <a:xfrm>
            <a:off x="838200" y="1690688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w adresie IPv6 występuje długi ciąg zer, można ten ciąg zastąpić jednym podwójnym dwukropkiem (::). Jednak należy pamiętać, że w jednym adresie można użyć tylko jednego ciągu ::, ponieważ w przeciwnym razie nie byłoby wiadomo, ile bloków należy pominąć.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16F38DF-EB43-441F-9762-03359E8A17DC}"/>
              </a:ext>
            </a:extLst>
          </p:cNvPr>
          <p:cNvSpPr/>
          <p:nvPr/>
        </p:nvSpPr>
        <p:spPr>
          <a:xfrm>
            <a:off x="838200" y="3450848"/>
            <a:ext cx="574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2001:</a:t>
            </a:r>
            <a:r>
              <a:rPr lang="pl-PL" sz="2400" b="1" dirty="0">
                <a:solidFill>
                  <a:srgbClr val="002060"/>
                </a:solidFill>
              </a:rPr>
              <a:t>0</a:t>
            </a:r>
            <a:r>
              <a:rPr lang="pl-PL" sz="2400" dirty="0"/>
              <a:t>db8:</a:t>
            </a:r>
            <a:r>
              <a:rPr lang="pl-PL" sz="2400" dirty="0">
                <a:solidFill>
                  <a:srgbClr val="FF0000"/>
                </a:solidFill>
              </a:rPr>
              <a:t>0000:0000:0000:0000:0000</a:t>
            </a:r>
            <a:r>
              <a:rPr lang="pl-PL" sz="2400" dirty="0"/>
              <a:t>:</a:t>
            </a:r>
            <a:r>
              <a:rPr lang="pl-PL" sz="2400" b="1" dirty="0">
                <a:solidFill>
                  <a:srgbClr val="002060"/>
                </a:solidFill>
              </a:rPr>
              <a:t>000</a:t>
            </a:r>
            <a:r>
              <a:rPr lang="pl-PL" sz="2400" dirty="0"/>
              <a:t>1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770BF8B-CD8D-47A1-AB47-1C40D0E0BDD2}"/>
              </a:ext>
            </a:extLst>
          </p:cNvPr>
          <p:cNvSpPr/>
          <p:nvPr/>
        </p:nvSpPr>
        <p:spPr>
          <a:xfrm>
            <a:off x="838200" y="3958190"/>
            <a:ext cx="2580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Uproszczony adres: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9FE28C1-15C5-416F-A14B-B847A54AA6BC}"/>
              </a:ext>
            </a:extLst>
          </p:cNvPr>
          <p:cNvSpPr/>
          <p:nvPr/>
        </p:nvSpPr>
        <p:spPr>
          <a:xfrm>
            <a:off x="838200" y="4504212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2001:db8::1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9D34B81-ABF8-4426-A412-CC2A48B0E6BB}"/>
              </a:ext>
            </a:extLst>
          </p:cNvPr>
          <p:cNvSpPr/>
          <p:nvPr/>
        </p:nvSpPr>
        <p:spPr>
          <a:xfrm>
            <a:off x="838200" y="5023246"/>
            <a:ext cx="1094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Tutaj ciąg 0000:0000:0000:0000:0000 został zastąpiony przez ::.</a:t>
            </a:r>
          </a:p>
        </p:txBody>
      </p:sp>
    </p:spTree>
    <p:extLst>
      <p:ext uri="{BB962C8B-B14F-4D97-AF65-F5344CB8AC3E}">
        <p14:creationId xmlns:p14="http://schemas.microsoft.com/office/powerpoint/2010/main" val="41941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702D812-1ABC-423D-8712-3D2C477F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19" y="333487"/>
            <a:ext cx="8442303" cy="60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8E006-5104-4673-B1BB-4E1587A5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Usuwanie zer w blokach przy ::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06DF274-6B1F-414E-91DB-DEB4CAB86D27}"/>
              </a:ext>
            </a:extLst>
          </p:cNvPr>
          <p:cNvSpPr/>
          <p:nvPr/>
        </p:nvSpPr>
        <p:spPr>
          <a:xfrm>
            <a:off x="838200" y="1598641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adres zawiera ciąg zer, można zastąpić go ::, ale tylko wtedy, gdy w reszcie adresu pozostały inne bloki, co pozwala zachować jednoznaczność.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1117577-283F-4F3D-A095-AB90617EDB5A}"/>
              </a:ext>
            </a:extLst>
          </p:cNvPr>
          <p:cNvSpPr/>
          <p:nvPr/>
        </p:nvSpPr>
        <p:spPr>
          <a:xfrm>
            <a:off x="838200" y="2660471"/>
            <a:ext cx="5472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fe80:0000:0000:0000:0202:b3ff:fe1e:8329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12D8F17-F7E4-46E9-BFB8-A7B810A2A12F}"/>
              </a:ext>
            </a:extLst>
          </p:cNvPr>
          <p:cNvSpPr/>
          <p:nvPr/>
        </p:nvSpPr>
        <p:spPr>
          <a:xfrm>
            <a:off x="838200" y="3353255"/>
            <a:ext cx="2580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Uproszczony adres: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07BD2DF-6923-49A6-A70A-055AD1D8B684}"/>
              </a:ext>
            </a:extLst>
          </p:cNvPr>
          <p:cNvSpPr/>
          <p:nvPr/>
        </p:nvSpPr>
        <p:spPr>
          <a:xfrm>
            <a:off x="838200" y="4130937"/>
            <a:ext cx="328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fe80::202:b3ff:fe1e:8329</a:t>
            </a:r>
            <a:endParaRPr lang="pl-PL" sz="24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2ED2547-E93A-4D7C-93A9-968B73BAA93A}"/>
              </a:ext>
            </a:extLst>
          </p:cNvPr>
          <p:cNvSpPr/>
          <p:nvPr/>
        </p:nvSpPr>
        <p:spPr>
          <a:xfrm>
            <a:off x="838200" y="4969942"/>
            <a:ext cx="5775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Ciąg 0000:0000:0000 został zamieniony na ::.</a:t>
            </a:r>
          </a:p>
        </p:txBody>
      </p:sp>
    </p:spTree>
    <p:extLst>
      <p:ext uri="{BB962C8B-B14F-4D97-AF65-F5344CB8AC3E}">
        <p14:creationId xmlns:p14="http://schemas.microsoft.com/office/powerpoint/2010/main" val="59104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41375DB-8969-4B98-A955-E78852A7B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" y="462178"/>
            <a:ext cx="10212225" cy="27340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463394F-5C90-436A-9FCA-1AE664B5E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00" y="3661765"/>
            <a:ext cx="9910599" cy="2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8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D0D495-CA12-4D29-A87F-A2B042E7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7" y="818754"/>
            <a:ext cx="1021222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C1692CE-9587-44EB-8A90-A6609F2D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233362"/>
            <a:ext cx="61817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78371A-32F6-492E-ABB6-3EB246F4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Uproszczenia przy adresach link-</a:t>
            </a:r>
            <a:r>
              <a:rPr lang="pl-PL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pl-P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B51DE7E-16A1-4CBE-9829-20412909D592}"/>
              </a:ext>
            </a:extLst>
          </p:cNvPr>
          <p:cNvSpPr/>
          <p:nvPr/>
        </p:nvSpPr>
        <p:spPr>
          <a:xfrm>
            <a:off x="838200" y="1544180"/>
            <a:ext cx="10299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Adresy link-</a:t>
            </a:r>
            <a:r>
              <a:rPr lang="pl-PL" sz="2400" dirty="0" err="1"/>
              <a:t>local</a:t>
            </a:r>
            <a:r>
              <a:rPr lang="pl-PL" sz="2400" dirty="0"/>
              <a:t> w IPv6 zaczynają się od fe80::/10. Często można je zapisać w uproszczony sposób, usuwając wiodące zera i stosując ::.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DE272A2-0362-4F78-BAF7-D52563165474}"/>
              </a:ext>
            </a:extLst>
          </p:cNvPr>
          <p:cNvSpPr/>
          <p:nvPr/>
        </p:nvSpPr>
        <p:spPr>
          <a:xfrm>
            <a:off x="838200" y="2555101"/>
            <a:ext cx="5472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fe80:0000:0000:0000:0202:b3ff:fe1e:8329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6BA1097-5F40-40C0-B08B-27C311AB45F9}"/>
              </a:ext>
            </a:extLst>
          </p:cNvPr>
          <p:cNvSpPr/>
          <p:nvPr/>
        </p:nvSpPr>
        <p:spPr>
          <a:xfrm>
            <a:off x="838200" y="3092567"/>
            <a:ext cx="2882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Uproszczony adres: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B9F357C-E677-437E-844B-B399FB50E6AF}"/>
              </a:ext>
            </a:extLst>
          </p:cNvPr>
          <p:cNvSpPr/>
          <p:nvPr/>
        </p:nvSpPr>
        <p:spPr>
          <a:xfrm>
            <a:off x="838200" y="3841235"/>
            <a:ext cx="328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fe80::202:b3ff:fe1e:8329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6400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FEB25-76A8-4DC1-962F-7B9E1506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uproszczenia różnych adresów IPv6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8D4986D-1EF8-40CC-B711-7B47761E4911}"/>
              </a:ext>
            </a:extLst>
          </p:cNvPr>
          <p:cNvSpPr/>
          <p:nvPr/>
        </p:nvSpPr>
        <p:spPr>
          <a:xfrm>
            <a:off x="798695" y="1292812"/>
            <a:ext cx="4247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Adres IPv6 z pełnymi zerami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FFCFC5F-446F-449A-BC3A-584A6B3844D0}"/>
              </a:ext>
            </a:extLst>
          </p:cNvPr>
          <p:cNvSpPr/>
          <p:nvPr/>
        </p:nvSpPr>
        <p:spPr>
          <a:xfrm>
            <a:off x="798695" y="1829823"/>
            <a:ext cx="6702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2001:0db8:0000:0042:0000:8a2e:0370:7334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A8C9522-D3EA-4CE7-B4B3-001834D3BDCA}"/>
              </a:ext>
            </a:extLst>
          </p:cNvPr>
          <p:cNvSpPr/>
          <p:nvPr/>
        </p:nvSpPr>
        <p:spPr>
          <a:xfrm>
            <a:off x="798695" y="2346227"/>
            <a:ext cx="4875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2001:db8:0:42:0:8a2e:370:7334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A19E0AE-8127-45C9-B960-231D784CE399}"/>
              </a:ext>
            </a:extLst>
          </p:cNvPr>
          <p:cNvSpPr/>
          <p:nvPr/>
        </p:nvSpPr>
        <p:spPr>
          <a:xfrm>
            <a:off x="798695" y="2874662"/>
            <a:ext cx="296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Adres z ciągiem zer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40B4918-F937-4BF2-8424-5AEB279A1573}"/>
              </a:ext>
            </a:extLst>
          </p:cNvPr>
          <p:cNvSpPr/>
          <p:nvPr/>
        </p:nvSpPr>
        <p:spPr>
          <a:xfrm>
            <a:off x="798695" y="3399642"/>
            <a:ext cx="6718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2001:0db8:0000:0000:0000:0000:0000:0001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0F3051-7C36-43F8-B9C5-6152B9944974}"/>
              </a:ext>
            </a:extLst>
          </p:cNvPr>
          <p:cNvSpPr/>
          <p:nvPr/>
        </p:nvSpPr>
        <p:spPr>
          <a:xfrm>
            <a:off x="787104" y="389538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2001:db8::1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B4BD6F3-0EA8-47D2-B208-D026EC7E0320}"/>
              </a:ext>
            </a:extLst>
          </p:cNvPr>
          <p:cNvSpPr/>
          <p:nvPr/>
        </p:nvSpPr>
        <p:spPr>
          <a:xfrm>
            <a:off x="731248" y="4506318"/>
            <a:ext cx="3676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Adres link-</a:t>
            </a:r>
            <a:r>
              <a:rPr lang="pl-PL" sz="2800" dirty="0" err="1"/>
              <a:t>local</a:t>
            </a:r>
            <a:r>
              <a:rPr lang="pl-PL" sz="2800" dirty="0"/>
              <a:t> z zerami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3A09502-6AB3-4860-99EC-CBB9BF7C7123}"/>
              </a:ext>
            </a:extLst>
          </p:cNvPr>
          <p:cNvSpPr/>
          <p:nvPr/>
        </p:nvSpPr>
        <p:spPr>
          <a:xfrm>
            <a:off x="731248" y="5033058"/>
            <a:ext cx="638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fe80:0000:0000:0000:0202:b3ff:fe1e:8329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3EABE65-4B1A-4084-8C9B-5C42FBB626DE}"/>
              </a:ext>
            </a:extLst>
          </p:cNvPr>
          <p:cNvSpPr/>
          <p:nvPr/>
        </p:nvSpPr>
        <p:spPr>
          <a:xfrm>
            <a:off x="731248" y="5729012"/>
            <a:ext cx="3813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fe80::202:b3ff:fe1e:8329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3975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D1DE883-9C61-4804-AF56-E3D1B38B4215}"/>
              </a:ext>
            </a:extLst>
          </p:cNvPr>
          <p:cNvSpPr/>
          <p:nvPr/>
        </p:nvSpPr>
        <p:spPr>
          <a:xfrm>
            <a:off x="924749" y="779798"/>
            <a:ext cx="2844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Adresy globalne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0498E7-262F-4A47-A04A-1C860A18B270}"/>
              </a:ext>
            </a:extLst>
          </p:cNvPr>
          <p:cNvSpPr/>
          <p:nvPr/>
        </p:nvSpPr>
        <p:spPr>
          <a:xfrm>
            <a:off x="924749" y="1428681"/>
            <a:ext cx="7627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2001:0db8:0000:0042:0000:8a2e:0370:7334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F7C42-B4EA-4C2B-AB13-F4850A9A9763}"/>
              </a:ext>
            </a:extLst>
          </p:cNvPr>
          <p:cNvSpPr/>
          <p:nvPr/>
        </p:nvSpPr>
        <p:spPr>
          <a:xfrm>
            <a:off x="924749" y="2031834"/>
            <a:ext cx="5543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2001:db8:0:42:0:8a2e:370:7334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E9DFED5-3525-47C6-BEF8-4073A2F8BF68}"/>
              </a:ext>
            </a:extLst>
          </p:cNvPr>
          <p:cNvSpPr/>
          <p:nvPr/>
        </p:nvSpPr>
        <p:spPr>
          <a:xfrm>
            <a:off x="924749" y="3347979"/>
            <a:ext cx="5105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Adresy z wieloma blokami zer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8D8AE3B-5073-4909-A653-06D55BC96CFA}"/>
              </a:ext>
            </a:extLst>
          </p:cNvPr>
          <p:cNvSpPr/>
          <p:nvPr/>
        </p:nvSpPr>
        <p:spPr>
          <a:xfrm>
            <a:off x="908719" y="3932754"/>
            <a:ext cx="7643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2001:0db8:0000:0000:0000:0000:0000:0001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6E464A-0607-4976-A005-FE0BE81BD728}"/>
              </a:ext>
            </a:extLst>
          </p:cNvPr>
          <p:cNvSpPr/>
          <p:nvPr/>
        </p:nvSpPr>
        <p:spPr>
          <a:xfrm>
            <a:off x="924749" y="4581637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2001:db8::1</a:t>
            </a:r>
          </a:p>
        </p:txBody>
      </p:sp>
    </p:spTree>
    <p:extLst>
      <p:ext uri="{BB962C8B-B14F-4D97-AF65-F5344CB8AC3E}">
        <p14:creationId xmlns:p14="http://schemas.microsoft.com/office/powerpoint/2010/main" val="319017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CB9C4B9-090D-4659-BBE1-5243CE3686CB}"/>
              </a:ext>
            </a:extLst>
          </p:cNvPr>
          <p:cNvSpPr/>
          <p:nvPr/>
        </p:nvSpPr>
        <p:spPr>
          <a:xfrm>
            <a:off x="721444" y="1326634"/>
            <a:ext cx="6928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Podział przestrzeni adresowej 2001:db8:1::/64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C380A7-BE33-4C12-9981-D9D2417B61E6}"/>
              </a:ext>
            </a:extLst>
          </p:cNvPr>
          <p:cNvSpPr txBox="1"/>
          <p:nvPr/>
        </p:nvSpPr>
        <p:spPr>
          <a:xfrm>
            <a:off x="3556000" y="444500"/>
            <a:ext cx="456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Przestrzeń adresowa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E958D61-0677-4084-B215-33DA73574D9D}"/>
              </a:ext>
            </a:extLst>
          </p:cNvPr>
          <p:cNvSpPr/>
          <p:nvPr/>
        </p:nvSpPr>
        <p:spPr>
          <a:xfrm>
            <a:off x="721444" y="2024102"/>
            <a:ext cx="103529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/>
              <a:t>Część sieciowa (prefiks /64):</a:t>
            </a:r>
          </a:p>
          <a:p>
            <a:endParaRPr lang="pl-PL" sz="2200" dirty="0"/>
          </a:p>
          <a:p>
            <a:r>
              <a:rPr lang="pl-PL" sz="2200" dirty="0"/>
              <a:t>    Adresy w tej sieci będą zaczynały się od 2001:db8:1::, a pierwsze 64 bity (czyli 2001:db8:1::/64) identyfikują tę sieć.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092958A-D296-4FE6-B141-88273A57D956}"/>
              </a:ext>
            </a:extLst>
          </p:cNvPr>
          <p:cNvSpPr/>
          <p:nvPr/>
        </p:nvSpPr>
        <p:spPr>
          <a:xfrm>
            <a:off x="508000" y="3777040"/>
            <a:ext cx="10566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200" dirty="0"/>
              <a:t>Część hosta (adresy urządzeń):</a:t>
            </a:r>
          </a:p>
          <a:p>
            <a:endParaRPr lang="pl-PL" sz="2200" dirty="0"/>
          </a:p>
          <a:p>
            <a:r>
              <a:rPr lang="pl-PL" sz="2200" dirty="0"/>
              <a:t>    Pozostałe 64 bity są przeznaczone dla identyfikatorów hostów, co oznacza, że urządzenia w tej sieci mogą mieć różne adresy w zakresie: </a:t>
            </a:r>
          </a:p>
          <a:p>
            <a:r>
              <a:rPr lang="pl-PL" sz="2200" dirty="0">
                <a:solidFill>
                  <a:srgbClr val="FF0000"/>
                </a:solidFill>
              </a:rPr>
              <a:t>2001:db8:1</a:t>
            </a:r>
            <a:r>
              <a:rPr lang="pl-PL" sz="2200" dirty="0"/>
              <a:t>::0000 do</a:t>
            </a:r>
            <a:r>
              <a:rPr lang="pl-PL" sz="2200" dirty="0">
                <a:solidFill>
                  <a:srgbClr val="FF0000"/>
                </a:solidFill>
              </a:rPr>
              <a:t> 2001:db8:1</a:t>
            </a:r>
            <a:r>
              <a:rPr lang="pl-PL" sz="2200" dirty="0"/>
              <a:t>:ffff:ffff:ffff:ffff:ffff.</a:t>
            </a:r>
          </a:p>
        </p:txBody>
      </p:sp>
    </p:spTree>
    <p:extLst>
      <p:ext uri="{BB962C8B-B14F-4D97-AF65-F5344CB8AC3E}">
        <p14:creationId xmlns:p14="http://schemas.microsoft.com/office/powerpoint/2010/main" val="97758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82AB1-9E4C-4222-8B20-FE4424D8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przydzielonych adresów: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6FE698-6EA3-46A3-8EC0-6C97A51F1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2001:db8:1::1</a:t>
            </a:r>
          </a:p>
          <a:p>
            <a:r>
              <a:rPr lang="pl-PL" dirty="0"/>
              <a:t>2001:db8:1::2</a:t>
            </a:r>
          </a:p>
          <a:p>
            <a:r>
              <a:rPr lang="pl-PL" dirty="0"/>
              <a:t>2001:db8:1::3</a:t>
            </a:r>
          </a:p>
          <a:p>
            <a:pPr marL="0" indent="0">
              <a:buNone/>
            </a:pPr>
            <a:r>
              <a:rPr lang="pl-PL" dirty="0"/>
              <a:t>Adres przedostatni:</a:t>
            </a:r>
          </a:p>
          <a:p>
            <a:pPr marL="0" indent="0">
              <a:buNone/>
            </a:pPr>
            <a:r>
              <a:rPr lang="pl-PL" dirty="0"/>
              <a:t>2001:db8:1::</a:t>
            </a:r>
            <a:r>
              <a:rPr lang="pl-PL" dirty="0" err="1"/>
              <a:t>ffff:ffff:ffff:fffe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Ostatni adres w tej sieci:</a:t>
            </a:r>
          </a:p>
          <a:p>
            <a:pPr marL="0" indent="0">
              <a:buNone/>
            </a:pPr>
            <a:r>
              <a:rPr lang="pl-PL" dirty="0"/>
              <a:t>2001:db8:1::</a:t>
            </a:r>
            <a:r>
              <a:rPr lang="pl-PL" dirty="0" err="1"/>
              <a:t>ffff:ffff:ffff:ffff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72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0A1F006-F910-4D17-86C8-9DB7A77FE007}"/>
              </a:ext>
            </a:extLst>
          </p:cNvPr>
          <p:cNvSpPr/>
          <p:nvPr/>
        </p:nvSpPr>
        <p:spPr>
          <a:xfrm>
            <a:off x="946030" y="1358037"/>
            <a:ext cx="106807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EUI-64 (Extended </a:t>
            </a:r>
            <a:r>
              <a:rPr lang="pl-PL" sz="2400" dirty="0" err="1"/>
              <a:t>Unique</a:t>
            </a:r>
            <a:r>
              <a:rPr lang="pl-PL" sz="2400" dirty="0"/>
              <a:t> </a:t>
            </a:r>
            <a:r>
              <a:rPr lang="pl-PL" sz="2400" dirty="0" err="1"/>
              <a:t>Identifier</a:t>
            </a:r>
            <a:r>
              <a:rPr lang="pl-PL" sz="2400" dirty="0"/>
              <a:t>) ​​to metoda, której możemy użyć do automatycznej konfiguracji adresów hosta IPv6. </a:t>
            </a:r>
          </a:p>
          <a:p>
            <a:endParaRPr lang="pl-PL" sz="1200" dirty="0"/>
          </a:p>
          <a:p>
            <a:r>
              <a:rPr lang="pl-PL" sz="2400" dirty="0"/>
              <a:t>Urządzenie IPv6 użyje adresu MAC swojego interfejsu do wygenerowania unikalnego 64-bitowego identyfikatora interfejsu. </a:t>
            </a:r>
          </a:p>
          <a:p>
            <a:endParaRPr lang="pl-PL" sz="1400" dirty="0"/>
          </a:p>
          <a:p>
            <a:r>
              <a:rPr lang="pl-PL" sz="2400" dirty="0"/>
              <a:t>Jednak adres MAC jest 48-bitowy, a identyfikator interfejsu jest 64-bitowy. </a:t>
            </a:r>
          </a:p>
          <a:p>
            <a:endParaRPr lang="pl-PL" sz="1400" dirty="0"/>
          </a:p>
          <a:p>
            <a:r>
              <a:rPr lang="pl-PL" sz="2400" dirty="0"/>
              <a:t>Co zrobimy z brakującymi bitami?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024E078-D176-4446-84F1-6704EA3FC711}"/>
              </a:ext>
            </a:extLst>
          </p:cNvPr>
          <p:cNvSpPr/>
          <p:nvPr/>
        </p:nvSpPr>
        <p:spPr>
          <a:xfrm>
            <a:off x="2662825" y="399534"/>
            <a:ext cx="6866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/>
              <a:t>EUI-64 (Extended </a:t>
            </a:r>
            <a:r>
              <a:rPr lang="pl-PL" sz="3600" dirty="0" err="1"/>
              <a:t>Unique</a:t>
            </a:r>
            <a:r>
              <a:rPr lang="pl-PL" sz="3600" dirty="0"/>
              <a:t> </a:t>
            </a:r>
            <a:r>
              <a:rPr lang="pl-PL" sz="3600" dirty="0" err="1"/>
              <a:t>Identifier</a:t>
            </a:r>
            <a:r>
              <a:rPr lang="pl-PL" sz="3600" dirty="0"/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29E196F-41CD-440D-B47A-DFE588AF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0" y="3766664"/>
            <a:ext cx="3732333" cy="26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AFDF4-E157-48B8-A52E-73C10CF5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 przestrzeni adresowej IPv4 i IPv6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1F8499-6C36-498F-80D9-2BC9BBBE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369724" cy="44561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F5ABEB1-1A75-421F-9417-93B919C2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1722439"/>
            <a:ext cx="30289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EBD9B7B-5BE2-44F1-B4A6-3599FBE6A8C6}"/>
              </a:ext>
            </a:extLst>
          </p:cNvPr>
          <p:cNvSpPr/>
          <p:nvPr/>
        </p:nvSpPr>
        <p:spPr>
          <a:xfrm>
            <a:off x="711200" y="485339"/>
            <a:ext cx="10553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Co zrobimy, aby uzupełnić brakujące bity:</a:t>
            </a:r>
          </a:p>
          <a:p>
            <a:endParaRPr lang="pl-PL" sz="2400" dirty="0"/>
          </a:p>
          <a:p>
            <a:r>
              <a:rPr lang="pl-PL" sz="2400" dirty="0"/>
              <a:t>Bierzemy adres MAC i dzielimy go na dwie części.</a:t>
            </a:r>
          </a:p>
          <a:p>
            <a:r>
              <a:rPr lang="pl-PL" sz="2400" dirty="0"/>
              <a:t>Wstawiamy „FFFE” pomiędzy dwie części, aby uzyskać wartość 64-bitową.</a:t>
            </a:r>
          </a:p>
          <a:p>
            <a:r>
              <a:rPr lang="pl-PL" sz="2400" dirty="0"/>
              <a:t>Odwracamy 7. bit identyfikatora interfejsu.</a:t>
            </a:r>
          </a:p>
          <a:p>
            <a:endParaRPr lang="pl-PL" dirty="0"/>
          </a:p>
          <a:p>
            <a:r>
              <a:rPr lang="pl-PL" sz="2400" dirty="0"/>
              <a:t>Jeśli więc mój adres MAC to 1234.5678.ABCD, to identyfikator interfejsu będzie wyglądał następująco: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102D8F-A433-470D-B238-AF77FDADC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3429000"/>
            <a:ext cx="457263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42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6A998DC-0EA1-493C-AA79-EA36436BACC9}"/>
              </a:ext>
            </a:extLst>
          </p:cNvPr>
          <p:cNvSpPr/>
          <p:nvPr/>
        </p:nvSpPr>
        <p:spPr>
          <a:xfrm>
            <a:off x="768350" y="607536"/>
            <a:ext cx="1065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przypadku rozszerzenia 48-bitowego MAC do 64-bitowego identyfikatora interfejsu „FFFE” zostanie wstawione w środek 48-bitowego adresu MAC, aby uczynić go 64-bitowym. Poniżej przedstawiono przykład. Należy zauważyć, że 7. bit również zostanie odwrócony w tym procesie konwersji.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5160040-2B61-4887-AE02-F38EEF7D3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" y="2368590"/>
            <a:ext cx="8884319" cy="36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8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0EE32A-F0EC-4455-915B-CE9E70A5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użyć powłoki do uzyskania adresu IPv6 z adresu MAC?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B0CF0A4-0C5F-4AE5-B189-C50B0DEB5FDD}"/>
              </a:ext>
            </a:extLst>
          </p:cNvPr>
          <p:cNvSpPr/>
          <p:nvPr/>
        </p:nvSpPr>
        <p:spPr>
          <a:xfrm>
            <a:off x="749300" y="1346200"/>
            <a:ext cx="1051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Wiemy, że możemy użyć adresu MAC do utworzenia identyfikatora interfejsu, np. dla adresu IPv6 lokalnego łącza, który powinien być unikalny w sieci.</a:t>
            </a:r>
          </a:p>
          <a:p>
            <a:endParaRPr lang="pl-PL" sz="2000" dirty="0"/>
          </a:p>
          <a:p>
            <a:r>
              <a:rPr lang="pl-PL" sz="2000" dirty="0"/>
              <a:t>Obraz pokazuje sposób wykonania tego: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0380EFD-DCE3-4763-947A-2D699B89D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8" y="3134016"/>
            <a:ext cx="9248422" cy="26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5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105F7B-596A-4957-BE99-DD12E374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8" y="660400"/>
            <a:ext cx="8701924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6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7F3199F-9DC3-45CB-9B1C-48397DBE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9" y="331996"/>
            <a:ext cx="6051711" cy="21977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455BF19-29FA-4D5B-A9ED-DA4D5DB6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19" y="331996"/>
            <a:ext cx="5378469" cy="60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5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5567E-30F6-4918-823B-2E94387A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6to4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3961E0E-FDF2-49B0-8F7F-25A4BD0B5FC9}"/>
              </a:ext>
            </a:extLst>
          </p:cNvPr>
          <p:cNvSpPr/>
          <p:nvPr/>
        </p:nvSpPr>
        <p:spPr>
          <a:xfrm>
            <a:off x="838200" y="1853939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Mechanizm automatycznych tuneli 6to4 pozwala podłączyć się do sieci IPv6 każdemu, kto dysponuje choćby jednym publicznym adresem IPv4. Przy uruchamianiu tunelu nie są konieczne żadne formalności. </a:t>
            </a:r>
          </a:p>
          <a:p>
            <a:endParaRPr lang="pl-PL" sz="2400" dirty="0"/>
          </a:p>
          <a:p>
            <a:r>
              <a:rPr lang="pl-PL" sz="2400" dirty="0"/>
              <a:t>Ważne jest jednak by poprzez sieć usługodawcy osiągalny był adres 192.88.99.1 oraz możliwa była transmisja pakietów IPv4 oznaczonych protokołem 41 (dziesiętnie). </a:t>
            </a:r>
          </a:p>
          <a:p>
            <a:endParaRPr lang="pl-PL" sz="2400" dirty="0"/>
          </a:p>
          <a:p>
            <a:r>
              <a:rPr lang="pl-PL" sz="2400" dirty="0"/>
              <a:t>Dokładny opis zawarty jest w RFC 3056</a:t>
            </a:r>
          </a:p>
        </p:txBody>
      </p:sp>
    </p:spTree>
    <p:extLst>
      <p:ext uri="{BB962C8B-B14F-4D97-AF65-F5344CB8AC3E}">
        <p14:creationId xmlns:p14="http://schemas.microsoft.com/office/powerpoint/2010/main" val="158242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F45CE8C-7836-4ED5-97BA-E37AEE91E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6" y="1208918"/>
            <a:ext cx="4819650" cy="49244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577AC42-98EF-4A64-9114-8809E2A28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8918"/>
            <a:ext cx="4750528" cy="300121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ED89F1C-57E8-4A84-B189-611CBB2DDB4F}"/>
              </a:ext>
            </a:extLst>
          </p:cNvPr>
          <p:cNvSpPr txBox="1"/>
          <p:nvPr/>
        </p:nvSpPr>
        <p:spPr>
          <a:xfrm>
            <a:off x="4801278" y="547198"/>
            <a:ext cx="1796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/>
              <a:t>6to4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07377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65CCAE9-BE5B-4DC5-A1FE-3E7B44AC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33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5790E5C-7AF6-484E-9FA0-0DC37E86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24" y="1864381"/>
            <a:ext cx="8552328" cy="360428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F583D1B-EC07-4D77-9A9A-0925F28CBEFF}"/>
              </a:ext>
            </a:extLst>
          </p:cNvPr>
          <p:cNvSpPr txBox="1"/>
          <p:nvPr/>
        </p:nvSpPr>
        <p:spPr>
          <a:xfrm>
            <a:off x="4507454" y="681448"/>
            <a:ext cx="2831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Tunel 6to4</a:t>
            </a:r>
          </a:p>
        </p:txBody>
      </p:sp>
    </p:spTree>
    <p:extLst>
      <p:ext uri="{BB962C8B-B14F-4D97-AF65-F5344CB8AC3E}">
        <p14:creationId xmlns:p14="http://schemas.microsoft.com/office/powerpoint/2010/main" val="3714404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4C05129-5E65-4F21-A5BD-3D3AA36C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34" y="1575153"/>
            <a:ext cx="5027831" cy="44255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AE0F890-692A-4A69-99D9-0F721693E24B}"/>
              </a:ext>
            </a:extLst>
          </p:cNvPr>
          <p:cNvSpPr txBox="1"/>
          <p:nvPr/>
        </p:nvSpPr>
        <p:spPr>
          <a:xfrm>
            <a:off x="4485939" y="441859"/>
            <a:ext cx="2385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Tunel 6to4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736F946-0E24-4102-868E-F2AF33BA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49" y="1575153"/>
            <a:ext cx="5366257" cy="3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7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D8B051A-82D0-4A55-8EFB-50FBDCD6A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658092"/>
            <a:ext cx="115671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5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CB8BB-7938-4D34-877D-F8D385E4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Konfiguracja 6to4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9A7E38-F7F3-41D9-8B56-B4F417C9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1652588"/>
            <a:ext cx="8935135" cy="45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7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141FF0A-511C-4A78-B5EE-883753DE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" y="887965"/>
            <a:ext cx="4002088" cy="250293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69D0EA-CFAD-4CA9-B07F-544FC0F49560}"/>
              </a:ext>
            </a:extLst>
          </p:cNvPr>
          <p:cNvSpPr txBox="1"/>
          <p:nvPr/>
        </p:nvSpPr>
        <p:spPr>
          <a:xfrm>
            <a:off x="569912" y="368300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 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55F564F-CFCA-4995-9C4C-DFC53F3B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4" y="926065"/>
            <a:ext cx="4413459" cy="25029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868E80C-B487-4C1F-AFA4-93A47BB443F0}"/>
              </a:ext>
            </a:extLst>
          </p:cNvPr>
          <p:cNvSpPr txBox="1"/>
          <p:nvPr/>
        </p:nvSpPr>
        <p:spPr>
          <a:xfrm>
            <a:off x="4845445" y="375166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 B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14DD63-C66C-4FD7-9AB3-D57BD993B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7" y="3960454"/>
            <a:ext cx="4144963" cy="252238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4A24F5A-3964-4D7F-B3F3-BD98C7569773}"/>
              </a:ext>
            </a:extLst>
          </p:cNvPr>
          <p:cNvSpPr txBox="1"/>
          <p:nvPr/>
        </p:nvSpPr>
        <p:spPr>
          <a:xfrm>
            <a:off x="3386137" y="3541233"/>
            <a:ext cx="1185863" cy="38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 C</a:t>
            </a:r>
          </a:p>
        </p:txBody>
      </p:sp>
    </p:spTree>
    <p:extLst>
      <p:ext uri="{BB962C8B-B14F-4D97-AF65-F5344CB8AC3E}">
        <p14:creationId xmlns:p14="http://schemas.microsoft.com/office/powerpoint/2010/main" val="3606268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BFC9CC2-EACB-4756-A91E-5B0AA6EE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615950"/>
            <a:ext cx="4357688" cy="26442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8FD55A4-6C53-4AAE-9889-C80AD6C6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0" y="598745"/>
            <a:ext cx="4357688" cy="26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66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B7E83E5-940C-4529-93C1-63F790BF1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519289"/>
            <a:ext cx="3508375" cy="41320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473392B-1C39-4CB1-A99E-89621DDD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519289"/>
            <a:ext cx="3844925" cy="19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7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F04BF7D-1A47-4396-9123-7CCCA738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43" y="1473200"/>
            <a:ext cx="4304113" cy="39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7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2701D27-A3DC-4394-8376-E7E1FA56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86" y="1040455"/>
            <a:ext cx="8154297" cy="47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3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08F462F-0FF3-4BE7-B207-0D7830EE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" y="914401"/>
            <a:ext cx="10683382" cy="48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7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Rodzaje adresów IPv6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74606"/>
            <a:ext cx="10515600" cy="862985"/>
          </a:xfrm>
        </p:spPr>
        <p:txBody>
          <a:bodyPr>
            <a:normAutofit/>
          </a:bodyPr>
          <a:lstStyle/>
          <a:p>
            <a:r>
              <a:rPr lang="pl-PL" sz="2400" dirty="0"/>
              <a:t>Adresy IPv6 dzielą się na różne typy, z których każdy ma swoje specyficzne przeznaczenie: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64F4E69-A558-4B2C-B996-A950FC627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09" y="1936469"/>
            <a:ext cx="7716190" cy="44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1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43B1F59-845E-4EC5-B385-E7EE0A3453D1}"/>
              </a:ext>
            </a:extLst>
          </p:cNvPr>
          <p:cNvSpPr/>
          <p:nvPr/>
        </p:nvSpPr>
        <p:spPr>
          <a:xfrm>
            <a:off x="749300" y="750838"/>
            <a:ext cx="10426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Internet </a:t>
            </a:r>
            <a:r>
              <a:rPr lang="pl-PL" sz="2800" dirty="0" err="1"/>
              <a:t>Assigned</a:t>
            </a:r>
            <a:r>
              <a:rPr lang="pl-PL" sz="2800" dirty="0"/>
              <a:t> </a:t>
            </a:r>
            <a:r>
              <a:rPr lang="pl-PL" sz="2800" dirty="0" err="1"/>
              <a:t>Numbers</a:t>
            </a:r>
            <a:r>
              <a:rPr lang="pl-PL" sz="2800" dirty="0"/>
              <a:t> Authority (IANA) przydziela tylko niewielką część całej przestrzeni IPv6. IANA zapewnia globalne adresy jednokierunkowe, które zaczynają się od wiodących bitów najbardziej wysuniętych na lewo 001. </a:t>
            </a:r>
          </a:p>
          <a:p>
            <a:endParaRPr lang="pl-PL" sz="2800" dirty="0"/>
          </a:p>
          <a:p>
            <a:r>
              <a:rPr lang="pl-PL" sz="2800" dirty="0"/>
              <a:t>Niewielka część adresów zaczynających się od 000 i 111 jest przydzielana dla typów specjalnych. </a:t>
            </a:r>
          </a:p>
          <a:p>
            <a:endParaRPr lang="pl-PL" sz="2800" dirty="0"/>
          </a:p>
          <a:p>
            <a:r>
              <a:rPr lang="pl-PL" sz="2800" dirty="0"/>
              <a:t>Wszystkie inne możliwe adresy są zarezerwowane do wykorzystania w przyszłości i obecnie nie są przydzielane.</a:t>
            </a:r>
          </a:p>
        </p:txBody>
      </p:sp>
    </p:spTree>
    <p:extLst>
      <p:ext uri="{BB962C8B-B14F-4D97-AF65-F5344CB8AC3E}">
        <p14:creationId xmlns:p14="http://schemas.microsoft.com/office/powerpoint/2010/main" val="902181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5235973-8534-4722-A18A-06212CA7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312403"/>
            <a:ext cx="9055634" cy="60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1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582479-1525-4629-B570-DC05DB5C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2" y="538402"/>
            <a:ext cx="11841675" cy="57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2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unicast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pl-PL" dirty="0"/>
              <a:t>Adresy przypisane do pojedynczego urządzenia. Są to adresy, które umożliwiają komunikację z jednym, określonym odbiorcą.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dirty="0"/>
              <a:t>Przykład: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2001:0db8::1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multicast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dirty="0"/>
              <a:t>Adresy przypisane do grupy urządzeń. Pakiety wysyłane na adres </a:t>
            </a:r>
            <a:r>
              <a:rPr lang="pl-PL" dirty="0" err="1"/>
              <a:t>multicast</a:t>
            </a:r>
            <a:r>
              <a:rPr lang="pl-PL" dirty="0"/>
              <a:t> są dostarczane do wszystkich urządzeń należących do tej grupy.</a:t>
            </a:r>
          </a:p>
          <a:p>
            <a:pPr marL="0" indent="0">
              <a:buNone/>
            </a:pPr>
            <a:endParaRPr lang="pl-PL" sz="1050" dirty="0"/>
          </a:p>
          <a:p>
            <a:pPr marL="0" indent="0">
              <a:buNone/>
            </a:pPr>
            <a:r>
              <a:rPr lang="pl-PL" dirty="0"/>
              <a:t>Przykład: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ff02::1</a:t>
            </a:r>
            <a:r>
              <a:rPr lang="pl-PL" dirty="0"/>
              <a:t>     (wszystkie urządzenia w danej podsieci)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086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57213"/>
            <a:ext cx="10515600" cy="561975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anycast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dirty="0"/>
              <a:t>Adresy przypisane do wielu urządzeń, ale pakiety wysyłane na adres </a:t>
            </a:r>
            <a:r>
              <a:rPr lang="pl-PL" dirty="0" err="1"/>
              <a:t>anycast</a:t>
            </a:r>
            <a:r>
              <a:rPr lang="pl-PL" dirty="0"/>
              <a:t> są kierowane do najbliższego (według metryki routingu) urządzenia w tej grupie.</a:t>
            </a:r>
          </a:p>
          <a:p>
            <a:endParaRPr lang="pl-PL" dirty="0"/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link-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dirty="0"/>
              <a:t>Adresy stosowane w obrębie jednej sieci lokalnej (np. w obrębie jednego segmentu Ethernet) i nie routowane poza nią. Zaczynają się od prefiksu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fe80::/10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sz="1050" dirty="0"/>
          </a:p>
          <a:p>
            <a:pPr marL="0" indent="0">
              <a:buNone/>
            </a:pPr>
            <a:r>
              <a:rPr lang="pl-PL" dirty="0"/>
              <a:t>Przykład: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fe80::1</a:t>
            </a:r>
          </a:p>
          <a:p>
            <a:pPr marL="0" indent="0">
              <a:buNone/>
            </a:pPr>
            <a:endParaRPr lang="pl-PL" sz="1000" dirty="0"/>
          </a:p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globalne: </a:t>
            </a:r>
            <a:r>
              <a:rPr lang="pl-PL" dirty="0"/>
              <a:t>Są to adresy routowane w Internecie, które zaczynają się od prefiksu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2000::/3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913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F2B6264-EA56-4F23-9670-EE6105ED4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08" y="322729"/>
            <a:ext cx="8097823" cy="62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4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36E921A-A856-4E67-B7C2-D80744DD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8625"/>
            <a:ext cx="10668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65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adresu IPv6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Adres IPv6 jest podzielony na dwie główne części: </a:t>
            </a:r>
            <a:r>
              <a:rPr lang="pl-PL" dirty="0">
                <a:solidFill>
                  <a:srgbClr val="FF0000"/>
                </a:solidFill>
              </a:rPr>
              <a:t>prefiks sieciowy</a:t>
            </a:r>
            <a:r>
              <a:rPr lang="pl-PL" dirty="0"/>
              <a:t> i </a:t>
            </a:r>
            <a:r>
              <a:rPr lang="pl-PL" dirty="0">
                <a:solidFill>
                  <a:srgbClr val="FF0000"/>
                </a:solidFill>
              </a:rPr>
              <a:t>adres hosta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 sieciowy </a:t>
            </a:r>
            <a:r>
              <a:rPr lang="pl-PL" dirty="0"/>
              <a:t>– Określa, do której sieci należy urządzenie. W przypadku standardowego adresu IPv6 z prefiksem 64-bitowym, pierwsze 64 bity stanowią identyfikator sieci. </a:t>
            </a:r>
          </a:p>
          <a:p>
            <a:pPr marL="0" indent="0">
              <a:buNone/>
            </a:pPr>
            <a:r>
              <a:rPr lang="pl-PL" dirty="0"/>
              <a:t>Pozostałe 64 bity to identyfikator hosta, który może być przypisany do urządzenia w tej sieci.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dirty="0"/>
              <a:t>Przykład adresu z prefiksem /64:        </a:t>
            </a:r>
            <a:r>
              <a:rPr lang="pl-PL" b="1" dirty="0">
                <a:solidFill>
                  <a:srgbClr val="002060"/>
                </a:solidFill>
              </a:rPr>
              <a:t>2001:0db8:abcd:0012::/64</a:t>
            </a:r>
          </a:p>
        </p:txBody>
      </p:sp>
    </p:spTree>
    <p:extLst>
      <p:ext uri="{BB962C8B-B14F-4D97-AF65-F5344CB8AC3E}">
        <p14:creationId xmlns:p14="http://schemas.microsoft.com/office/powerpoint/2010/main" val="3038163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00112" y="690086"/>
            <a:ext cx="1038701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 przykładzie:</a:t>
            </a:r>
          </a:p>
          <a:p>
            <a:endParaRPr lang="pl-PL" sz="2800" dirty="0"/>
          </a:p>
          <a:p>
            <a:r>
              <a:rPr lang="pl-PL" sz="2800" b="1" dirty="0">
                <a:solidFill>
                  <a:srgbClr val="002060"/>
                </a:solidFill>
              </a:rPr>
              <a:t>2001:0db8:abcd:0012::/64</a:t>
            </a:r>
            <a:endParaRPr lang="pl-PL" sz="2800" dirty="0"/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FF0000"/>
                </a:solidFill>
              </a:rPr>
              <a:t>2001:0db8:abcd:0012 </a:t>
            </a:r>
            <a:r>
              <a:rPr lang="pl-PL" sz="2800" dirty="0"/>
              <a:t>to prefiks sieciowy,</a:t>
            </a:r>
          </a:p>
          <a:p>
            <a:endParaRPr lang="pl-PL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FF0000"/>
                </a:solidFill>
              </a:rPr>
              <a:t>::</a:t>
            </a:r>
            <a:r>
              <a:rPr lang="pl-PL" sz="2800" dirty="0"/>
              <a:t> to część hosta (która może być przypisana do konkretnego urządzenia).</a:t>
            </a:r>
          </a:p>
        </p:txBody>
      </p:sp>
    </p:spTree>
    <p:extLst>
      <p:ext uri="{BB962C8B-B14F-4D97-AF65-F5344CB8AC3E}">
        <p14:creationId xmlns:p14="http://schemas.microsoft.com/office/powerpoint/2010/main" val="3516314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globalne (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routowalne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Internecie)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1917"/>
            <a:ext cx="10515600" cy="32556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Adresy te są używane w Internecie i przydzielane przez organizacje rejestrujące adresy IP.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  </a:t>
            </a:r>
            <a:r>
              <a:rPr lang="pl-PL" dirty="0">
                <a:solidFill>
                  <a:srgbClr val="FF0000"/>
                </a:solidFill>
              </a:rPr>
              <a:t>2000::/3 </a:t>
            </a:r>
            <a:r>
              <a:rPr lang="pl-PL" dirty="0"/>
              <a:t>– Prefiks globalny, obejmujący cały zakres adresów: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od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2000:: do 3FFF:: 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Jest to główny zakres adresów routowanych w Internecie.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789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71513"/>
            <a:ext cx="10515600" cy="3179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2001:0db8::/32 – Adresy przeznaczone do celów dokumentacyjnych (tzw. "adresy przykładowe").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2606:2800:220:1:248:1893:25c8:1946/64 – Typowy przykład adresu globalnego przypisanego do urządzenia w Internecie.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314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link-</a:t>
            </a:r>
            <a:r>
              <a:rPr lang="pl-PL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(adresy lokalne)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728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Adresy link-</a:t>
            </a:r>
            <a:r>
              <a:rPr lang="pl-PL" dirty="0" err="1"/>
              <a:t>local</a:t>
            </a:r>
            <a:r>
              <a:rPr lang="pl-PL" dirty="0"/>
              <a:t> są używane tylko w obrębie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lokalnej sieci </a:t>
            </a:r>
            <a:r>
              <a:rPr lang="pl-PL" dirty="0"/>
              <a:t>(np. na jednym segmencie Ethernet). </a:t>
            </a:r>
            <a:r>
              <a:rPr lang="pl-PL" dirty="0">
                <a:solidFill>
                  <a:srgbClr val="FF0000"/>
                </a:solidFill>
              </a:rPr>
              <a:t>Nie są routowane</a:t>
            </a:r>
            <a:r>
              <a:rPr lang="pl-PL" dirty="0"/>
              <a:t> poza tę sieć.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fe80::/10 </a:t>
            </a:r>
            <a:r>
              <a:rPr lang="pl-PL" dirty="0"/>
              <a:t>– Prefiks dla adresów link-</a:t>
            </a:r>
            <a:r>
              <a:rPr lang="pl-PL" dirty="0" err="1"/>
              <a:t>local</a:t>
            </a:r>
            <a:r>
              <a:rPr lang="pl-PL" dirty="0"/>
              <a:t>, które są przypisywane automatycznie urządzeniom w danej sieci lokalnej.</a:t>
            </a:r>
          </a:p>
        </p:txBody>
      </p:sp>
    </p:spTree>
    <p:extLst>
      <p:ext uri="{BB962C8B-B14F-4D97-AF65-F5344CB8AC3E}">
        <p14:creationId xmlns:p14="http://schemas.microsoft.com/office/powerpoint/2010/main" val="2677777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49860"/>
            <a:ext cx="10515600" cy="2316069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   fe80::1/64 – Przykładowy adres </a:t>
            </a:r>
            <a:r>
              <a:rPr lang="pl-PL" dirty="0">
                <a:solidFill>
                  <a:srgbClr val="FF0000"/>
                </a:solidFill>
              </a:rPr>
              <a:t>link-</a:t>
            </a:r>
            <a:r>
              <a:rPr lang="pl-PL" dirty="0" err="1">
                <a:solidFill>
                  <a:srgbClr val="FF0000"/>
                </a:solidFill>
              </a:rPr>
              <a:t>local</a:t>
            </a:r>
            <a:r>
              <a:rPr lang="pl-PL" dirty="0"/>
              <a:t> przypisany do urządzenia.</a:t>
            </a:r>
          </a:p>
          <a:p>
            <a:r>
              <a:rPr lang="pl-PL" dirty="0"/>
              <a:t>    fe80::abcd:1234:5678:9abc/64 – Inny przykład adresu </a:t>
            </a:r>
            <a:r>
              <a:rPr lang="pl-PL" dirty="0">
                <a:solidFill>
                  <a:srgbClr val="FF0000"/>
                </a:solidFill>
              </a:rPr>
              <a:t>link-</a:t>
            </a:r>
            <a:r>
              <a:rPr lang="pl-PL" dirty="0" err="1">
                <a:solidFill>
                  <a:srgbClr val="FF0000"/>
                </a:solidFill>
              </a:rPr>
              <a:t>local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6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57611" y="1659285"/>
            <a:ext cx="10372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Adresowanie IPv6 opiera się na używaniu </a:t>
            </a:r>
            <a:r>
              <a:rPr lang="pl-PL" sz="2800" dirty="0">
                <a:solidFill>
                  <a:srgbClr val="FF0000"/>
                </a:solidFill>
              </a:rPr>
              <a:t>128-bitowych</a:t>
            </a:r>
            <a:r>
              <a:rPr lang="pl-PL" sz="2800" dirty="0"/>
              <a:t> adresów, co pozwala na znacznie większą przestrzeń adresową w porównaniu do IPv4 (gdzie długość adresu to 32 bity). </a:t>
            </a:r>
          </a:p>
          <a:p>
            <a:endParaRPr lang="pl-PL" sz="2800" dirty="0"/>
          </a:p>
          <a:p>
            <a:r>
              <a:rPr lang="pl-PL" sz="2800" dirty="0"/>
              <a:t>IPv6 jest zaprojektowane z myślą o rozwiązaniu problemu </a:t>
            </a:r>
            <a:r>
              <a:rPr lang="pl-PL" sz="2800" dirty="0">
                <a:solidFill>
                  <a:srgbClr val="FF0000"/>
                </a:solidFill>
              </a:rPr>
              <a:t>wyczerpywania</a:t>
            </a:r>
            <a:r>
              <a:rPr lang="pl-PL" sz="2800" dirty="0"/>
              <a:t> się dostępnych </a:t>
            </a:r>
            <a:r>
              <a:rPr lang="pl-PL" sz="2800" b="1" dirty="0">
                <a:solidFill>
                  <a:srgbClr val="FF0000"/>
                </a:solidFill>
              </a:rPr>
              <a:t>adresów w IPv4 </a:t>
            </a:r>
            <a:r>
              <a:rPr lang="pl-PL" sz="2800" dirty="0"/>
              <a:t>oraz wprowadza bardziej zaawansowane mechanizmy konfiguracji i zarządzania sieciami.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7D5FB15-1AED-4AF5-A1DD-1A9DCD370F05}"/>
              </a:ext>
            </a:extLst>
          </p:cNvPr>
          <p:cNvSpPr txBox="1"/>
          <p:nvPr/>
        </p:nvSpPr>
        <p:spPr>
          <a:xfrm>
            <a:off x="1057611" y="441064"/>
            <a:ext cx="419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Charakterystyka IPv6</a:t>
            </a:r>
          </a:p>
        </p:txBody>
      </p:sp>
    </p:spTree>
    <p:extLst>
      <p:ext uri="{BB962C8B-B14F-4D97-AF65-F5344CB8AC3E}">
        <p14:creationId xmlns:p14="http://schemas.microsoft.com/office/powerpoint/2010/main" val="33340541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84491C4-7C96-4DE6-90C1-E34B25616100}"/>
              </a:ext>
            </a:extLst>
          </p:cNvPr>
          <p:cNvSpPr/>
          <p:nvPr/>
        </p:nvSpPr>
        <p:spPr>
          <a:xfrm>
            <a:off x="806450" y="787738"/>
            <a:ext cx="10579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Link-</a:t>
            </a:r>
            <a:r>
              <a:rPr lang="pl-PL" sz="2800" dirty="0" err="1"/>
              <a:t>local</a:t>
            </a:r>
            <a:r>
              <a:rPr lang="pl-PL" sz="2800" dirty="0"/>
              <a:t> </a:t>
            </a:r>
            <a:r>
              <a:rPr lang="pl-PL" sz="2800" dirty="0" err="1"/>
              <a:t>address</a:t>
            </a:r>
            <a:r>
              <a:rPr lang="pl-PL" sz="2800" dirty="0"/>
              <a:t> w IPv6 to specjalny typ adresu, który jest używany do komunikacji między urządzeniami w obrębie tej samej sieci lokalnej (linku) i jest automatycznie przypisywany do każdego interfejsu sieciowego urządzenia IPv6. </a:t>
            </a:r>
          </a:p>
          <a:p>
            <a:endParaRPr lang="pl-PL" sz="2800" dirty="0"/>
          </a:p>
          <a:p>
            <a:r>
              <a:rPr lang="pl-PL" sz="2800" dirty="0"/>
              <a:t>Link-</a:t>
            </a:r>
            <a:r>
              <a:rPr lang="pl-PL" sz="2800" dirty="0" err="1"/>
              <a:t>local</a:t>
            </a:r>
            <a:r>
              <a:rPr lang="pl-PL" sz="2800" dirty="0"/>
              <a:t> adresy są wykorzystywane do komunikacji w obrębie tego samego segmentu sieci, bez potrzeby dostępu do routingu przez inne sieci.</a:t>
            </a:r>
          </a:p>
        </p:txBody>
      </p:sp>
    </p:spTree>
    <p:extLst>
      <p:ext uri="{BB962C8B-B14F-4D97-AF65-F5344CB8AC3E}">
        <p14:creationId xmlns:p14="http://schemas.microsoft.com/office/powerpoint/2010/main" val="38554172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97C50-A2C0-41C4-A2DC-0DCCFBAE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Cechy</a:t>
            </a:r>
            <a:r>
              <a:rPr lang="en-US" dirty="0"/>
              <a:t> Link-local address w IPv6: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CA61CA-AE95-44D7-8FDA-1C6B7A984E10}"/>
              </a:ext>
            </a:extLst>
          </p:cNvPr>
          <p:cNvSpPr/>
          <p:nvPr/>
        </p:nvSpPr>
        <p:spPr>
          <a:xfrm>
            <a:off x="838200" y="1576338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Zakres adresu: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Link-</a:t>
            </a:r>
            <a:r>
              <a:rPr lang="pl-PL" sz="2000" dirty="0" err="1"/>
              <a:t>local</a:t>
            </a:r>
            <a:r>
              <a:rPr lang="pl-PL" sz="2000" dirty="0"/>
              <a:t> </a:t>
            </a:r>
            <a:r>
              <a:rPr lang="pl-PL" sz="2000" dirty="0" err="1"/>
              <a:t>address</a:t>
            </a:r>
            <a:r>
              <a:rPr lang="pl-PL" sz="2000" dirty="0"/>
              <a:t> w IPv6 ma zakres fe80::/10, co oznacza, że wszystkie adresy w tym zakresie zaczynają się od prefiksu fe80, a adresy mogą obejmować pełny zakres od fe80:: do </a:t>
            </a:r>
            <a:r>
              <a:rPr lang="pl-PL" sz="2000" dirty="0" err="1"/>
              <a:t>febf:ffff:ffff:ffff:ffff:ffff:ffff:ffff</a:t>
            </a:r>
            <a:r>
              <a:rPr lang="pl-PL" sz="2000" dirty="0"/>
              <a:t>.</a:t>
            </a:r>
          </a:p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Często spotyka się w konfiguracjach skrócone zapisy, takie jak fe80::1 lub fe80::abcd:1234.</a:t>
            </a:r>
          </a:p>
        </p:txBody>
      </p:sp>
    </p:spTree>
    <p:extLst>
      <p:ext uri="{BB962C8B-B14F-4D97-AF65-F5344CB8AC3E}">
        <p14:creationId xmlns:p14="http://schemas.microsoft.com/office/powerpoint/2010/main" val="1468274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37A62D9-8974-434B-B09F-4E5ABFF3EA37}"/>
              </a:ext>
            </a:extLst>
          </p:cNvPr>
          <p:cNvSpPr/>
          <p:nvPr/>
        </p:nvSpPr>
        <p:spPr>
          <a:xfrm>
            <a:off x="711200" y="563940"/>
            <a:ext cx="10439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Przeznaczenie: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Adresy te służą do komunikacji tylko w obrębie jednego linku (sieci fizycznej), więc urządzenia muszą znajdować się w tej samej sieci lokalnej, aby mogły się komunikować za pomocą link-</a:t>
            </a:r>
            <a:r>
              <a:rPr lang="pl-PL" sz="2400" dirty="0" err="1"/>
              <a:t>local</a:t>
            </a:r>
            <a:r>
              <a:rPr lang="pl-PL" sz="2400" dirty="0"/>
              <a:t> adresów.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   Są używane do automatycznego wykrywania sąsiednich urządzeń (np. </a:t>
            </a:r>
            <a:r>
              <a:rPr lang="pl-PL" sz="2400" dirty="0" err="1"/>
              <a:t>Neighbor</a:t>
            </a:r>
            <a:r>
              <a:rPr lang="pl-PL" sz="2400" dirty="0"/>
              <a:t> Discovery </a:t>
            </a:r>
            <a:r>
              <a:rPr lang="pl-PL" sz="2400" dirty="0" err="1"/>
              <a:t>Protocol</a:t>
            </a:r>
            <a:r>
              <a:rPr lang="pl-PL" sz="2400" dirty="0"/>
              <a:t>, NDP) i w procesach takich jak </a:t>
            </a:r>
            <a:r>
              <a:rPr lang="pl-PL" sz="2400" dirty="0" err="1"/>
              <a:t>autokonfiguracja</a:t>
            </a:r>
            <a:r>
              <a:rPr lang="pl-PL" sz="2400" dirty="0"/>
              <a:t> adresów (</a:t>
            </a:r>
            <a:r>
              <a:rPr lang="pl-PL" sz="2400" dirty="0" err="1"/>
              <a:t>stateless</a:t>
            </a:r>
            <a:r>
              <a:rPr lang="pl-PL" sz="2400" dirty="0"/>
              <a:t> </a:t>
            </a:r>
            <a:r>
              <a:rPr lang="pl-PL" sz="2400" dirty="0" err="1"/>
              <a:t>address</a:t>
            </a:r>
            <a:r>
              <a:rPr lang="pl-PL" sz="2400" dirty="0"/>
              <a:t> </a:t>
            </a:r>
            <a:r>
              <a:rPr lang="pl-PL" sz="2400" dirty="0" err="1"/>
              <a:t>autoconfiguration</a:t>
            </a:r>
            <a:r>
              <a:rPr lang="pl-PL" sz="2400" dirty="0"/>
              <a:t> - SLAAC), bez potrzeby interakcji z serwerami DHCP.</a:t>
            </a:r>
          </a:p>
        </p:txBody>
      </p:sp>
    </p:spTree>
    <p:extLst>
      <p:ext uri="{BB962C8B-B14F-4D97-AF65-F5344CB8AC3E}">
        <p14:creationId xmlns:p14="http://schemas.microsoft.com/office/powerpoint/2010/main" val="3120201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8C2F69F-7FC3-4ADD-9385-BD04ADD37E3A}"/>
              </a:ext>
            </a:extLst>
          </p:cNvPr>
          <p:cNvSpPr/>
          <p:nvPr/>
        </p:nvSpPr>
        <p:spPr>
          <a:xfrm>
            <a:off x="774700" y="548839"/>
            <a:ext cx="1031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Automatyczna konfiguracja: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Link-</a:t>
            </a:r>
            <a:r>
              <a:rPr lang="pl-PL" sz="2400" dirty="0" err="1"/>
              <a:t>local</a:t>
            </a:r>
            <a:r>
              <a:rPr lang="pl-PL" sz="2400" dirty="0"/>
              <a:t> adresy są automatycznie generowane przez urządzenie przy starcie. Można je uzyskać na podstawie MAC adresu interfejsu (przy użyciu algorytmu EUI-64), co oznacza, że każdemu urządzeniu przypisywany jest unikalny adres link-</a:t>
            </a:r>
            <a:r>
              <a:rPr lang="pl-PL" sz="2400" dirty="0" err="1"/>
              <a:t>local</a:t>
            </a:r>
            <a:r>
              <a:rPr lang="pl-PL" sz="2400" dirty="0"/>
              <a:t>, który nie wymaga żadnej zewnętrznej konfiguracji.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Na przykład, urządzenie o MAC adresie 00:1A:2B:3C:4D:5E może wygenerować adres link-</a:t>
            </a:r>
            <a:r>
              <a:rPr lang="pl-PL" sz="2400" dirty="0" err="1"/>
              <a:t>local</a:t>
            </a:r>
            <a:r>
              <a:rPr lang="pl-PL" sz="2400" dirty="0"/>
              <a:t> fe80::21a:2bff:fe3c:4d5e.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BC05B15-B13B-4F64-AD87-44706A829306}"/>
              </a:ext>
            </a:extLst>
          </p:cNvPr>
          <p:cNvSpPr/>
          <p:nvPr/>
        </p:nvSpPr>
        <p:spPr>
          <a:xfrm>
            <a:off x="774700" y="4214336"/>
            <a:ext cx="10312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routingu: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Adresy link-</a:t>
            </a:r>
            <a:r>
              <a:rPr lang="pl-PL" sz="2400" dirty="0" err="1"/>
              <a:t>local</a:t>
            </a:r>
            <a:r>
              <a:rPr lang="pl-PL" sz="2400" dirty="0"/>
              <a:t> nie są routowane poza siecią lokalną (link), co oznacza, że nie mogą być używane do komunikacji między różnymi segmentami sieci, ani nie przechodzą przez routery.</a:t>
            </a:r>
          </a:p>
        </p:txBody>
      </p:sp>
    </p:spTree>
    <p:extLst>
      <p:ext uri="{BB962C8B-B14F-4D97-AF65-F5344CB8AC3E}">
        <p14:creationId xmlns:p14="http://schemas.microsoft.com/office/powerpoint/2010/main" val="3176136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5C1F78D-3BFE-4BC0-B1FD-CBE84E2811FA}"/>
              </a:ext>
            </a:extLst>
          </p:cNvPr>
          <p:cNvSpPr/>
          <p:nvPr/>
        </p:nvSpPr>
        <p:spPr>
          <a:xfrm>
            <a:off x="736600" y="741740"/>
            <a:ext cx="105029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Wykorzystanie Link-</a:t>
            </a:r>
            <a:r>
              <a:rPr lang="pl-PL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err="1"/>
              <a:t>Autokonfiguracja</a:t>
            </a:r>
            <a:r>
              <a:rPr lang="pl-PL" sz="2400" dirty="0"/>
              <a:t>: Urządzenia mogą wymieniać adresy link-</a:t>
            </a:r>
            <a:r>
              <a:rPr lang="pl-PL" sz="2400" dirty="0" err="1"/>
              <a:t>local</a:t>
            </a:r>
            <a:r>
              <a:rPr lang="pl-PL" sz="2400" dirty="0"/>
              <a:t> w ramach </a:t>
            </a:r>
            <a:r>
              <a:rPr lang="pl-PL" sz="2400" dirty="0" err="1"/>
              <a:t>autokonfiguracji</a:t>
            </a:r>
            <a:r>
              <a:rPr lang="pl-PL" sz="2400" dirty="0"/>
              <a:t>, np. przy użyciu protokołu NDP (</a:t>
            </a:r>
            <a:r>
              <a:rPr lang="pl-PL" sz="2400" dirty="0" err="1"/>
              <a:t>Neighbor</a:t>
            </a:r>
            <a:r>
              <a:rPr lang="pl-PL" sz="2400" dirty="0"/>
              <a:t> Discovery </a:t>
            </a:r>
            <a:r>
              <a:rPr lang="pl-PL" sz="2400" dirty="0" err="1"/>
              <a:t>Protocol</a:t>
            </a:r>
            <a:r>
              <a:rPr lang="pl-PL" sz="2400" dirty="0"/>
              <a:t>).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Wykrywanie sąsiadów: NDP używa link-</a:t>
            </a:r>
            <a:r>
              <a:rPr lang="pl-PL" sz="2400" dirty="0" err="1"/>
              <a:t>local</a:t>
            </a:r>
            <a:r>
              <a:rPr lang="pl-PL" sz="2400" dirty="0"/>
              <a:t> adresów do wykrywania innych urządzeń w sieci lokalnej.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Bezpieczne połączenia lokalne: Link-</a:t>
            </a:r>
            <a:r>
              <a:rPr lang="pl-PL" sz="2400" dirty="0" err="1"/>
              <a:t>local</a:t>
            </a:r>
            <a:r>
              <a:rPr lang="pl-PL" sz="2400" dirty="0"/>
              <a:t> adresy mogą być wykorzystywane do komunikacji w ramach tymczasowych połączeń, na przykład podczas procesu konfiguracji urządzeń, zanim zostanie przypisany pełny adres globalny.</a:t>
            </a:r>
          </a:p>
        </p:txBody>
      </p:sp>
    </p:spTree>
    <p:extLst>
      <p:ext uri="{BB962C8B-B14F-4D97-AF65-F5344CB8AC3E}">
        <p14:creationId xmlns:p14="http://schemas.microsoft.com/office/powerpoint/2010/main" val="3585568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multicast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(adresy grupowe)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Adresy </a:t>
            </a:r>
            <a:r>
              <a:rPr lang="pl-PL" dirty="0" err="1"/>
              <a:t>multicast</a:t>
            </a:r>
            <a:r>
              <a:rPr lang="pl-PL" dirty="0"/>
              <a:t> są przypisane do grupy urządzeń, a pakiety wysyłane do takich adresów są dostarczane do wszystkich członków grupy.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ff00::/8 </a:t>
            </a:r>
            <a:r>
              <a:rPr lang="pl-PL" dirty="0"/>
              <a:t>– Prefiks dla adresów </a:t>
            </a:r>
            <a:r>
              <a:rPr lang="pl-PL" dirty="0" err="1"/>
              <a:t>multicast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Zawiera wszystkie adresy </a:t>
            </a:r>
            <a:r>
              <a:rPr lang="pl-PL" dirty="0" err="1"/>
              <a:t>multicastowe</a:t>
            </a:r>
            <a:r>
              <a:rPr lang="pl-PL" dirty="0"/>
              <a:t> IPv6.</a:t>
            </a:r>
          </a:p>
        </p:txBody>
      </p:sp>
    </p:spTree>
    <p:extLst>
      <p:ext uri="{BB962C8B-B14F-4D97-AF65-F5344CB8AC3E}">
        <p14:creationId xmlns:p14="http://schemas.microsoft.com/office/powerpoint/2010/main" val="2329285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0BCDAF6-6866-48F3-BA67-F2F744EFE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3" y="1270000"/>
            <a:ext cx="10980483" cy="39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5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3FBFB42-9591-40E6-80CF-F2305B9092DC}"/>
              </a:ext>
            </a:extLst>
          </p:cNvPr>
          <p:cNvSpPr/>
          <p:nvPr/>
        </p:nvSpPr>
        <p:spPr>
          <a:xfrm>
            <a:off x="613186" y="569730"/>
            <a:ext cx="10617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IPv6 długości </a:t>
            </a:r>
            <a:r>
              <a:rPr lang="pl-PL" sz="2400" dirty="0" err="1"/>
              <a:t>prefixów</a:t>
            </a:r>
            <a:r>
              <a:rPr lang="pl-PL" sz="2400" dirty="0"/>
              <a:t> (część sieciowa adresu) zależą od używanego rozmiaru prefiksu i różnią się w zależności od zastosowania. Oto najczęściej stosowane długości </a:t>
            </a:r>
            <a:r>
              <a:rPr lang="pl-PL" sz="2400" dirty="0" err="1"/>
              <a:t>prefixów</a:t>
            </a:r>
            <a:r>
              <a:rPr lang="pl-PL" sz="2400" dirty="0"/>
              <a:t> w IPv6: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D7B297D-F632-4300-87D3-9F9CB5E1EAA8}"/>
              </a:ext>
            </a:extLst>
          </p:cNvPr>
          <p:cNvSpPr/>
          <p:nvPr/>
        </p:nvSpPr>
        <p:spPr>
          <a:xfrm>
            <a:off x="613186" y="1924406"/>
            <a:ext cx="10295068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/128 – pełny adres pojedynczego urządzenia (jednostkowy adres IPv6).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/64 – najczęściej używany </a:t>
            </a:r>
            <a:r>
              <a:rPr lang="pl-PL" dirty="0" err="1"/>
              <a:t>prefix</a:t>
            </a:r>
            <a:r>
              <a:rPr lang="pl-PL" dirty="0"/>
              <a:t>, standardowy rozmiar sieci IPv6. Jest to zalecany rozmiar sieci dla sieci lokalnych (LAN) i większości innych zastosowań. Wykorzystywane w większości przypadków (np. w konfiguracji SLAAC - </a:t>
            </a:r>
            <a:r>
              <a:rPr lang="pl-PL" dirty="0" err="1"/>
              <a:t>Stateless</a:t>
            </a:r>
            <a:r>
              <a:rPr lang="pl-PL" dirty="0"/>
              <a:t>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Autoconfiguration</a:t>
            </a:r>
            <a:r>
              <a:rPr lang="pl-PL" dirty="0"/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/56 – używane przez niektóre ISP (dostawcy usług internetowych) do przypisania </a:t>
            </a:r>
            <a:r>
              <a:rPr lang="pl-PL" dirty="0" err="1"/>
              <a:t>prefixu</a:t>
            </a:r>
            <a:r>
              <a:rPr lang="pl-PL" dirty="0"/>
              <a:t> dla użytkowników, dając im możliwość podziału tego prefiksu na różne podsieci (np. na poziomie domu).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/48 – najczęściej stosowany przez organizacje do przypisania </a:t>
            </a:r>
            <a:r>
              <a:rPr lang="pl-PL" dirty="0" err="1"/>
              <a:t>prefixów</a:t>
            </a:r>
            <a:r>
              <a:rPr lang="pl-PL" dirty="0"/>
              <a:t> do ich sieci, pozwala na podział sieci na dużą liczbę podsieci (/64).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/32 – stosowane przez dostawców usług internetowych (ISP) w celu przypisania dużych bloków adresów do swoich klientów.</a:t>
            </a:r>
          </a:p>
        </p:txBody>
      </p:sp>
    </p:spTree>
    <p:extLst>
      <p:ext uri="{BB962C8B-B14F-4D97-AF65-F5344CB8AC3E}">
        <p14:creationId xmlns:p14="http://schemas.microsoft.com/office/powerpoint/2010/main" val="536564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5320" y="6745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Przykłady:</a:t>
            </a:r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 </a:t>
            </a:r>
            <a:r>
              <a:rPr lang="pl-PL" dirty="0">
                <a:solidFill>
                  <a:srgbClr val="FF0000"/>
                </a:solidFill>
              </a:rPr>
              <a:t>ff02::1/128 </a:t>
            </a:r>
            <a:r>
              <a:rPr lang="pl-PL" dirty="0"/>
              <a:t>– Adres </a:t>
            </a:r>
            <a:r>
              <a:rPr lang="pl-PL" dirty="0" err="1"/>
              <a:t>multicastowy</a:t>
            </a:r>
            <a:r>
              <a:rPr lang="pl-PL" dirty="0"/>
              <a:t> dla wszystkich urządzeń w lokalnej sieci (ang. "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nodes</a:t>
            </a:r>
            <a:r>
              <a:rPr lang="pl-PL" dirty="0"/>
              <a:t> on the </a:t>
            </a:r>
            <a:r>
              <a:rPr lang="pl-PL" dirty="0" err="1"/>
              <a:t>local</a:t>
            </a:r>
            <a:r>
              <a:rPr lang="pl-PL" dirty="0"/>
              <a:t> link").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 </a:t>
            </a:r>
            <a:r>
              <a:rPr lang="pl-PL" dirty="0">
                <a:solidFill>
                  <a:srgbClr val="FF0000"/>
                </a:solidFill>
              </a:rPr>
              <a:t>ff02::2/128 </a:t>
            </a:r>
            <a:r>
              <a:rPr lang="pl-PL" dirty="0"/>
              <a:t>– Adres </a:t>
            </a:r>
            <a:r>
              <a:rPr lang="pl-PL" dirty="0" err="1"/>
              <a:t>multicastowy</a:t>
            </a:r>
            <a:r>
              <a:rPr lang="pl-PL" dirty="0"/>
              <a:t> dla wszystkich routerów w lokalnej sieci.</a:t>
            </a:r>
          </a:p>
        </p:txBody>
      </p:sp>
    </p:spTree>
    <p:extLst>
      <p:ext uri="{BB962C8B-B14F-4D97-AF65-F5344CB8AC3E}">
        <p14:creationId xmlns:p14="http://schemas.microsoft.com/office/powerpoint/2010/main" val="36533129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</a:t>
            </a:r>
            <a:r>
              <a:rPr lang="pl-PL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anycast</a:t>
            </a: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(adresy grupowe z jednym odbiorcą)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690688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Adresy </a:t>
            </a:r>
            <a:r>
              <a:rPr lang="pl-PL" sz="2400" dirty="0" err="1"/>
              <a:t>anycast</a:t>
            </a:r>
            <a:r>
              <a:rPr lang="pl-PL" sz="2400" dirty="0"/>
              <a:t> przypisane są do wielu urządzeń, ale pakiety wysyłane na ten adres trafiają do najbliższego (najbardziej odpowiedniego) odbiorcy.</a:t>
            </a:r>
          </a:p>
          <a:p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dirty="0">
                <a:solidFill>
                  <a:srgbClr val="FF0000"/>
                </a:solidFill>
              </a:rPr>
              <a:t>2001:db8::/32 </a:t>
            </a:r>
            <a:r>
              <a:rPr lang="pl-PL" sz="2400" dirty="0"/>
              <a:t>– Może być używane w przykładowych konfiguracjach dla </a:t>
            </a:r>
            <a:r>
              <a:rPr lang="pl-PL" sz="2400" dirty="0" err="1"/>
              <a:t>anycast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Przykład: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b="1" dirty="0">
                <a:solidFill>
                  <a:srgbClr val="FF0000"/>
                </a:solidFill>
              </a:rPr>
              <a:t>2001:db8::1/128 </a:t>
            </a:r>
            <a:r>
              <a:rPr lang="pl-PL" sz="2400" dirty="0"/>
              <a:t>– Adres </a:t>
            </a:r>
            <a:r>
              <a:rPr lang="pl-PL" sz="2400" dirty="0" err="1"/>
              <a:t>anycast</a:t>
            </a:r>
            <a:r>
              <a:rPr lang="pl-PL" sz="2400" dirty="0"/>
              <a:t> przypisany do najbliższego routera.</a:t>
            </a:r>
          </a:p>
        </p:txBody>
      </p:sp>
    </p:spTree>
    <p:extLst>
      <p:ext uri="{BB962C8B-B14F-4D97-AF65-F5344CB8AC3E}">
        <p14:creationId xmlns:p14="http://schemas.microsoft.com/office/powerpoint/2010/main" val="427612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2B004-2C69-4A6C-939D-14074515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16-bitowe segmenty lub </a:t>
            </a:r>
            <a:r>
              <a:rPr lang="pl-PL" dirty="0" err="1"/>
              <a:t>hekstety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36132B-5A88-4FD7-AAD1-3F8042B9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90688"/>
            <a:ext cx="7689850" cy="46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4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98976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dla adresów prywatnych </a:t>
            </a:r>
            <a:b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ULAs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Addresses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Prostokąt 3"/>
          <p:cNvSpPr/>
          <p:nvPr/>
        </p:nvSpPr>
        <p:spPr>
          <a:xfrm>
            <a:off x="971550" y="1877162"/>
            <a:ext cx="1040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Adresy te są przeznaczone do użytku w zamkniętych, prywatnych sieciach, podobnie jak w IPv4 adresy klasy 192.168.x.x. Adresy te nie są routowane w Internecie.</a:t>
            </a:r>
          </a:p>
          <a:p>
            <a:endParaRPr lang="pl-PL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fc00::/7 </a:t>
            </a:r>
            <a:r>
              <a:rPr lang="pl-PL" sz="2400" dirty="0"/>
              <a:t>– Prefiks dla adresów lokalnych (</a:t>
            </a:r>
            <a:r>
              <a:rPr lang="pl-PL" sz="2400" dirty="0" err="1"/>
              <a:t>Unique</a:t>
            </a:r>
            <a:r>
              <a:rPr lang="pl-PL" sz="2400" dirty="0"/>
              <a:t> </a:t>
            </a:r>
            <a:r>
              <a:rPr lang="pl-PL" sz="2400" dirty="0" err="1"/>
              <a:t>Local</a:t>
            </a:r>
            <a:r>
              <a:rPr lang="pl-PL" sz="2400" dirty="0"/>
              <a:t> </a:t>
            </a:r>
            <a:r>
              <a:rPr lang="pl-PL" sz="2400" dirty="0" err="1"/>
              <a:t>Addresses</a:t>
            </a:r>
            <a:r>
              <a:rPr lang="pl-PL" sz="2400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fc00::/8 </a:t>
            </a:r>
            <a:r>
              <a:rPr lang="pl-PL" sz="2400" dirty="0"/>
              <a:t>-  jest zarezerwowane, a w praktyce stosowane są zakresy fd00::/8.</a:t>
            </a:r>
          </a:p>
          <a:p>
            <a:endParaRPr lang="pl-PL" sz="2400" dirty="0"/>
          </a:p>
          <a:p>
            <a:r>
              <a:rPr lang="pl-PL" sz="2400" dirty="0"/>
              <a:t>Przykłady:</a:t>
            </a:r>
          </a:p>
          <a:p>
            <a:endParaRPr lang="pl-PL" sz="2400" dirty="0"/>
          </a:p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fd00::/8 </a:t>
            </a:r>
            <a:r>
              <a:rPr lang="pl-PL" sz="2400" dirty="0"/>
              <a:t>– Adresy prywatne, które mogą być używane w zamkniętych sieciach.</a:t>
            </a:r>
          </a:p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fd12:3456:789a::/48 </a:t>
            </a:r>
            <a:r>
              <a:rPr lang="pl-PL" sz="2400" dirty="0"/>
              <a:t>– Przykładowy adres ULA.</a:t>
            </a:r>
          </a:p>
        </p:txBody>
      </p:sp>
    </p:spTree>
    <p:extLst>
      <p:ext uri="{BB962C8B-B14F-4D97-AF65-F5344CB8AC3E}">
        <p14:creationId xmlns:p14="http://schemas.microsoft.com/office/powerpoint/2010/main" val="1205160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dla adresów rozgłoszeniowych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Adresy tego typu wykorzystywane są do rozgłaszania informacji w ramach sieci.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ff02::1:ffxx:xxxx/104 </a:t>
            </a:r>
            <a:r>
              <a:rPr lang="pl-PL" dirty="0"/>
              <a:t>– Adresy wykorzystywane do rozgłaszania na poziomie lokalnej sieci (tzw. "</a:t>
            </a:r>
            <a:r>
              <a:rPr lang="pl-PL" dirty="0" err="1"/>
              <a:t>multicast</a:t>
            </a:r>
            <a:r>
              <a:rPr lang="pl-PL" dirty="0"/>
              <a:t>" na poziomie lokalnym).</a:t>
            </a:r>
          </a:p>
          <a:p>
            <a:pPr marL="0" indent="0">
              <a:buNone/>
            </a:pPr>
            <a:r>
              <a:rPr lang="pl-PL" dirty="0"/>
              <a:t>       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Przykład: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ff02::1:fffe:abcd/104 </a:t>
            </a:r>
            <a:r>
              <a:rPr lang="pl-PL" dirty="0"/>
              <a:t>– Adres </a:t>
            </a:r>
            <a:r>
              <a:rPr lang="pl-PL" dirty="0" err="1"/>
              <a:t>multicastowy</a:t>
            </a:r>
            <a:r>
              <a:rPr lang="pl-PL" dirty="0"/>
              <a:t>, wykorzystywany np. w protokołach takich jak </a:t>
            </a:r>
            <a:r>
              <a:rPr lang="pl-PL" dirty="0" err="1"/>
              <a:t>Neighbor</a:t>
            </a:r>
            <a:r>
              <a:rPr lang="pl-PL" dirty="0"/>
              <a:t> Discovery </a:t>
            </a:r>
            <a:r>
              <a:rPr lang="pl-PL" dirty="0" err="1"/>
              <a:t>Protocol</a:t>
            </a:r>
            <a:r>
              <a:rPr lang="pl-PL" dirty="0"/>
              <a:t> (NDP).</a:t>
            </a:r>
          </a:p>
        </p:txBody>
      </p:sp>
    </p:spTree>
    <p:extLst>
      <p:ext uri="{BB962C8B-B14F-4D97-AF65-F5344CB8AC3E}">
        <p14:creationId xmlns:p14="http://schemas.microsoft.com/office/powerpoint/2010/main" val="39619349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dla komunikacji z urządzeniami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38200" y="1862810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Niektóre organizacje przydzielają specjalne prefiksy dla urządzeń </a:t>
            </a:r>
            <a:r>
              <a:rPr lang="pl-PL" sz="2400" dirty="0" err="1"/>
              <a:t>IoT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2001:0db8:85a3::/64 </a:t>
            </a:r>
            <a:r>
              <a:rPr lang="pl-PL" sz="2400" dirty="0"/>
              <a:t>– Może być używany do sieci specjalistycznych urządzeń.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2185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Prefiksy dla adresów szeregowych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900112" y="1941851"/>
            <a:ext cx="10453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Te prefiksy są często używane w scenariuszach łączenia urządzeń lub rozwiązań typu </a:t>
            </a:r>
            <a:r>
              <a:rPr lang="pl-PL" sz="2400" dirty="0" err="1">
                <a:solidFill>
                  <a:srgbClr val="FF0000"/>
                </a:solidFill>
              </a:rPr>
              <a:t>point-to-point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::/128 </a:t>
            </a:r>
            <a:r>
              <a:rPr lang="pl-PL" sz="2400" dirty="0"/>
              <a:t>– Adres typu "</a:t>
            </a:r>
            <a:r>
              <a:rPr lang="pl-PL" sz="2400" dirty="0" err="1"/>
              <a:t>null</a:t>
            </a:r>
            <a:r>
              <a:rPr lang="pl-PL" sz="2400" dirty="0"/>
              <a:t>" używany do określenia braku adresu (adres domyślny).</a:t>
            </a:r>
          </a:p>
          <a:p>
            <a:r>
              <a:rPr lang="pl-PL" sz="2400" dirty="0"/>
              <a:t>        </a:t>
            </a:r>
          </a:p>
          <a:p>
            <a:r>
              <a:rPr lang="pl-PL" sz="2400" dirty="0"/>
              <a:t>Przykład: :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:/128 </a:t>
            </a:r>
            <a:r>
              <a:rPr lang="pl-PL" sz="2400" dirty="0"/>
              <a:t>– Adres "nieważny", używany w kontekście różnych protokołów.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449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maskowania w IPv6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690688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Maskowanie w IPv6 jest bardzo podobne do maskowania w IPv4, z tą różnicą, że IPv6 używa 128-bitowych adresów i stosuje się do niego prefiksy, które są zazwyczaj wyrażane w formacie /x (gdzie x to liczba bitów prefiksu).</a:t>
            </a:r>
          </a:p>
        </p:txBody>
      </p:sp>
    </p:spTree>
    <p:extLst>
      <p:ext uri="{BB962C8B-B14F-4D97-AF65-F5344CB8AC3E}">
        <p14:creationId xmlns:p14="http://schemas.microsoft.com/office/powerpoint/2010/main" val="18734779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2BD491B-2E4C-4751-AB16-4902DF9F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7657"/>
            <a:ext cx="5634121" cy="63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87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854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działa maskowanie w IPv6?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582341"/>
            <a:ext cx="1051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/>
              <a:t>W IPv6 proces maskowania polega na podzieleniu adresu na dwie części:</a:t>
            </a:r>
          </a:p>
          <a:p>
            <a:endParaRPr lang="pl-PL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500" dirty="0"/>
              <a:t>    </a:t>
            </a:r>
            <a:r>
              <a:rPr lang="pl-PL" sz="2500" dirty="0">
                <a:solidFill>
                  <a:srgbClr val="FF0000"/>
                </a:solidFill>
              </a:rPr>
              <a:t>Część sieciowa (prefiks) </a:t>
            </a:r>
            <a:r>
              <a:rPr lang="pl-PL" sz="2500" dirty="0"/>
              <a:t>– Określa, do której sieci należy dany adres.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500" dirty="0"/>
              <a:t>    </a:t>
            </a:r>
            <a:r>
              <a:rPr lang="pl-PL" sz="2500" dirty="0">
                <a:solidFill>
                  <a:srgbClr val="FF0000"/>
                </a:solidFill>
              </a:rPr>
              <a:t>Część hosta (identyfikator hosta) </a:t>
            </a:r>
            <a:r>
              <a:rPr lang="pl-PL" sz="2500" dirty="0"/>
              <a:t>– Określa konkretne urządzenie w danej sieci.</a:t>
            </a:r>
          </a:p>
          <a:p>
            <a:endParaRPr lang="pl-PL" sz="2500" dirty="0"/>
          </a:p>
          <a:p>
            <a:r>
              <a:rPr lang="pl-PL" sz="2500" dirty="0"/>
              <a:t>Prefiks (część sieciowa) jest definiowany przez liczbę bitów, które są używane do identyfikacji sieci. </a:t>
            </a:r>
          </a:p>
          <a:p>
            <a:endParaRPr lang="pl-PL" sz="1400" dirty="0"/>
          </a:p>
          <a:p>
            <a:r>
              <a:rPr lang="pl-PL" sz="2500" dirty="0"/>
              <a:t>Na przykład, jeśli prefiks jest zapisany jako /64, oznacza to, że </a:t>
            </a:r>
            <a:r>
              <a:rPr lang="pl-PL" sz="2500" dirty="0">
                <a:solidFill>
                  <a:srgbClr val="FF0000"/>
                </a:solidFill>
              </a:rPr>
              <a:t>pierwsze</a:t>
            </a:r>
            <a:r>
              <a:rPr lang="pl-PL" sz="2500" dirty="0"/>
              <a:t> </a:t>
            </a:r>
            <a:r>
              <a:rPr lang="pl-PL" sz="2500" dirty="0">
                <a:solidFill>
                  <a:srgbClr val="FF0000"/>
                </a:solidFill>
              </a:rPr>
              <a:t>64 bity</a:t>
            </a:r>
            <a:r>
              <a:rPr lang="pl-PL" sz="2500" dirty="0"/>
              <a:t> są wykorzystywane do </a:t>
            </a:r>
            <a:r>
              <a:rPr lang="pl-PL" sz="2500" dirty="0">
                <a:solidFill>
                  <a:srgbClr val="FF0000"/>
                </a:solidFill>
              </a:rPr>
              <a:t>określenia sieci</a:t>
            </a:r>
            <a:r>
              <a:rPr lang="pl-PL" sz="2500" dirty="0"/>
              <a:t>, a </a:t>
            </a:r>
            <a:r>
              <a:rPr lang="pl-PL" sz="2500" dirty="0">
                <a:solidFill>
                  <a:srgbClr val="FF0000"/>
                </a:solidFill>
              </a:rPr>
              <a:t>pozostałe 64 bity</a:t>
            </a:r>
            <a:r>
              <a:rPr lang="pl-PL" sz="2500" dirty="0"/>
              <a:t> są przypisane do </a:t>
            </a:r>
            <a:r>
              <a:rPr lang="pl-PL" sz="2500" dirty="0">
                <a:solidFill>
                  <a:srgbClr val="FF0000"/>
                </a:solidFill>
              </a:rPr>
              <a:t>identyfikatora hosta</a:t>
            </a:r>
            <a:r>
              <a:rPr lang="pl-PL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614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Ogólny proces maskowania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469202"/>
            <a:ext cx="1051560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Adres IPv6 jest zapisany w postaci heksadecymalnej, np. </a:t>
            </a:r>
            <a:r>
              <a:rPr lang="pl-PL" sz="2400" dirty="0">
                <a:solidFill>
                  <a:srgbClr val="FF0000"/>
                </a:solidFill>
              </a:rPr>
              <a:t>2001:0db8:85a3:0000:0000:8a2e:0370:7334</a:t>
            </a:r>
            <a:r>
              <a:rPr lang="pl-PL" sz="2800" dirty="0"/>
              <a:t>.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Maska określa, które bity są częścią sieci (prefiks) i które bity są częścią hosta. W przypadku maski /64, oznacza to, że pierwsze 64 bity są częścią prefiksu sieciowego, a pozostałe 64 bity to część identyfikatora hosta.</a:t>
            </a:r>
          </a:p>
          <a:p>
            <a:endParaRPr lang="pl-PL" sz="2400" dirty="0"/>
          </a:p>
          <a:p>
            <a:r>
              <a:rPr lang="pl-PL" sz="2400" dirty="0"/>
              <a:t>Zastosowanie maski: Maskowanie polega na "przykryciu" części adresu, która dotyczy identyfikatora hosta, aby wydzielić tylko część sieciową. </a:t>
            </a:r>
          </a:p>
          <a:p>
            <a:endParaRPr lang="pl-PL" sz="2400" dirty="0"/>
          </a:p>
          <a:p>
            <a:r>
              <a:rPr lang="pl-PL" sz="2400" dirty="0"/>
              <a:t>W skrócie: część bity prefiksu są "zachowane", a reszta jest ignorowana w kontekście maskowania.</a:t>
            </a:r>
          </a:p>
        </p:txBody>
      </p:sp>
    </p:spTree>
    <p:extLst>
      <p:ext uri="{BB962C8B-B14F-4D97-AF65-F5344CB8AC3E}">
        <p14:creationId xmlns:p14="http://schemas.microsoft.com/office/powerpoint/2010/main" val="26065086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adresu IPv6 z prefiksem /64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Załóżmy, że mamy adres IPv6:</a:t>
            </a:r>
          </a:p>
          <a:p>
            <a:pPr marL="0" indent="0">
              <a:buNone/>
            </a:pPr>
            <a:r>
              <a:rPr lang="pl-PL" sz="2600" dirty="0">
                <a:solidFill>
                  <a:srgbClr val="FF0000"/>
                </a:solidFill>
              </a:rPr>
              <a:t>2001:0db8:85a3:0000:0000:8a2e:0370:7334/64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Tutaj prefiks /64 oznacza, że </a:t>
            </a:r>
            <a:r>
              <a:rPr lang="pl-PL" sz="2600" dirty="0">
                <a:solidFill>
                  <a:srgbClr val="7030A0"/>
                </a:solidFill>
              </a:rPr>
              <a:t>pierwsze 64 bity są częścią sieci</a:t>
            </a:r>
            <a:r>
              <a:rPr lang="pl-PL" sz="2600" dirty="0"/>
              <a:t>, a pozostałe 64 bity (w tym przypadku </a:t>
            </a:r>
            <a:r>
              <a:rPr lang="pl-PL" sz="2600" dirty="0">
                <a:solidFill>
                  <a:srgbClr val="FF0000"/>
                </a:solidFill>
              </a:rPr>
              <a:t>0000:8a2e:0370:7334</a:t>
            </a:r>
            <a:r>
              <a:rPr lang="pl-PL" sz="2600" dirty="0"/>
              <a:t>) są identyfikatorem hosta.</a:t>
            </a:r>
          </a:p>
          <a:p>
            <a:pPr marL="0" indent="0">
              <a:buNone/>
            </a:pPr>
            <a:endParaRPr lang="pl-PL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600" dirty="0"/>
              <a:t>    Część sieciowa (maskowana): 2001:0db8:85a3:0000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dirty="0"/>
              <a:t>    Część hosta (nie maskowana): 0000:8a2e:0370:7334</a:t>
            </a:r>
          </a:p>
        </p:txBody>
      </p:sp>
    </p:spTree>
    <p:extLst>
      <p:ext uri="{BB962C8B-B14F-4D97-AF65-F5344CB8AC3E}">
        <p14:creationId xmlns:p14="http://schemas.microsoft.com/office/powerpoint/2010/main" val="35279298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642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 IPv6 z maską /48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Przypuśćmy, że mamy inny adres IPv6: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2001:0db8:1234</a:t>
            </a:r>
            <a:r>
              <a:rPr lang="pl-PL" dirty="0"/>
              <a:t>:</a:t>
            </a:r>
            <a:r>
              <a:rPr lang="pl-PL" b="1" dirty="0">
                <a:solidFill>
                  <a:srgbClr val="00B050"/>
                </a:solidFill>
              </a:rPr>
              <a:t>5678</a:t>
            </a:r>
            <a:r>
              <a:rPr lang="pl-PL" dirty="0"/>
              <a:t>::/48</a:t>
            </a:r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r>
              <a:rPr lang="pl-PL" dirty="0"/>
              <a:t>Dla maski /48, pierwsze 48 bitów to część sieciowa, a pozostałe 80 bitów to część hosta.</a:t>
            </a:r>
          </a:p>
          <a:p>
            <a:pPr marL="0" indent="0">
              <a:buNone/>
            </a:pPr>
            <a:endParaRPr lang="pl-PL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 Część sieciowa (maskowana): </a:t>
            </a:r>
            <a:r>
              <a:rPr lang="pl-PL" dirty="0">
                <a:solidFill>
                  <a:srgbClr val="FF0000"/>
                </a:solidFill>
              </a:rPr>
              <a:t>2001:0db8:1234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  Część hosta (nie maskowana): </a:t>
            </a:r>
            <a:r>
              <a:rPr lang="pl-PL" dirty="0">
                <a:solidFill>
                  <a:srgbClr val="00B050"/>
                </a:solidFill>
              </a:rPr>
              <a:t>5678::</a:t>
            </a:r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r>
              <a:rPr lang="pl-PL" dirty="0"/>
              <a:t>W tym przypadku prefiks /48 może obejmować większy zakres adresów w ramach tej samej sieci, ponieważ masz więcej dostępnych bitów dla identyfikatora hosta.</a:t>
            </a:r>
          </a:p>
        </p:txBody>
      </p:sp>
    </p:spTree>
    <p:extLst>
      <p:ext uri="{BB962C8B-B14F-4D97-AF65-F5344CB8AC3E}">
        <p14:creationId xmlns:p14="http://schemas.microsoft.com/office/powerpoint/2010/main" val="146605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BBE37E4-8D77-4B40-AD22-0629A3BF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799" y="162718"/>
            <a:ext cx="4750955" cy="65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865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31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 IPv6 z maską /128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471452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Dla pełnego adresu IPv6 z maską /128, cały adres jest wykorzystywany do identyfikacji konkretnego urządzenia i nie pozostaje żadna część adresu dla sieci. Maska /128 jest używana w przypadkach, gdy dany adres ma wskazywać jedno, unikalne urządzenie w sieci (np. dla adresu </a:t>
            </a:r>
            <a:r>
              <a:rPr lang="pl-PL" sz="2400" dirty="0" err="1"/>
              <a:t>loopback</a:t>
            </a:r>
            <a:r>
              <a:rPr lang="pl-PL" sz="2400" dirty="0"/>
              <a:t> lub hosta o stałym adresie).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3293669"/>
            <a:ext cx="7378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2001:0db8:85a3:0000:0000:8a2e:0370:7334/128</a:t>
            </a:r>
          </a:p>
        </p:txBody>
      </p:sp>
      <p:sp>
        <p:nvSpPr>
          <p:cNvPr id="6" name="Prostokąt 5"/>
          <p:cNvSpPr/>
          <p:nvPr/>
        </p:nvSpPr>
        <p:spPr>
          <a:xfrm>
            <a:off x="738187" y="4069446"/>
            <a:ext cx="10615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tym przypadku całość adresu (2001:0db8:85a3:0000:0000:8a2e:0370:7334) jest traktowana jako adres hosta i nie ma żadnej części przypisanej do sieci. Takie adresy mogą być stosowane do specyficznych celów, np. przypisania stałego adresu IP urządzeniu.</a:t>
            </a:r>
          </a:p>
        </p:txBody>
      </p:sp>
    </p:spTree>
    <p:extLst>
      <p:ext uri="{BB962C8B-B14F-4D97-AF65-F5344CB8AC3E}">
        <p14:creationId xmlns:p14="http://schemas.microsoft.com/office/powerpoint/2010/main" val="5345439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38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są różnice w maskowaniu?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720840"/>
            <a:ext cx="10515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Krótkie prefiksy </a:t>
            </a:r>
            <a:r>
              <a:rPr lang="pl-PL" sz="2400" dirty="0"/>
              <a:t>(np. /48) – Używane w większych sieciach, umożliwiają przypisanie wielu podsieci. Możesz mieć więcej niż jedną sieć w ramach jednego większego adresu.</a:t>
            </a:r>
          </a:p>
          <a:p>
            <a:endParaRPr lang="pl-PL" sz="1600" dirty="0"/>
          </a:p>
          <a:p>
            <a:r>
              <a:rPr lang="pl-PL" sz="2400" b="1" dirty="0">
                <a:solidFill>
                  <a:srgbClr val="FF0000"/>
                </a:solidFill>
              </a:rPr>
              <a:t>Długie prefiksy </a:t>
            </a:r>
            <a:r>
              <a:rPr lang="pl-PL" sz="2400" dirty="0"/>
              <a:t>(np. /64) – Używane w większości standardowych konfiguracji IPv6. Prefiks /64 jest zalecany do większości sieci, ponieważ pozwala na bardzo dużą liczbę urządzeń (2⁶⁴) w sieci lokalnej.</a:t>
            </a:r>
          </a:p>
          <a:p>
            <a:endParaRPr lang="pl-PL" sz="1600" dirty="0"/>
          </a:p>
          <a:p>
            <a:r>
              <a:rPr lang="pl-PL" sz="2400" b="1" dirty="0">
                <a:solidFill>
                  <a:srgbClr val="FF0000"/>
                </a:solidFill>
              </a:rPr>
              <a:t>Maska</a:t>
            </a:r>
            <a:r>
              <a:rPr lang="pl-PL" sz="2400" dirty="0"/>
              <a:t> /128 – Stosowana w przypadkach, gdy adres jest używany do jednoznacznej identyfikacji urządzenia (np. adres </a:t>
            </a:r>
            <a:r>
              <a:rPr lang="pl-PL" sz="2400" dirty="0" err="1"/>
              <a:t>loopback</a:t>
            </a:r>
            <a:r>
              <a:rPr lang="pl-PL" sz="2400" dirty="0"/>
              <a:t>, adresy specjalne).</a:t>
            </a:r>
          </a:p>
        </p:txBody>
      </p:sp>
    </p:spTree>
    <p:extLst>
      <p:ext uri="{BB962C8B-B14F-4D97-AF65-F5344CB8AC3E}">
        <p14:creationId xmlns:p14="http://schemas.microsoft.com/office/powerpoint/2010/main" val="24992909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maskowania w różnych sytuacjach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199" y="1798976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Adres: </a:t>
            </a:r>
            <a:r>
              <a:rPr lang="pl-PL" sz="2800" dirty="0">
                <a:solidFill>
                  <a:srgbClr val="FF0000"/>
                </a:solidFill>
              </a:rPr>
              <a:t>2001:0db8:abcd:0001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</a:t>
            </a:r>
            <a:r>
              <a:rPr lang="pl-PL" sz="2800" dirty="0"/>
              <a:t>/64</a:t>
            </a:r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/>
              <a:t>    Część sieciowa: 2001:0db8:abcd:0001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/>
              <a:t>    Część hosta: </a:t>
            </a:r>
            <a:r>
              <a:rPr lang="pl-PL" sz="2800" b="1" dirty="0">
                <a:solidFill>
                  <a:srgbClr val="00B050"/>
                </a:solidFill>
              </a:rPr>
              <a:t>::</a:t>
            </a:r>
            <a:r>
              <a:rPr lang="pl-PL" sz="2800" dirty="0"/>
              <a:t> (to może być identyfikator urządzenia w tej sieci)</a:t>
            </a:r>
          </a:p>
          <a:p>
            <a:endParaRPr lang="pl-PL" sz="2800" dirty="0"/>
          </a:p>
          <a:p>
            <a:r>
              <a:rPr lang="pl-PL" sz="2800" dirty="0"/>
              <a:t>Zastosowanie: Typowy adres IPv6 z prefiksem /64 w sieci globalnej.</a:t>
            </a:r>
          </a:p>
        </p:txBody>
      </p:sp>
    </p:spTree>
    <p:extLst>
      <p:ext uri="{BB962C8B-B14F-4D97-AF65-F5344CB8AC3E}">
        <p14:creationId xmlns:p14="http://schemas.microsoft.com/office/powerpoint/2010/main" val="13845439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2</a:t>
            </a:r>
          </a:p>
        </p:txBody>
      </p:sp>
      <p:sp>
        <p:nvSpPr>
          <p:cNvPr id="4" name="Prostokąt 3"/>
          <p:cNvSpPr/>
          <p:nvPr/>
        </p:nvSpPr>
        <p:spPr>
          <a:xfrm>
            <a:off x="957262" y="1851749"/>
            <a:ext cx="98583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Adres: fc00::/7 (adres prywatny)</a:t>
            </a:r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/>
              <a:t>    Część sieciowa: </a:t>
            </a:r>
            <a:r>
              <a:rPr lang="pl-PL" sz="2800" dirty="0">
                <a:solidFill>
                  <a:srgbClr val="FF0000"/>
                </a:solidFill>
              </a:rPr>
              <a:t>fc00::</a:t>
            </a:r>
            <a:r>
              <a:rPr lang="pl-PL" sz="2800" dirty="0"/>
              <a:t> (część sieciowa)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/>
              <a:t>    Część hosta: reszta adresu, np. 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fd12:3456:789a::</a:t>
            </a:r>
            <a:r>
              <a:rPr lang="pl-PL" sz="2800" dirty="0"/>
              <a:t>/48</a:t>
            </a:r>
          </a:p>
          <a:p>
            <a:endParaRPr lang="pl-PL" sz="2800" dirty="0"/>
          </a:p>
          <a:p>
            <a:r>
              <a:rPr lang="pl-PL" sz="2800" dirty="0"/>
              <a:t>Zastosowanie: Adres prywatny, wykorzystywany w sieciach lokalnych, nierejestrowany w Internecie.</a:t>
            </a:r>
          </a:p>
        </p:txBody>
      </p:sp>
    </p:spTree>
    <p:extLst>
      <p:ext uri="{BB962C8B-B14F-4D97-AF65-F5344CB8AC3E}">
        <p14:creationId xmlns:p14="http://schemas.microsoft.com/office/powerpoint/2010/main" val="36324860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95362" y="2090172"/>
            <a:ext cx="102012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adres: </a:t>
            </a:r>
            <a:r>
              <a:rPr lang="pl-PL" sz="2800" dirty="0">
                <a:solidFill>
                  <a:srgbClr val="FF0000"/>
                </a:solidFill>
              </a:rPr>
              <a:t>ff02::1 </a:t>
            </a:r>
            <a:r>
              <a:rPr lang="pl-PL" sz="2800" dirty="0"/>
              <a:t>(adres </a:t>
            </a:r>
            <a:r>
              <a:rPr lang="pl-PL" sz="2800" dirty="0" err="1"/>
              <a:t>multicast</a:t>
            </a:r>
            <a:r>
              <a:rPr lang="pl-PL" sz="2800" dirty="0"/>
              <a:t>)</a:t>
            </a:r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/>
              <a:t>    Część sieciowa: </a:t>
            </a:r>
            <a:r>
              <a:rPr lang="pl-PL" sz="2800" dirty="0">
                <a:solidFill>
                  <a:srgbClr val="FF0000"/>
                </a:solidFill>
              </a:rPr>
              <a:t>ff02::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/>
              <a:t>    Część hosta: 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r>
              <a:rPr lang="pl-PL" sz="2800" dirty="0"/>
              <a:t>    </a:t>
            </a:r>
          </a:p>
          <a:p>
            <a:r>
              <a:rPr lang="pl-PL" sz="2800" dirty="0"/>
              <a:t>Zastosowanie: </a:t>
            </a:r>
            <a:r>
              <a:rPr lang="pl-PL" sz="2800" dirty="0" err="1"/>
              <a:t>Multicastowy</a:t>
            </a:r>
            <a:r>
              <a:rPr lang="pl-PL" sz="2800" dirty="0"/>
              <a:t> adres wszystkich węzłów w lokalnej sieci.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71550" y="885825"/>
            <a:ext cx="273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3</a:t>
            </a:r>
          </a:p>
        </p:txBody>
      </p:sp>
    </p:spTree>
    <p:extLst>
      <p:ext uri="{BB962C8B-B14F-4D97-AF65-F5344CB8AC3E}">
        <p14:creationId xmlns:p14="http://schemas.microsoft.com/office/powerpoint/2010/main" val="25026711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BB7AD01-8B1F-4476-B668-846C0C7C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741"/>
            <a:ext cx="11087100" cy="62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98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Loopback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IPv6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1876425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Adres </a:t>
            </a:r>
            <a:r>
              <a:rPr lang="pl-PL" sz="2800" dirty="0" err="1"/>
              <a:t>loopback</a:t>
            </a:r>
            <a:r>
              <a:rPr lang="pl-PL" sz="2800" dirty="0"/>
              <a:t> w IPv6 jest specjalnym adresem, który służy do testowania komunikacji wewnętrznej w obrębie tego samego urządzenia (tzw. </a:t>
            </a:r>
            <a:r>
              <a:rPr lang="pl-PL" sz="2800" dirty="0" err="1"/>
              <a:t>localhost</a:t>
            </a:r>
            <a:r>
              <a:rPr lang="pl-PL" sz="2800" dirty="0"/>
              <a:t>). </a:t>
            </a:r>
          </a:p>
          <a:p>
            <a:endParaRPr lang="pl-PL" sz="2800" dirty="0"/>
          </a:p>
          <a:p>
            <a:r>
              <a:rPr lang="pl-PL" sz="2800" dirty="0"/>
              <a:t>Jest to odpowiednik adresu 127.0.0.1 w IPv4, ale w przypadku IPv6 ma inną formę.</a:t>
            </a:r>
          </a:p>
        </p:txBody>
      </p:sp>
    </p:spTree>
    <p:extLst>
      <p:ext uri="{BB962C8B-B14F-4D97-AF65-F5344CB8AC3E}">
        <p14:creationId xmlns:p14="http://schemas.microsoft.com/office/powerpoint/2010/main" val="1411086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 </a:t>
            </a:r>
            <a:r>
              <a:rPr lang="pl-PL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loopback</a:t>
            </a:r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IPv6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674674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rgbClr val="FF0000"/>
                </a:solidFill>
              </a:rPr>
              <a:t>::1/128</a:t>
            </a:r>
          </a:p>
          <a:p>
            <a:endParaRPr lang="pl-PL" sz="1200" dirty="0"/>
          </a:p>
          <a:p>
            <a:r>
              <a:rPr lang="pl-PL" sz="2400" dirty="0"/>
              <a:t>Adres ::1 to najbardziej skrócona forma zapisu adresu </a:t>
            </a:r>
            <a:r>
              <a:rPr lang="pl-PL" sz="2400" dirty="0" err="1"/>
              <a:t>loopback</a:t>
            </a:r>
            <a:r>
              <a:rPr lang="pl-PL" sz="2400" dirty="0"/>
              <a:t> w IPv6. Wartość :: oznacza ciąg zer (w tym przypadku wszystkie 128 bitów w adresie są zerami oprócz ostatnich 16 bitów, które są ustawione na 1).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3630553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Wyjaśnienie:</a:t>
            </a:r>
          </a:p>
          <a:p>
            <a:endParaRPr lang="pl-PL" sz="1600" dirty="0"/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</a:t>
            </a:r>
            <a:r>
              <a:rPr lang="pl-PL" sz="2400" dirty="0"/>
              <a:t> – </a:t>
            </a:r>
            <a:r>
              <a:rPr lang="pl-PL" sz="2000" dirty="0"/>
              <a:t>Reprezentuje ciąg zer w adresie IPv6 (to skrócona forma zapisu dla 0:0:0:0:0:0:0:0).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1</a:t>
            </a:r>
            <a:r>
              <a:rPr lang="pl-PL" sz="2400" dirty="0"/>
              <a:t> – </a:t>
            </a:r>
            <a:r>
              <a:rPr lang="pl-PL" sz="2000" dirty="0"/>
              <a:t>Ostatni bit adresu, ustawiony na wartość 1 wskazuje, że jest to adres </a:t>
            </a:r>
            <a:r>
              <a:rPr lang="pl-PL" sz="2000" dirty="0" err="1"/>
              <a:t>loopback</a:t>
            </a:r>
            <a:r>
              <a:rPr lang="pl-PL" sz="2000" dirty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895892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pełnego adresu IPv6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loopback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Jeśli chcielibyśmy zapisać pełny, nie-skrócony adres </a:t>
            </a:r>
            <a:r>
              <a:rPr lang="pl-PL" dirty="0" err="1"/>
              <a:t>loopback</a:t>
            </a:r>
            <a:r>
              <a:rPr lang="pl-PL" dirty="0"/>
              <a:t> w IPv6, wyglądałby on następująco: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0:0:0:0:0:0:0:1</a:t>
            </a:r>
          </a:p>
        </p:txBody>
      </p:sp>
    </p:spTree>
    <p:extLst>
      <p:ext uri="{BB962C8B-B14F-4D97-AF65-F5344CB8AC3E}">
        <p14:creationId xmlns:p14="http://schemas.microsoft.com/office/powerpoint/2010/main" val="42171521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adresu </a:t>
            </a:r>
            <a:r>
              <a:rPr lang="pl-P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loopback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IPv6: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rgbClr val="FF0000"/>
                </a:solidFill>
              </a:rPr>
              <a:t>Przeznaczenie: </a:t>
            </a:r>
            <a:r>
              <a:rPr lang="pl-PL" sz="2600" dirty="0"/>
              <a:t>Używany przez urządzenie do testowania swojej własnej konfiguracji sieciowej. Pakiety wysyłane na ten adres nie opuszczają urządzenia — są kierowane z powrotem do stosu sieciowego urządzenia (zamiast trafiać na fizyczną sieć).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rgbClr val="FF0000"/>
                </a:solidFill>
              </a:rPr>
              <a:t>Nie routowany: </a:t>
            </a:r>
            <a:r>
              <a:rPr lang="pl-PL" sz="2600" dirty="0"/>
              <a:t>Adres </a:t>
            </a:r>
            <a:r>
              <a:rPr lang="pl-PL" sz="2600" dirty="0" err="1"/>
              <a:t>loopback</a:t>
            </a:r>
            <a:r>
              <a:rPr lang="pl-PL" sz="2600" dirty="0"/>
              <a:t> w IPv6 (tak jak w IPv4) jest używany tylko do komunikacji wewnętrznej urządzenia. Pakiety skierowane na ten adres nie są przekazywane przez routery i nie opuszczają urządzenia.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rgbClr val="FF0000"/>
                </a:solidFill>
              </a:rPr>
              <a:t>Maska: </a:t>
            </a:r>
            <a:r>
              <a:rPr lang="pl-PL" sz="2600" dirty="0"/>
              <a:t>Adres ::1/128 ma maskę /128, co oznacza, że cały adres jest przeznaczony dla tego urządzenia (nie ma żadnej części przypisanej do sieci).</a:t>
            </a:r>
          </a:p>
        </p:txBody>
      </p:sp>
    </p:spTree>
    <p:extLst>
      <p:ext uri="{BB962C8B-B14F-4D97-AF65-F5344CB8AC3E}">
        <p14:creationId xmlns:p14="http://schemas.microsoft.com/office/powerpoint/2010/main" val="363087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E813CA7-2521-4F02-85F1-1021C0D56396}"/>
              </a:ext>
            </a:extLst>
          </p:cNvPr>
          <p:cNvSpPr/>
          <p:nvPr/>
        </p:nvSpPr>
        <p:spPr>
          <a:xfrm>
            <a:off x="622300" y="531336"/>
            <a:ext cx="105537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Długość adresu – 128 bitów</a:t>
            </a:r>
          </a:p>
          <a:p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Zapis adresu: adres dzieli się na bloki 16-sto bitowe, zapisuje się je szesnastkowo (0÷ffff) oddzielając dwukropkiem:</a:t>
            </a:r>
          </a:p>
          <a:p>
            <a:endParaRPr lang="pl-PL" sz="2400" dirty="0"/>
          </a:p>
          <a:p>
            <a:r>
              <a:rPr lang="pl-PL" sz="2400" dirty="0"/>
              <a:t>Przykład: </a:t>
            </a:r>
          </a:p>
          <a:p>
            <a:r>
              <a:rPr lang="pl-PL" sz="2400" dirty="0"/>
              <a:t>2001:0808:0201:0000:0000:0000:0005:0114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8488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użycia: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Testowanie połączeń lokalnych: </a:t>
            </a:r>
          </a:p>
          <a:p>
            <a:pPr marL="0" indent="0">
              <a:buNone/>
            </a:pPr>
            <a:r>
              <a:rPr lang="pl-PL" dirty="0"/>
              <a:t>Możesz użyć adresu </a:t>
            </a:r>
            <a:r>
              <a:rPr lang="pl-PL" dirty="0" err="1"/>
              <a:t>loopback</a:t>
            </a:r>
            <a:r>
              <a:rPr lang="pl-PL" dirty="0"/>
              <a:t> do testowania aplikacji lub usług działających na tym samym urządzeniu, np. za pomocą komendy ping: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dirty="0"/>
              <a:t># ping ::1</a:t>
            </a:r>
          </a:p>
          <a:p>
            <a:pPr marL="0" indent="0">
              <a:buNone/>
            </a:pPr>
            <a:r>
              <a:rPr lang="pl-PL" dirty="0"/>
              <a:t>lub</a:t>
            </a:r>
          </a:p>
          <a:p>
            <a:pPr marL="0" indent="0">
              <a:buNone/>
            </a:pPr>
            <a:r>
              <a:rPr lang="pl-PL" dirty="0"/>
              <a:t># ping6 &lt;IPv6&gt;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38331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Przypisanie stałego adresu IP urządzeniu.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690688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Przypisanie stałego adresu IP urządzeniu w kontekście IPv6 oznacza, że dane urządzenie (np. komputer, router, drukarka, smartfon) otrzymuje niezmienny, unikalny adres IP, który pozostaje taki sam przez cały okres jego używania. </a:t>
            </a:r>
          </a:p>
          <a:p>
            <a:endParaRPr lang="pl-PL" sz="2400" dirty="0"/>
          </a:p>
          <a:p>
            <a:r>
              <a:rPr lang="pl-PL" sz="2400" dirty="0"/>
              <a:t>Tego rodzaju przypisanie jest często wykorzystywane w przypadkach, gdy urządzenie musi być identyfikowane w sieci za pomocą tego samego adresu przez długi czas (np. serwery, urządzenia sieciowe, urządzenia </a:t>
            </a:r>
            <a:r>
              <a:rPr lang="pl-PL" sz="2400" dirty="0" err="1"/>
              <a:t>IoT</a:t>
            </a:r>
            <a:r>
              <a:rPr lang="pl-PL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6327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Ręczne przypisanie adresu IPv6: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720840"/>
            <a:ext cx="1051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Ręczne przypisanie oznacza, że administrator sieci bezpośrednio przypisuje urządzeniu stały adres IPv6. Jest to najprostsza metoda, w której adres jest ustawiany na urządzeniu ręcznie, np. w konfiguracji interfejsu sieciowego.</a:t>
            </a:r>
          </a:p>
          <a:p>
            <a:endParaRPr lang="pl-PL" sz="2400" dirty="0"/>
          </a:p>
          <a:p>
            <a:r>
              <a:rPr lang="pl-PL" sz="2400" dirty="0"/>
              <a:t>W tym przypadku urządzenie będzie miało ten sam adres IPv6 za każdym razem, gdy będzie uruchamiane, ponieważ administrator przypisuje go na stałe.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Przykład: </a:t>
            </a:r>
          </a:p>
          <a:p>
            <a:r>
              <a:rPr lang="pl-PL" sz="2400" dirty="0"/>
              <a:t>Jeśli przypisujesz stały adres 2001:0db8:abcd:0012::1001 do komputera w swojej sieci, to ten adres pozostanie przypisany do tego urządzenia aż do momentu, gdy administrator zdecyduje się go zmienić.</a:t>
            </a:r>
          </a:p>
        </p:txBody>
      </p:sp>
    </p:spTree>
    <p:extLst>
      <p:ext uri="{BB962C8B-B14F-4D97-AF65-F5344CB8AC3E}">
        <p14:creationId xmlns:p14="http://schemas.microsoft.com/office/powerpoint/2010/main" val="33590394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Przypisanie adresu z wykorzystaniem (SLAAC) w IPv6: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73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SLAAC pozwala urządzeniu na automatyczne wygenerowanie swojego adresu IPv6, wykorzystując informacje o prefiksie sieciowym dostarczane przez router w sieci.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W przypadku SLAAC urządzenie samo generuje adres IP na podstawie prefiksu sieciowego i unikalnego identyfikatora interfejsu (np. opartego na jego adresie MAC). Taki adres może być traktowany jako "stały", o ile identyfikator interfejsu (np. adres MAC) nie zmienia się.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Adres uzyskany przez SLAAC jest zazwyczaj unikalny i przypisany na stałe do danego urządzenia, dopóki urządzenie nie zostanie zresetowane lub nie zmieni się jego adres MAC (jeśli ten identyfikator jest używany do generowania adresu).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74749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57250" y="837337"/>
            <a:ext cx="102298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Przykład:</a:t>
            </a:r>
          </a:p>
          <a:p>
            <a:endParaRPr lang="pl-PL" sz="2400" dirty="0"/>
          </a:p>
          <a:p>
            <a:r>
              <a:rPr lang="pl-PL" sz="2400" dirty="0"/>
              <a:t>Adres IPv6: 2001:0db8:abcd:0012::abcd:1234 – adres ten jest automatycznie generowany przez urządzenie, ale pozostaje taki sam dla danego urządzenia, chyba że jego adres MAC ulegnie zmianie.</a:t>
            </a:r>
          </a:p>
        </p:txBody>
      </p:sp>
    </p:spTree>
    <p:extLst>
      <p:ext uri="{BB962C8B-B14F-4D97-AF65-F5344CB8AC3E}">
        <p14:creationId xmlns:p14="http://schemas.microsoft.com/office/powerpoint/2010/main" val="16290613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Przypisanie adresu przez DHCPv6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855788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DHCPv6 to protokół umożliwiający przypisanie dynamicznych adresów IPv6, ale w ramach tego protokołu możliwe jest również przypisanie stałego adresu urządzeniu.</a:t>
            </a:r>
          </a:p>
          <a:p>
            <a:endParaRPr lang="pl-PL" sz="2400" dirty="0"/>
          </a:p>
          <a:p>
            <a:r>
              <a:rPr lang="pl-PL" sz="2400" dirty="0"/>
              <a:t>W tym przypadku serwer </a:t>
            </a:r>
            <a:r>
              <a:rPr lang="pl-PL" sz="2400" dirty="0">
                <a:solidFill>
                  <a:srgbClr val="FF0000"/>
                </a:solidFill>
              </a:rPr>
              <a:t>DHCPv6</a:t>
            </a:r>
            <a:r>
              <a:rPr lang="pl-PL" sz="2400" dirty="0"/>
              <a:t> przypisuje urządzeniu adres IPv6 na podstawie jego identyfikatora (np. adresu MAC lub identyfikatora interfejsu). Dzięki temu urządzenie zawsze otrzymuje ten sam adres IP za każdym razem, gdy się łączy z siecią.</a:t>
            </a:r>
          </a:p>
          <a:p>
            <a:endParaRPr lang="pl-PL" sz="2400" dirty="0"/>
          </a:p>
          <a:p>
            <a:r>
              <a:rPr lang="pl-PL" sz="2400" dirty="0"/>
              <a:t>W przeciwieństwie do SLAAC, gdzie urządzenie samo generuje swój adres, w przypadku DHCPv6 serwer centralnie zarządza przypisanymi adresami.</a:t>
            </a:r>
          </a:p>
        </p:txBody>
      </p:sp>
    </p:spTree>
    <p:extLst>
      <p:ext uri="{BB962C8B-B14F-4D97-AF65-F5344CB8AC3E}">
        <p14:creationId xmlns:p14="http://schemas.microsoft.com/office/powerpoint/2010/main" val="13723693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C673B7C-B75E-4BAF-94F3-A41F40DC470C}"/>
              </a:ext>
            </a:extLst>
          </p:cNvPr>
          <p:cNvSpPr/>
          <p:nvPr/>
        </p:nvSpPr>
        <p:spPr>
          <a:xfrm>
            <a:off x="726261" y="539234"/>
            <a:ext cx="8828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Przestrzenie adresowe dla różnych typów urządzeń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178A88E-B0FC-416B-A43A-BC9B4FBA86A3}"/>
              </a:ext>
            </a:extLst>
          </p:cNvPr>
          <p:cNvSpPr/>
          <p:nvPr/>
        </p:nvSpPr>
        <p:spPr>
          <a:xfrm>
            <a:off x="726261" y="1582341"/>
            <a:ext cx="1065293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praktyce sieciowej można stosować różne przestrzenie adresowe do różnych typów urządzeń, co pozwala na łatwiejsze zarządzanie adresami. </a:t>
            </a:r>
          </a:p>
          <a:p>
            <a:r>
              <a:rPr lang="pl-PL" sz="2400" dirty="0"/>
              <a:t>Przykładowo:</a:t>
            </a:r>
          </a:p>
          <a:p>
            <a:endParaRPr lang="pl-PL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FF0000"/>
                </a:solidFill>
              </a:rPr>
              <a:t>Adresy serwerów: </a:t>
            </a:r>
            <a:r>
              <a:rPr lang="pl-PL" sz="2400" dirty="0"/>
              <a:t>Można przydzielić adresy w określonej części przestrzeni adresowej. Na przykład, wszystkie serwery w organizacji mogą mieć adresy zaczynające się od 2001:db8:1::/64.</a:t>
            </a:r>
          </a:p>
          <a:p>
            <a:endParaRPr lang="pl-PL" sz="11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FF0000"/>
                </a:solidFill>
              </a:rPr>
              <a:t>Adresy routerów: </a:t>
            </a:r>
            <a:r>
              <a:rPr lang="pl-PL" sz="2400" dirty="0"/>
              <a:t>Często stosuje się osobne prefiksy do routerów, aby łatwiej je zidentyfikować, np. 2001:db8:2::/64.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FF0000"/>
                </a:solidFill>
              </a:rPr>
              <a:t>Adresy stacji roboczych (klientów): </a:t>
            </a:r>
            <a:r>
              <a:rPr lang="pl-PL" sz="2400" dirty="0"/>
              <a:t>Stacje robocze mogą być przydzielane do różnych prefiksów w zależności od potrzeb, np. 2001:db8:3::/64.</a:t>
            </a:r>
          </a:p>
        </p:txBody>
      </p:sp>
    </p:spTree>
    <p:extLst>
      <p:ext uri="{BB962C8B-B14F-4D97-AF65-F5344CB8AC3E}">
        <p14:creationId xmlns:p14="http://schemas.microsoft.com/office/powerpoint/2010/main" val="24465553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Stały adres IP w IPv6 a adres tymczasowy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690688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     Warto zauważyć, że w IPv6 istnieją również adresy tymczasowe. Są to adresy, które są wykorzystywane do zapewnienia większej prywatności i bezpieczeństwa (np. podczas komunikacji w Internecie). Takie adresy mogą zmieniać się z czasem, co jest celem ochrony prywatności użytkowników.</a:t>
            </a:r>
          </a:p>
          <a:p>
            <a:endParaRPr lang="pl-PL" sz="2400" dirty="0"/>
          </a:p>
          <a:p>
            <a:r>
              <a:rPr lang="pl-PL" sz="2400" dirty="0"/>
              <a:t>    Adresy tymczasowe są często generowane przez urządzenie (np. na podstawie SLAAC) i są używane w celu zapewnienia anonimowości podczas komunikacji w Internecie.</a:t>
            </a:r>
          </a:p>
          <a:p>
            <a:endParaRPr lang="pl-PL" sz="2400" dirty="0"/>
          </a:p>
          <a:p>
            <a:r>
              <a:rPr lang="pl-PL" sz="2400" dirty="0"/>
              <a:t>    Stały adres IPv6 (np. przypisany ręcznie lub przez DHCPv6) jest stabilny i nie zmienia się, co czyni go odpowiednim do użycia w scenariuszach, gdzie urządzenie musi być łatwo dostępne w sieci (np. serwery).</a:t>
            </a:r>
          </a:p>
        </p:txBody>
      </p:sp>
    </p:spTree>
    <p:extLst>
      <p:ext uri="{BB962C8B-B14F-4D97-AF65-F5344CB8AC3E}">
        <p14:creationId xmlns:p14="http://schemas.microsoft.com/office/powerpoint/2010/main" val="23662102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Adresy rozgłoszeniowe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adresacji IPv6 nie występuje adres rozgłoszeniowy (broadcast </a:t>
            </a:r>
            <a:r>
              <a:rPr lang="pl-PL" dirty="0" err="1"/>
              <a:t>address</a:t>
            </a:r>
            <a:r>
              <a:rPr lang="pl-PL" dirty="0"/>
              <a:t>), który jest charakterystyczny dla IPv4.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Zamiast tego IPv6 stosuje inny mechanizm do rozgłaszania wiadomości w sieci, czyli adresy </a:t>
            </a:r>
            <a:r>
              <a:rPr lang="pl-PL" dirty="0" err="1"/>
              <a:t>multicastowe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0151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adresu rozgłoszeniowego w IPv6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582341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IPv4, adres rozgłoszeniowy (broadcast) jest wykorzystywany do wysyłania pakietów do wszystkich urządzeń w sieci. Na przykład, adres 255.255.255.255 to adres rozgłoszeniowy, który powoduje, że pakiet jest dostarczany do wszystkich urządzeń w sieci lokalnej. Jednak w IPv6 nie ma odpowiednika tego typu adresu.</a:t>
            </a:r>
          </a:p>
          <a:p>
            <a:endParaRPr lang="pl-PL" sz="2400" dirty="0"/>
          </a:p>
          <a:p>
            <a:r>
              <a:rPr lang="pl-PL" sz="2400" dirty="0"/>
              <a:t>Dlaczego? Jednym z powodów jest to, że rozgłoszenie w IPv6 może prowadzić do przeciążenia sieci, ponieważ wszystkie urządzenia muszą obsługiwać pakiety rozgłoszeniowe, co może generować zbędny ruch sieciowy. Zamiast tego, IPv6 preferuje mechanizm </a:t>
            </a:r>
            <a:r>
              <a:rPr lang="pl-PL" sz="2400" dirty="0" err="1"/>
              <a:t>multicast</a:t>
            </a:r>
            <a:r>
              <a:rPr lang="pl-PL" sz="2400" dirty="0"/>
              <a:t>, który pozwala na bardziej selektywne kierowanie pakietów do grup urządzeń.</a:t>
            </a:r>
          </a:p>
        </p:txBody>
      </p:sp>
    </p:spTree>
    <p:extLst>
      <p:ext uri="{BB962C8B-B14F-4D97-AF65-F5344CB8AC3E}">
        <p14:creationId xmlns:p14="http://schemas.microsoft.com/office/powerpoint/2010/main" val="4249826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7135</Words>
  <Application>Microsoft Office PowerPoint</Application>
  <PresentationFormat>Panoramiczny</PresentationFormat>
  <Paragraphs>677</Paragraphs>
  <Slides>131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131</vt:i4>
      </vt:variant>
    </vt:vector>
  </HeadingPairs>
  <TitlesOfParts>
    <vt:vector size="136" baseType="lpstr">
      <vt:lpstr>Arial</vt:lpstr>
      <vt:lpstr>Calibri</vt:lpstr>
      <vt:lpstr>Calibri Light</vt:lpstr>
      <vt:lpstr>Wingdings</vt:lpstr>
      <vt:lpstr>Motyw pakietu Office</vt:lpstr>
      <vt:lpstr>Adresowanie IPv6</vt:lpstr>
      <vt:lpstr>Prezentacja programu PowerPoint</vt:lpstr>
      <vt:lpstr>Porównanie przestrzeni adresowej IPv4 i IPv6</vt:lpstr>
      <vt:lpstr>Prezentacja programu PowerPoint</vt:lpstr>
      <vt:lpstr>Prezentacja programu PowerPoint</vt:lpstr>
      <vt:lpstr>Prezentacja programu PowerPoint</vt:lpstr>
      <vt:lpstr>16-bitowe segmenty lub hekstety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adresu IPv6</vt:lpstr>
      <vt:lpstr>Prezentacja programu PowerPoint</vt:lpstr>
      <vt:lpstr>Krótkie zapisy i skróty</vt:lpstr>
      <vt:lpstr>Prezentacja programu PowerPoint</vt:lpstr>
      <vt:lpstr>Usuwanie wiodących zer w blokach heksadecymalnych</vt:lpstr>
      <vt:lpstr>Prezentacja programu PowerPoint</vt:lpstr>
      <vt:lpstr>Zastępowanie ciągu zer jednym dwukropkiem (::)</vt:lpstr>
      <vt:lpstr>Usuwanie zer w blokach przy ::</vt:lpstr>
      <vt:lpstr>Prezentacja programu PowerPoint</vt:lpstr>
      <vt:lpstr>Prezentacja programu PowerPoint</vt:lpstr>
      <vt:lpstr>Prezentacja programu PowerPoint</vt:lpstr>
      <vt:lpstr>Uproszczenia przy adresach link-local</vt:lpstr>
      <vt:lpstr>Przykład uproszczenia różnych adresów IPv6</vt:lpstr>
      <vt:lpstr>Prezentacja programu PowerPoint</vt:lpstr>
      <vt:lpstr>Prezentacja programu PowerPoint</vt:lpstr>
      <vt:lpstr>Przykłady przydzielonych adresów:</vt:lpstr>
      <vt:lpstr>Prezentacja programu PowerPoint</vt:lpstr>
      <vt:lpstr>Prezentacja programu PowerPoint</vt:lpstr>
      <vt:lpstr>Prezentacja programu PowerPoint</vt:lpstr>
      <vt:lpstr>Jak użyć powłoki do uzyskania adresu IPv6 z adresu MAC?</vt:lpstr>
      <vt:lpstr>Prezentacja programu PowerPoint</vt:lpstr>
      <vt:lpstr>Prezentacja programu PowerPoint</vt:lpstr>
      <vt:lpstr>6to4</vt:lpstr>
      <vt:lpstr>Prezentacja programu PowerPoint</vt:lpstr>
      <vt:lpstr>Prezentacja programu PowerPoint</vt:lpstr>
      <vt:lpstr>Prezentacja programu PowerPoint</vt:lpstr>
      <vt:lpstr>Prezentacja programu PowerPoint</vt:lpstr>
      <vt:lpstr>Konfiguracja 6to4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Rodzaje adresów IPv6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Podział adresu IPv6</vt:lpstr>
      <vt:lpstr>Prezentacja programu PowerPoint</vt:lpstr>
      <vt:lpstr>Prefiksy globalne (routowalne w Internecie)</vt:lpstr>
      <vt:lpstr>Prezentacja programu PowerPoint</vt:lpstr>
      <vt:lpstr>Prefiksy link-local (adresy lokalne)</vt:lpstr>
      <vt:lpstr>Prezentacja programu PowerPoint</vt:lpstr>
      <vt:lpstr>Prezentacja programu PowerPoint</vt:lpstr>
      <vt:lpstr>Cechy Link-local address w IPv6:</vt:lpstr>
      <vt:lpstr>Prezentacja programu PowerPoint</vt:lpstr>
      <vt:lpstr>Prezentacja programu PowerPoint</vt:lpstr>
      <vt:lpstr>Prezentacja programu PowerPoint</vt:lpstr>
      <vt:lpstr>Prefiksy multicast (adresy grupowe)</vt:lpstr>
      <vt:lpstr>Prezentacja programu PowerPoint</vt:lpstr>
      <vt:lpstr>Prezentacja programu PowerPoint</vt:lpstr>
      <vt:lpstr>Prezentacja programu PowerPoint</vt:lpstr>
      <vt:lpstr>Prefiksy anycast (adresy grupowe z jednym odbiorcą)</vt:lpstr>
      <vt:lpstr>Prefiksy dla adresów prywatnych  (ULAs - Unique Local Addresses)</vt:lpstr>
      <vt:lpstr>Prefiksy dla adresów rozgłoszeniowych</vt:lpstr>
      <vt:lpstr>Prefiksy dla komunikacji z urządzeniami IoT</vt:lpstr>
      <vt:lpstr>Prefiksy dla adresów szeregowych</vt:lpstr>
      <vt:lpstr>Proces maskowania w IPv6</vt:lpstr>
      <vt:lpstr>Prezentacja programu PowerPoint</vt:lpstr>
      <vt:lpstr>Jak działa maskowanie w IPv6?</vt:lpstr>
      <vt:lpstr>Ogólny proces maskowania</vt:lpstr>
      <vt:lpstr>Podział adresu IPv6 z prefiksem /64</vt:lpstr>
      <vt:lpstr>Adres IPv6 z maską /48</vt:lpstr>
      <vt:lpstr>Adres IPv6 z maską /128</vt:lpstr>
      <vt:lpstr>Jakie są różnice w maskowaniu?</vt:lpstr>
      <vt:lpstr>Przykłady maskowania w różnych sytuacjach</vt:lpstr>
      <vt:lpstr>Przykład 2</vt:lpstr>
      <vt:lpstr>Prezentacja programu PowerPoint</vt:lpstr>
      <vt:lpstr>Prezentacja programu PowerPoint</vt:lpstr>
      <vt:lpstr>Adres Loopback w IPv6</vt:lpstr>
      <vt:lpstr>Adres loopback w IPv6</vt:lpstr>
      <vt:lpstr>Format pełnego adresu IPv6 loopback:</vt:lpstr>
      <vt:lpstr>Cechy adresu loopback w IPv6:</vt:lpstr>
      <vt:lpstr>Przykłady użycia:</vt:lpstr>
      <vt:lpstr>Przypisanie stałego adresu IP urządzeniu.</vt:lpstr>
      <vt:lpstr>Ręczne przypisanie adresu IPv6:</vt:lpstr>
      <vt:lpstr>Przypisanie adresu z wykorzystaniem (SLAAC) w IPv6:</vt:lpstr>
      <vt:lpstr>Prezentacja programu PowerPoint</vt:lpstr>
      <vt:lpstr>Przypisanie adresu przez DHCPv6</vt:lpstr>
      <vt:lpstr>Prezentacja programu PowerPoint</vt:lpstr>
      <vt:lpstr>Stały adres IP w IPv6 a adres tymczasowy</vt:lpstr>
      <vt:lpstr>Adresy rozgłoszeniowe</vt:lpstr>
      <vt:lpstr>Brak adresu rozgłoszeniowego w IPv6</vt:lpstr>
      <vt:lpstr>Adresy multicastowe w IPv6</vt:lpstr>
      <vt:lpstr>Prezentacja programu PowerPoint</vt:lpstr>
      <vt:lpstr>Adres Sieci</vt:lpstr>
      <vt:lpstr>Jak to wygląda w IPv6?</vt:lpstr>
      <vt:lpstr>Prezentacja programu PowerPoint</vt:lpstr>
      <vt:lpstr>Prefiks sieciowy w IPv6</vt:lpstr>
      <vt:lpstr>Prezentacja programu PowerPoint</vt:lpstr>
      <vt:lpstr>Adres "sieci" w IPv6</vt:lpstr>
      <vt:lpstr>Prezentacja programu PowerPoint</vt:lpstr>
      <vt:lpstr>Konfiguracja IPv6 na ICS-DHCP-server</vt:lpstr>
      <vt:lpstr>Adresacja interfejsów serwera:</vt:lpstr>
      <vt:lpstr>Konfiguracja serwera DHCPv6 (ICS-DHCP-server):</vt:lpstr>
      <vt:lpstr>Prezentacja programu PowerPoint</vt:lpstr>
      <vt:lpstr>KONFIGURACJA NETPLAN</vt:lpstr>
      <vt:lpstr>Prezentacja programu PowerPoint</vt:lpstr>
      <vt:lpstr>Prezentacja programu PowerPoint</vt:lpstr>
      <vt:lpstr>Auto-konfiguracja (SLAAC)</vt:lpstr>
      <vt:lpstr>Rezerwa dla adresów prywatnych</vt:lpstr>
      <vt:lpstr>Routowanie IPv6</vt:lpstr>
      <vt:lpstr>Wbudowany adres IPv4-w-IPv6</vt:lpstr>
      <vt:lpstr>Bezpieczeństwo</vt:lpstr>
      <vt:lpstr>Czym jest VLSM w kontekście IPv6?</vt:lpstr>
      <vt:lpstr>Dlaczego stosujemy VLSM w IPv6?</vt:lpstr>
      <vt:lpstr>Przykłady zastosowania VLSM w IPv6: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Adresowanie w sieci lokalnej</vt:lpstr>
      <vt:lpstr>Adresowanie w sieci z prefiksem o innym zakresie</vt:lpstr>
      <vt:lpstr>Adresowanie z wykorzystaniem innych prefiksów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Adresowanie IPv6</dc:title>
  <dc:creator>Artem</dc:creator>
  <cp:lastModifiedBy>Nowicki Artem</cp:lastModifiedBy>
  <cp:revision>106</cp:revision>
  <dcterms:created xsi:type="dcterms:W3CDTF">2024-11-19T16:27:01Z</dcterms:created>
  <dcterms:modified xsi:type="dcterms:W3CDTF">2025-01-09T14:44:34Z</dcterms:modified>
</cp:coreProperties>
</file>